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56" r:id="rId2"/>
    <p:sldId id="281" r:id="rId3"/>
    <p:sldId id="280" r:id="rId4"/>
    <p:sldId id="258" r:id="rId5"/>
    <p:sldId id="262" r:id="rId6"/>
    <p:sldId id="282" r:id="rId7"/>
    <p:sldId id="263" r:id="rId8"/>
    <p:sldId id="264" r:id="rId9"/>
    <p:sldId id="259" r:id="rId10"/>
    <p:sldId id="260" r:id="rId11"/>
    <p:sldId id="261" r:id="rId12"/>
    <p:sldId id="267" r:id="rId13"/>
    <p:sldId id="268" r:id="rId14"/>
    <p:sldId id="276" r:id="rId15"/>
    <p:sldId id="277" r:id="rId16"/>
    <p:sldId id="269" r:id="rId17"/>
    <p:sldId id="270" r:id="rId18"/>
    <p:sldId id="265" r:id="rId19"/>
    <p:sldId id="266" r:id="rId20"/>
    <p:sldId id="271" r:id="rId21"/>
    <p:sldId id="272" r:id="rId22"/>
    <p:sldId id="284" r:id="rId23"/>
    <p:sldId id="283" r:id="rId24"/>
  </p:sldIdLst>
  <p:sldSz cx="9906000" cy="6858000" type="A4"/>
  <p:notesSz cx="9144000" cy="6858000"/>
  <p:defaultTextStyle>
    <a:defPPr>
      <a:defRPr lang="fr-FR"/>
    </a:defPPr>
    <a:lvl1pPr algn="l" rtl="0" fontAlgn="base">
      <a:spcBef>
        <a:spcPct val="0"/>
      </a:spcBef>
      <a:spcAft>
        <a:spcPct val="0"/>
      </a:spcAft>
      <a:defRPr kern="1200">
        <a:solidFill>
          <a:schemeClr val="tx1"/>
        </a:solidFill>
        <a:latin typeface="Cambria" pitchFamily="18" charset="0"/>
        <a:ea typeface="+mn-ea"/>
        <a:cs typeface="Arial" charset="0"/>
      </a:defRPr>
    </a:lvl1pPr>
    <a:lvl2pPr marL="457200" algn="l" rtl="0" fontAlgn="base">
      <a:spcBef>
        <a:spcPct val="0"/>
      </a:spcBef>
      <a:spcAft>
        <a:spcPct val="0"/>
      </a:spcAft>
      <a:defRPr kern="1200">
        <a:solidFill>
          <a:schemeClr val="tx1"/>
        </a:solidFill>
        <a:latin typeface="Cambria" pitchFamily="18" charset="0"/>
        <a:ea typeface="+mn-ea"/>
        <a:cs typeface="Arial" charset="0"/>
      </a:defRPr>
    </a:lvl2pPr>
    <a:lvl3pPr marL="914400" algn="l" rtl="0" fontAlgn="base">
      <a:spcBef>
        <a:spcPct val="0"/>
      </a:spcBef>
      <a:spcAft>
        <a:spcPct val="0"/>
      </a:spcAft>
      <a:defRPr kern="1200">
        <a:solidFill>
          <a:schemeClr val="tx1"/>
        </a:solidFill>
        <a:latin typeface="Cambria" pitchFamily="18" charset="0"/>
        <a:ea typeface="+mn-ea"/>
        <a:cs typeface="Arial" charset="0"/>
      </a:defRPr>
    </a:lvl3pPr>
    <a:lvl4pPr marL="1371600" algn="l" rtl="0" fontAlgn="base">
      <a:spcBef>
        <a:spcPct val="0"/>
      </a:spcBef>
      <a:spcAft>
        <a:spcPct val="0"/>
      </a:spcAft>
      <a:defRPr kern="1200">
        <a:solidFill>
          <a:schemeClr val="tx1"/>
        </a:solidFill>
        <a:latin typeface="Cambria" pitchFamily="18" charset="0"/>
        <a:ea typeface="+mn-ea"/>
        <a:cs typeface="Arial" charset="0"/>
      </a:defRPr>
    </a:lvl4pPr>
    <a:lvl5pPr marL="1828800" algn="l" rtl="0" fontAlgn="base">
      <a:spcBef>
        <a:spcPct val="0"/>
      </a:spcBef>
      <a:spcAft>
        <a:spcPct val="0"/>
      </a:spcAft>
      <a:defRPr kern="1200">
        <a:solidFill>
          <a:schemeClr val="tx1"/>
        </a:solidFill>
        <a:latin typeface="Cambria" pitchFamily="18" charset="0"/>
        <a:ea typeface="+mn-ea"/>
        <a:cs typeface="Arial" charset="0"/>
      </a:defRPr>
    </a:lvl5pPr>
    <a:lvl6pPr marL="2286000" algn="l" defTabSz="914400" rtl="0" eaLnBrk="1" latinLnBrk="0" hangingPunct="1">
      <a:defRPr kern="1200">
        <a:solidFill>
          <a:schemeClr val="tx1"/>
        </a:solidFill>
        <a:latin typeface="Cambria" pitchFamily="18" charset="0"/>
        <a:ea typeface="+mn-ea"/>
        <a:cs typeface="Arial" charset="0"/>
      </a:defRPr>
    </a:lvl6pPr>
    <a:lvl7pPr marL="2743200" algn="l" defTabSz="914400" rtl="0" eaLnBrk="1" latinLnBrk="0" hangingPunct="1">
      <a:defRPr kern="1200">
        <a:solidFill>
          <a:schemeClr val="tx1"/>
        </a:solidFill>
        <a:latin typeface="Cambria" pitchFamily="18" charset="0"/>
        <a:ea typeface="+mn-ea"/>
        <a:cs typeface="Arial" charset="0"/>
      </a:defRPr>
    </a:lvl7pPr>
    <a:lvl8pPr marL="3200400" algn="l" defTabSz="914400" rtl="0" eaLnBrk="1" latinLnBrk="0" hangingPunct="1">
      <a:defRPr kern="1200">
        <a:solidFill>
          <a:schemeClr val="tx1"/>
        </a:solidFill>
        <a:latin typeface="Cambria" pitchFamily="18" charset="0"/>
        <a:ea typeface="+mn-ea"/>
        <a:cs typeface="Arial" charset="0"/>
      </a:defRPr>
    </a:lvl8pPr>
    <a:lvl9pPr marL="3657600" algn="l" defTabSz="914400" rtl="0" eaLnBrk="1" latinLnBrk="0" hangingPunct="1">
      <a:defRPr kern="1200">
        <a:solidFill>
          <a:schemeClr val="tx1"/>
        </a:solidFill>
        <a:latin typeface="Cambria"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ippe de Wouters" initials="PdW"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5C8"/>
    <a:srgbClr val="BA4995"/>
    <a:srgbClr val="BE498B"/>
    <a:srgbClr val="0091FE"/>
    <a:srgbClr val="FF0066"/>
    <a:srgbClr val="46AF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05" autoAdjust="0"/>
    <p:restoredTop sz="94617" autoAdjust="0"/>
  </p:normalViewPr>
  <p:slideViewPr>
    <p:cSldViewPr>
      <p:cViewPr>
        <p:scale>
          <a:sx n="131" d="100"/>
          <a:sy n="131" d="100"/>
        </p:scale>
        <p:origin x="32" y="1824"/>
      </p:cViewPr>
      <p:guideLst>
        <p:guide orient="horz" pos="2160"/>
        <p:guide pos="312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2BDA43D-AE91-40F7-9F80-85AE271F2B30}" type="datetimeFigureOut">
              <a:rPr lang="fr-FR"/>
              <a:pPr>
                <a:defRPr/>
              </a:pPr>
              <a:t>16/05/2019</a:t>
            </a:fld>
            <a:endParaRPr lang="fr-FR"/>
          </a:p>
        </p:txBody>
      </p:sp>
      <p:sp>
        <p:nvSpPr>
          <p:cNvPr id="4" name="Espace réservé du pied de page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59D7561-50DA-4FFF-AE9C-9F1B467B43A4}" type="slidenum">
              <a:rPr lang="fr-FR"/>
              <a:pPr>
                <a:defRPr/>
              </a:pPr>
              <a:t>‹N°›</a:t>
            </a:fld>
            <a:endParaRPr lang="fr-FR"/>
          </a:p>
        </p:txBody>
      </p:sp>
    </p:spTree>
    <p:extLst>
      <p:ext uri="{BB962C8B-B14F-4D97-AF65-F5344CB8AC3E}">
        <p14:creationId xmlns:p14="http://schemas.microsoft.com/office/powerpoint/2010/main" val="1561617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FCF3269-B50B-481B-BB0E-66B628D5C259}" type="datetimeFigureOut">
              <a:rPr lang="fr-FR"/>
              <a:pPr>
                <a:defRPr/>
              </a:pPr>
              <a:t>16/05/2019</a:t>
            </a:fld>
            <a:endParaRPr lang="fr-FR"/>
          </a:p>
        </p:txBody>
      </p:sp>
      <p:sp>
        <p:nvSpPr>
          <p:cNvPr id="4" name="Espace réservé de l'image des diapositives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6681A9C-C15B-4DB5-BCC3-6020BF29FBE2}" type="slidenum">
              <a:rPr lang="fr-FR"/>
              <a:pPr>
                <a:defRPr/>
              </a:pPr>
              <a:t>‹N°›</a:t>
            </a:fld>
            <a:endParaRPr lang="fr-FR"/>
          </a:p>
        </p:txBody>
      </p:sp>
    </p:spTree>
    <p:extLst>
      <p:ext uri="{BB962C8B-B14F-4D97-AF65-F5344CB8AC3E}">
        <p14:creationId xmlns:p14="http://schemas.microsoft.com/office/powerpoint/2010/main" val="15330737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a:p>
        </p:txBody>
      </p:sp>
      <p:sp>
        <p:nvSpPr>
          <p:cNvPr id="122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pPr>
            <a:fld id="{FF535D01-6B48-4976-9E87-CD806D481C2A}" type="slidenum">
              <a:rPr lang="fr-FR" altLang="fr-FR">
                <a:latin typeface="Calibri" pitchFamily="34" charset="0"/>
              </a:rPr>
              <a:pPr fontAlgn="base">
                <a:spcBef>
                  <a:spcPct val="0"/>
                </a:spcBef>
                <a:spcAft>
                  <a:spcPct val="0"/>
                </a:spcAft>
              </a:pPr>
              <a:t>5</a:t>
            </a:fld>
            <a:endParaRPr lang="fr-FR" altLang="fr-FR">
              <a:latin typeface="Calibri" pitchFamily="34" charset="0"/>
            </a:endParaRPr>
          </a:p>
        </p:txBody>
      </p:sp>
    </p:spTree>
    <p:extLst>
      <p:ext uri="{BB962C8B-B14F-4D97-AF65-F5344CB8AC3E}">
        <p14:creationId xmlns:p14="http://schemas.microsoft.com/office/powerpoint/2010/main" val="2207148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88" y="5084763"/>
            <a:ext cx="10680701" cy="177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08313" y="5724525"/>
            <a:ext cx="22304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coutant\Desktop\En cours\01N1-238_Efor-own (23-05-17)\Logos\Ef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2013" y="5589588"/>
            <a:ext cx="935037"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Q:\5. photothèque\4 par themes\2.Arbres  et forêts\Forêt\Forêt feuillues\IMG_4511.JPG"/>
          <p:cNvPicPr>
            <a:picLocks noChangeAspect="1" noChangeArrowheads="1"/>
          </p:cNvPicPr>
          <p:nvPr userDrawn="1">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2305801" y="12509"/>
            <a:ext cx="7624135" cy="507225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2305801" y="12509"/>
            <a:ext cx="7624012" cy="5072254"/>
          </a:xfrm>
          <a:prstGeom prst="rect">
            <a:avLst/>
          </a:prstGeom>
          <a:gradFill>
            <a:gsLst>
              <a:gs pos="11000">
                <a:schemeClr val="bg1"/>
              </a:gs>
              <a:gs pos="0">
                <a:schemeClr val="bg1"/>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a:extLst>
              <a:ext uri="{FF2B5EF4-FFF2-40B4-BE49-F238E27FC236}">
                <a16:creationId xmlns:a16="http://schemas.microsoft.com/office/drawing/2014/main" id="{94D06899-9696-0B48-92C4-035041BBA41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363438" y="5246470"/>
            <a:ext cx="1461770" cy="1449821"/>
          </a:xfrm>
          <a:prstGeom prst="rect">
            <a:avLst/>
          </a:prstGeom>
        </p:spPr>
      </p:pic>
    </p:spTree>
    <p:extLst>
      <p:ext uri="{BB962C8B-B14F-4D97-AF65-F5344CB8AC3E}">
        <p14:creationId xmlns:p14="http://schemas.microsoft.com/office/powerpoint/2010/main" val="253296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2" name="Corde 11">
            <a:extLst>
              <a:ext uri="{FF2B5EF4-FFF2-40B4-BE49-F238E27FC236}">
                <a16:creationId xmlns:a16="http://schemas.microsoft.com/office/drawing/2014/main" id="{65DC864A-D936-0642-AE30-EC851E1D3DCA}"/>
              </a:ext>
            </a:extLst>
          </p:cNvPr>
          <p:cNvSpPr/>
          <p:nvPr userDrawn="1"/>
        </p:nvSpPr>
        <p:spPr>
          <a:xfrm rot="11088599">
            <a:off x="9290519" y="6400494"/>
            <a:ext cx="475036" cy="426358"/>
          </a:xfrm>
          <a:prstGeom prst="chord">
            <a:avLst>
              <a:gd name="adj1" fmla="val 4824316"/>
              <a:gd name="adj2" fmla="val 1620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Picture 4" descr="C:\Users\coutant\Desktop\Efor-own PP (15-06_-17)\Links\Erasm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825" y="6462713"/>
            <a:ext cx="12969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e la date 3"/>
          <p:cNvSpPr>
            <a:spLocks noGrp="1"/>
          </p:cNvSpPr>
          <p:nvPr>
            <p:ph type="dt" sz="half" idx="10"/>
          </p:nvPr>
        </p:nvSpPr>
        <p:spPr/>
        <p:txBody>
          <a:bodyPr/>
          <a:lstStyle>
            <a:lvl1pPr>
              <a:defRPr/>
            </a:lvl1pPr>
          </a:lstStyle>
          <a:p>
            <a:pPr>
              <a:defRPr/>
            </a:pPr>
            <a:fld id="{E0ACFD72-1F7C-4B75-9DF7-E00BC5C0889F}" type="datetime1">
              <a:rPr lang="fr-FR"/>
              <a:pPr>
                <a:defRPr/>
              </a:pPr>
              <a:t>16/05/2019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a:xfrm>
            <a:off x="9433619" y="6453188"/>
            <a:ext cx="415925" cy="288925"/>
          </a:xfrm>
        </p:spPr>
        <p:txBody>
          <a:bodyPr/>
          <a:lstStyle>
            <a:lvl1pPr>
              <a:defRPr sz="1000" smtClean="0">
                <a:solidFill>
                  <a:schemeClr val="bg1"/>
                </a:solidFill>
                <a:latin typeface="+mj-lt"/>
              </a:defRPr>
            </a:lvl1pPr>
          </a:lstStyle>
          <a:p>
            <a:pPr>
              <a:defRPr/>
            </a:pPr>
            <a:fld id="{78AB7591-9FAA-4EBE-9389-91CCA4B87C32}" type="slidenum">
              <a:rPr lang="fr-FR"/>
              <a:pPr>
                <a:defRPr/>
              </a:pPr>
              <a:t>‹N°›</a:t>
            </a:fld>
            <a:endParaRPr lang="fr-FR" dirty="0"/>
          </a:p>
        </p:txBody>
      </p:sp>
      <p:pic>
        <p:nvPicPr>
          <p:cNvPr id="8" name="Image 7">
            <a:extLst>
              <a:ext uri="{FF2B5EF4-FFF2-40B4-BE49-F238E27FC236}">
                <a16:creationId xmlns:a16="http://schemas.microsoft.com/office/drawing/2014/main" id="{2227DFB9-268D-BB40-AE50-C6C41C8DE7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4574" y="6237702"/>
            <a:ext cx="597674" cy="592788"/>
          </a:xfrm>
          <a:prstGeom prst="rect">
            <a:avLst/>
          </a:prstGeom>
        </p:spPr>
      </p:pic>
    </p:spTree>
    <p:extLst>
      <p:ext uri="{BB962C8B-B14F-4D97-AF65-F5344CB8AC3E}">
        <p14:creationId xmlns:p14="http://schemas.microsoft.com/office/powerpoint/2010/main" val="616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Corde 8">
            <a:extLst>
              <a:ext uri="{FF2B5EF4-FFF2-40B4-BE49-F238E27FC236}">
                <a16:creationId xmlns:a16="http://schemas.microsoft.com/office/drawing/2014/main" id="{D226BD9F-AA97-5C48-9041-63D66B152A5C}"/>
              </a:ext>
            </a:extLst>
          </p:cNvPr>
          <p:cNvSpPr/>
          <p:nvPr userDrawn="1"/>
        </p:nvSpPr>
        <p:spPr>
          <a:xfrm rot="11088599">
            <a:off x="9290519" y="6400494"/>
            <a:ext cx="475036" cy="426358"/>
          </a:xfrm>
          <a:prstGeom prst="chord">
            <a:avLst>
              <a:gd name="adj1" fmla="val 4824316"/>
              <a:gd name="adj2" fmla="val 1620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4" descr="C:\Users\coutant\Desktop\Efor-own PP (15-06_-17)\Links\Erasm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825" y="6462713"/>
            <a:ext cx="12969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e la date 3"/>
          <p:cNvSpPr>
            <a:spLocks noGrp="1"/>
          </p:cNvSpPr>
          <p:nvPr>
            <p:ph type="dt" sz="half" idx="10"/>
          </p:nvPr>
        </p:nvSpPr>
        <p:spPr/>
        <p:txBody>
          <a:bodyPr/>
          <a:lstStyle>
            <a:lvl1pPr>
              <a:defRPr/>
            </a:lvl1pPr>
          </a:lstStyle>
          <a:p>
            <a:pPr>
              <a:defRPr/>
            </a:pPr>
            <a:fld id="{0D0E1C08-EB86-43AE-8420-F7410F5C3B54}" type="datetime1">
              <a:rPr lang="fr-FR"/>
              <a:pPr>
                <a:defRPr/>
              </a:pPr>
              <a:t>16/05/2019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a:xfrm>
            <a:off x="9417496" y="6453188"/>
            <a:ext cx="415925" cy="288925"/>
          </a:xfrm>
        </p:spPr>
        <p:txBody>
          <a:bodyPr/>
          <a:lstStyle>
            <a:lvl1pPr>
              <a:defRPr sz="1000" smtClean="0">
                <a:solidFill>
                  <a:schemeClr val="bg1"/>
                </a:solidFill>
                <a:latin typeface="+mj-lt"/>
              </a:defRPr>
            </a:lvl1pPr>
          </a:lstStyle>
          <a:p>
            <a:pPr>
              <a:defRPr/>
            </a:pPr>
            <a:fld id="{552BC89B-6869-4F6F-B872-A040215E6FE0}" type="slidenum">
              <a:rPr lang="fr-FR"/>
              <a:pPr>
                <a:defRPr/>
              </a:pPr>
              <a:t>‹N°›</a:t>
            </a:fld>
            <a:endParaRPr lang="fr-FR" dirty="0"/>
          </a:p>
        </p:txBody>
      </p:sp>
      <p:pic>
        <p:nvPicPr>
          <p:cNvPr id="10" name="Image 9">
            <a:extLst>
              <a:ext uri="{FF2B5EF4-FFF2-40B4-BE49-F238E27FC236}">
                <a16:creationId xmlns:a16="http://schemas.microsoft.com/office/drawing/2014/main" id="{467EFF76-A9EF-F444-8927-3FC8A67E69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4574" y="6237702"/>
            <a:ext cx="597674" cy="592788"/>
          </a:xfrm>
          <a:prstGeom prst="rect">
            <a:avLst/>
          </a:prstGeom>
        </p:spPr>
      </p:pic>
    </p:spTree>
    <p:extLst>
      <p:ext uri="{BB962C8B-B14F-4D97-AF65-F5344CB8AC3E}">
        <p14:creationId xmlns:p14="http://schemas.microsoft.com/office/powerpoint/2010/main" val="29117876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a:t>Modifiez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p>
        </p:txBody>
      </p:sp>
      <p:sp>
        <p:nvSpPr>
          <p:cNvPr id="4" name="Espace réservé de la date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FD99046-CD5F-40DA-B00F-7A5C7B56F1D5}" type="datetime1">
              <a:rPr lang="fr-FR"/>
              <a:pPr>
                <a:defRPr/>
              </a:pPr>
              <a:t>16/05/2019</a:t>
            </a:fld>
            <a:endParaRPr lang="fr-FR"/>
          </a:p>
        </p:txBody>
      </p:sp>
      <p:sp>
        <p:nvSpPr>
          <p:cNvPr id="5" name="Espace réservé du pied de page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85C407F-8733-4AE9-81AB-90257180B6D0}"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45.xml"/><Relationship Id="rId7" Type="http://schemas.openxmlformats.org/officeDocument/2006/relationships/tags" Target="../tags/tag49.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image" Target="../media/image24.png"/><Relationship Id="rId5" Type="http://schemas.openxmlformats.org/officeDocument/2006/relationships/tags" Target="../tags/tag47.xml"/><Relationship Id="rId10" Type="http://schemas.openxmlformats.org/officeDocument/2006/relationships/image" Target="../media/image23.jpeg"/><Relationship Id="rId4" Type="http://schemas.openxmlformats.org/officeDocument/2006/relationships/tags" Target="../tags/tag46.xml"/><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Layout" Target="../slideLayouts/slideLayout3.xml"/><Relationship Id="rId5" Type="http://schemas.openxmlformats.org/officeDocument/2006/relationships/tags" Target="../tags/tag54.xml"/><Relationship Id="rId4" Type="http://schemas.openxmlformats.org/officeDocument/2006/relationships/tags" Target="../tags/tag53.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57.xml"/><Relationship Id="rId7" Type="http://schemas.openxmlformats.org/officeDocument/2006/relationships/image" Target="../media/image25.jpe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3.xml"/><Relationship Id="rId5" Type="http://schemas.openxmlformats.org/officeDocument/2006/relationships/tags" Target="../tags/tag59.xml"/><Relationship Id="rId4" Type="http://schemas.openxmlformats.org/officeDocument/2006/relationships/tags" Target="../tags/tag58.xml"/></Relationships>
</file>

<file path=ppt/slides/_rels/slide13.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12.png"/><Relationship Id="rId5" Type="http://schemas.openxmlformats.org/officeDocument/2006/relationships/slideLayout" Target="../slideLayouts/slideLayout3.xml"/><Relationship Id="rId4" Type="http://schemas.openxmlformats.org/officeDocument/2006/relationships/tags" Target="../tags/tag63.xml"/></Relationships>
</file>

<file path=ppt/slides/_rels/slide14.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26.png"/><Relationship Id="rId5" Type="http://schemas.openxmlformats.org/officeDocument/2006/relationships/slideLayout" Target="../slideLayouts/slideLayout3.xml"/><Relationship Id="rId4" Type="http://schemas.openxmlformats.org/officeDocument/2006/relationships/tags" Target="../tags/tag67.xml"/></Relationships>
</file>

<file path=ppt/slides/_rels/slide15.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image" Target="../media/image28.png"/><Relationship Id="rId5" Type="http://schemas.openxmlformats.org/officeDocument/2006/relationships/tags" Target="../tags/tag72.xml"/><Relationship Id="rId10" Type="http://schemas.openxmlformats.org/officeDocument/2006/relationships/image" Target="../media/image27.png"/><Relationship Id="rId4" Type="http://schemas.openxmlformats.org/officeDocument/2006/relationships/tags" Target="../tags/tag71.xml"/><Relationship Id="rId9"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29.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slideLayout" Target="../slideLayouts/slideLayout3.xml"/><Relationship Id="rId5" Type="http://schemas.openxmlformats.org/officeDocument/2006/relationships/tags" Target="../tags/tag80.xml"/><Relationship Id="rId4" Type="http://schemas.openxmlformats.org/officeDocument/2006/relationships/tags" Target="../tags/tag79.xml"/></Relationships>
</file>

<file path=ppt/slides/_rels/slide17.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30.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Layout" Target="../slideLayouts/slideLayout3.xml"/><Relationship Id="rId5" Type="http://schemas.openxmlformats.org/officeDocument/2006/relationships/tags" Target="../tags/tag85.xml"/><Relationship Id="rId4" Type="http://schemas.openxmlformats.org/officeDocument/2006/relationships/tags" Target="../tags/tag84.xml"/></Relationships>
</file>

<file path=ppt/slides/_rels/slide18.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31.jpe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Layout" Target="../slideLayouts/slideLayout3.xml"/><Relationship Id="rId5" Type="http://schemas.openxmlformats.org/officeDocument/2006/relationships/tags" Target="../tags/tag90.xml"/><Relationship Id="rId4" Type="http://schemas.openxmlformats.org/officeDocument/2006/relationships/tags" Target="../tags/tag89.xml"/></Relationships>
</file>

<file path=ppt/slides/_rels/slide19.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5.jpe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3.xml"/><Relationship Id="rId5" Type="http://schemas.openxmlformats.org/officeDocument/2006/relationships/tags" Target="../tags/tag95.xml"/><Relationship Id="rId4" Type="http://schemas.openxmlformats.org/officeDocument/2006/relationships/tags" Target="../tags/tag9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slideLayout" Target="../slideLayouts/slideLayout3.xml"/><Relationship Id="rId4" Type="http://schemas.openxmlformats.org/officeDocument/2006/relationships/tags" Target="../tags/tag99.xml"/></Relationships>
</file>

<file path=ppt/slides/_rels/slide21.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tags" Target="../tags/tag102.xml"/><Relationship Id="rId7" Type="http://schemas.openxmlformats.org/officeDocument/2006/relationships/image" Target="../media/image32.jpe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Layout" Target="../slideLayouts/slideLayout3.xml"/><Relationship Id="rId5" Type="http://schemas.openxmlformats.org/officeDocument/2006/relationships/tags" Target="../tags/tag104.xml"/><Relationship Id="rId4" Type="http://schemas.openxmlformats.org/officeDocument/2006/relationships/tags" Target="../tags/tag103.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hyperlink" Target="http://eduter-cnpr.fr/" TargetMode="External"/><Relationship Id="rId3" Type="http://schemas.openxmlformats.org/officeDocument/2006/relationships/hyperlink" Target="https://www.cnpf.fr/" TargetMode="External"/><Relationship Id="rId7" Type="http://schemas.openxmlformats.org/officeDocument/2006/relationships/hyperlink" Target="http://www.hortojardi.com/" TargetMode="External"/><Relationship Id="rId12" Type="http://schemas.openxmlformats.org/officeDocument/2006/relationships/image" Target="../media/image40.png"/><Relationship Id="rId17" Type="http://schemas.openxmlformats.org/officeDocument/2006/relationships/image" Target="../media/image6.png"/><Relationship Id="rId2" Type="http://schemas.openxmlformats.org/officeDocument/2006/relationships/image" Target="../media/image35.png"/><Relationship Id="rId16" Type="http://schemas.openxmlformats.org/officeDocument/2006/relationships/image" Target="../media/image42.jpeg"/><Relationship Id="rId1" Type="http://schemas.openxmlformats.org/officeDocument/2006/relationships/slideLayout" Target="../slideLayouts/slideLayout3.xml"/><Relationship Id="rId6" Type="http://schemas.openxmlformats.org/officeDocument/2006/relationships/image" Target="../media/image37.jpeg"/><Relationship Id="rId11" Type="http://schemas.openxmlformats.org/officeDocument/2006/relationships/hyperlink" Target="http://www.agrosupdijon.fr/" TargetMode="External"/><Relationship Id="rId5" Type="http://schemas.openxmlformats.org/officeDocument/2006/relationships/hyperlink" Target="https://www.condorcet.be/" TargetMode="External"/><Relationship Id="rId15" Type="http://schemas.openxmlformats.org/officeDocument/2006/relationships/hyperlink" Target="http://www.ctfc.cat/" TargetMode="External"/><Relationship Id="rId10" Type="http://schemas.openxmlformats.org/officeDocument/2006/relationships/image" Target="../media/image39.jpeg"/><Relationship Id="rId4" Type="http://schemas.openxmlformats.org/officeDocument/2006/relationships/image" Target="../media/image36.png"/><Relationship Id="rId9" Type="http://schemas.openxmlformats.org/officeDocument/2006/relationships/hyperlink" Target="http://www.eplea.vosges.educagri.fr/" TargetMode="External"/><Relationship Id="rId1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image" Target="../media/image9.jpeg"/><Relationship Id="rId4" Type="http://schemas.openxmlformats.org/officeDocument/2006/relationships/tags" Target="../tags/tag6.xml"/><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12.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11.jpeg"/><Relationship Id="rId5" Type="http://schemas.openxmlformats.org/officeDocument/2006/relationships/tags" Target="../tags/tag14.xml"/><Relationship Id="rId10" Type="http://schemas.openxmlformats.org/officeDocument/2006/relationships/image" Target="../media/image10.jpeg"/><Relationship Id="rId4" Type="http://schemas.openxmlformats.org/officeDocument/2006/relationships/tags" Target="../tags/tag13.xml"/><Relationship Id="rId9"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0.xml"/><Relationship Id="rId7" Type="http://schemas.openxmlformats.org/officeDocument/2006/relationships/image" Target="../media/image7.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21.xm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tags" Target="../tags/tag23.xml"/></Relationships>
</file>

<file path=ppt/slides/_rels/slide8.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oleObject" Target="../embeddings/oleObject1.bin"/><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slideLayout" Target="../slideLayouts/slideLayout3.xml"/><Relationship Id="rId17" Type="http://schemas.openxmlformats.org/officeDocument/2006/relationships/image" Target="../media/image18.png"/><Relationship Id="rId2" Type="http://schemas.openxmlformats.org/officeDocument/2006/relationships/tags" Target="../tags/tag25.xml"/><Relationship Id="rId16" Type="http://schemas.openxmlformats.org/officeDocument/2006/relationships/image" Target="../media/image17.png"/><Relationship Id="rId1" Type="http://schemas.openxmlformats.org/officeDocument/2006/relationships/vmlDrawing" Target="../drawings/vmlDrawing1.v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5" Type="http://schemas.openxmlformats.org/officeDocument/2006/relationships/image" Target="../media/image16.jpeg"/><Relationship Id="rId10" Type="http://schemas.openxmlformats.org/officeDocument/2006/relationships/tags" Target="../tags/tag33.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image" Target="../media/image15.emf"/></Relationships>
</file>

<file path=ppt/slides/_rels/slide9.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image" Target="../media/image21.jpe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image" Target="../media/image20.jpeg"/><Relationship Id="rId5" Type="http://schemas.openxmlformats.org/officeDocument/2006/relationships/tags" Target="../tags/tag39.xml"/><Relationship Id="rId10" Type="http://schemas.openxmlformats.org/officeDocument/2006/relationships/image" Target="../media/image19.jpeg"/><Relationship Id="rId4" Type="http://schemas.openxmlformats.org/officeDocument/2006/relationships/tags" Target="../tags/tag38.xml"/><Relationship Id="rId9"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custDataLst>
              <p:tags r:id="rId1"/>
            </p:custDataLst>
          </p:nvPr>
        </p:nvSpPr>
        <p:spPr>
          <a:xfrm>
            <a:off x="992189" y="1773238"/>
            <a:ext cx="5040931" cy="3325812"/>
          </a:xfrm>
        </p:spPr>
        <p:txBody>
          <a:bodyPr rtlCol="0">
            <a:noAutofit/>
          </a:bodyPr>
          <a:lstStyle/>
          <a:p>
            <a:pPr algn="l" fontAlgn="auto">
              <a:spcAft>
                <a:spcPts val="0"/>
              </a:spcAft>
              <a:defRPr/>
            </a:pPr>
            <a:r>
              <a:rPr lang="fr-FR" sz="7000" baseline="30000" dirty="0">
                <a:solidFill>
                  <a:srgbClr val="0085C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Conclure</a:t>
            </a:r>
            <a:br>
              <a:rPr lang="fr-FR" sz="7000" baseline="30000" dirty="0">
                <a:solidFill>
                  <a:srgbClr val="0085C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7000" baseline="30000" dirty="0">
                <a:solidFill>
                  <a:srgbClr val="0085C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 </a:t>
            </a:r>
            <a:r>
              <a:rPr lang="fr-FR" sz="7000" b="1" baseline="30000" dirty="0">
                <a:solidFill>
                  <a:srgbClr val="0085C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contrat de vente de bois sur pied.</a:t>
            </a:r>
            <a:br>
              <a:rPr lang="fr-FR" sz="7000" b="1" baseline="30000" dirty="0">
                <a:solidFill>
                  <a:srgbClr val="0085C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fr-FR" sz="7000" b="1" dirty="0">
              <a:solidFill>
                <a:srgbClr val="0085C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9361611" y="6453188"/>
            <a:ext cx="415925" cy="288925"/>
          </a:xfrm>
        </p:spPr>
        <p:txBody>
          <a:bodyPr/>
          <a:lstStyle/>
          <a:p>
            <a:pPr>
              <a:defRPr/>
            </a:pPr>
            <a:fld id="{906979DA-6A4E-4694-947C-885CF9034B15}" type="slidenum">
              <a:rPr lang="fr-FR"/>
              <a:pPr>
                <a:defRPr/>
              </a:pPr>
              <a:t>10</a:t>
            </a:fld>
            <a:endParaRPr lang="fr-FR" dirty="0"/>
          </a:p>
        </p:txBody>
      </p:sp>
      <p:sp>
        <p:nvSpPr>
          <p:cNvPr id="9220" name="Titre 1"/>
          <p:cNvSpPr txBox="1">
            <a:spLocks/>
          </p:cNvSpPr>
          <p:nvPr>
            <p:custDataLst>
              <p:tags r:id="rId2"/>
            </p:custDataLst>
          </p:nvPr>
        </p:nvSpPr>
        <p:spPr bwMode="auto">
          <a:xfrm>
            <a:off x="0" y="741278"/>
            <a:ext cx="98885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algn="ctr"/>
            <a:r>
              <a:rPr lang="fr-BE" altLang="fr-FR" sz="4400" b="1" baseline="30000" dirty="0">
                <a:solidFill>
                  <a:schemeClr val="tx2"/>
                </a:solidFill>
                <a:latin typeface="Calibri" pitchFamily="34" charset="0"/>
              </a:rPr>
              <a:t> 2.3 Mesurage des arbres </a:t>
            </a:r>
            <a:r>
              <a:rPr lang="fr-BE" altLang="fr-FR" sz="4400" baseline="30000" dirty="0">
                <a:solidFill>
                  <a:schemeClr val="tx2"/>
                </a:solidFill>
                <a:latin typeface="Calibri" pitchFamily="34" charset="0"/>
              </a:rPr>
              <a:t>et constitution d’un </a:t>
            </a:r>
            <a:r>
              <a:rPr lang="fr-BE" altLang="fr-FR" sz="4400" b="1" baseline="30000" dirty="0">
                <a:solidFill>
                  <a:schemeClr val="tx2"/>
                </a:solidFill>
                <a:latin typeface="Calibri" pitchFamily="34" charset="0"/>
              </a:rPr>
              <a:t>lot</a:t>
            </a:r>
            <a:endParaRPr lang="fr-FR" altLang="fr-FR" sz="4400" b="1" baseline="30000" dirty="0">
              <a:solidFill>
                <a:schemeClr val="tx2"/>
              </a:solidFill>
              <a:latin typeface="Calibri" pitchFamily="34" charset="0"/>
            </a:endParaRPr>
          </a:p>
        </p:txBody>
      </p:sp>
      <p:sp>
        <p:nvSpPr>
          <p:cNvPr id="5" name="ZoneTexte 4"/>
          <p:cNvSpPr txBox="1"/>
          <p:nvPr>
            <p:custDataLst>
              <p:tags r:id="rId3"/>
            </p:custDataLst>
          </p:nvPr>
        </p:nvSpPr>
        <p:spPr>
          <a:xfrm>
            <a:off x="690648" y="1778870"/>
            <a:ext cx="3519746" cy="2308324"/>
          </a:xfrm>
          <a:prstGeom prst="rect">
            <a:avLst/>
          </a:prstGeom>
          <a:noFill/>
        </p:spPr>
        <p:txBody>
          <a:bodyPr wrap="square" rtlCol="0">
            <a:spAutoFit/>
          </a:bodyPr>
          <a:lstStyle/>
          <a:p>
            <a:r>
              <a:rPr lang="fr-BE" sz="2400" dirty="0">
                <a:latin typeface="+mj-lt"/>
              </a:rPr>
              <a:t>Au minimum </a:t>
            </a:r>
            <a:r>
              <a:rPr lang="fr-BE" sz="2400" b="1" dirty="0">
                <a:latin typeface="+mj-lt"/>
              </a:rPr>
              <a:t>par essence</a:t>
            </a:r>
            <a:r>
              <a:rPr lang="fr-BE" sz="2400" dirty="0">
                <a:latin typeface="+mj-lt"/>
              </a:rPr>
              <a:t> :</a:t>
            </a:r>
            <a:br>
              <a:rPr lang="fr-BE" sz="2000" dirty="0">
                <a:latin typeface="+mj-lt"/>
              </a:rPr>
            </a:br>
            <a:endParaRPr lang="fr-BE" sz="2000" dirty="0">
              <a:latin typeface="+mj-lt"/>
            </a:endParaRPr>
          </a:p>
          <a:p>
            <a:pPr marL="342900" indent="-342900">
              <a:buFont typeface="Arial" panose="020B0604020202020204" pitchFamily="34" charset="0"/>
              <a:buChar char="•"/>
            </a:pPr>
            <a:r>
              <a:rPr lang="fr-BE" sz="2000" b="1" dirty="0">
                <a:latin typeface="+mj-lt"/>
              </a:rPr>
              <a:t>Circonférence</a:t>
            </a:r>
            <a:r>
              <a:rPr lang="fr-BE" sz="2000" dirty="0">
                <a:latin typeface="+mj-lt"/>
              </a:rPr>
              <a:t> </a:t>
            </a:r>
            <a:br>
              <a:rPr lang="fr-BE" sz="2000" dirty="0">
                <a:latin typeface="+mj-lt"/>
              </a:rPr>
            </a:br>
            <a:r>
              <a:rPr lang="fr-BE" sz="2000" dirty="0">
                <a:latin typeface="+mj-lt"/>
              </a:rPr>
              <a:t>(ou diamètre) par catégorie</a:t>
            </a:r>
          </a:p>
          <a:p>
            <a:pPr marL="342900" indent="-342900">
              <a:buFont typeface="Arial" panose="020B0604020202020204" pitchFamily="34" charset="0"/>
              <a:buChar char="•"/>
            </a:pPr>
            <a:endParaRPr lang="fr-BE" sz="2000" dirty="0">
              <a:latin typeface="+mj-lt"/>
            </a:endParaRPr>
          </a:p>
          <a:p>
            <a:pPr marL="342900" indent="-342900">
              <a:buFont typeface="Arial" panose="020B0604020202020204" pitchFamily="34" charset="0"/>
              <a:buChar char="•"/>
            </a:pPr>
            <a:r>
              <a:rPr lang="fr-BE" sz="2000" b="1" dirty="0">
                <a:latin typeface="+mj-lt"/>
              </a:rPr>
              <a:t>Nombre de bois </a:t>
            </a:r>
            <a:r>
              <a:rPr lang="fr-BE" sz="2000" dirty="0">
                <a:latin typeface="+mj-lt"/>
              </a:rPr>
              <a:t>par catégorie</a:t>
            </a:r>
          </a:p>
        </p:txBody>
      </p:sp>
      <p:sp>
        <p:nvSpPr>
          <p:cNvPr id="11" name="ZoneTexte 10"/>
          <p:cNvSpPr txBox="1"/>
          <p:nvPr>
            <p:custDataLst>
              <p:tags r:id="rId4"/>
            </p:custDataLst>
          </p:nvPr>
        </p:nvSpPr>
        <p:spPr>
          <a:xfrm>
            <a:off x="1496616" y="4504769"/>
            <a:ext cx="6840969" cy="2154436"/>
          </a:xfrm>
          <a:prstGeom prst="rect">
            <a:avLst/>
          </a:prstGeom>
          <a:noFill/>
        </p:spPr>
        <p:txBody>
          <a:bodyPr wrap="square" rtlCol="0">
            <a:spAutoFit/>
          </a:bodyPr>
          <a:lstStyle/>
          <a:p>
            <a:r>
              <a:rPr lang="fr-BE" sz="2400" u="sng" dirty="0">
                <a:solidFill>
                  <a:srgbClr val="BE498B"/>
                </a:solidFill>
                <a:latin typeface="+mj-lt"/>
                <a:cs typeface="+mn-cs"/>
              </a:rPr>
              <a:t>Sur le terrain: </a:t>
            </a:r>
            <a:r>
              <a:rPr lang="fr-BE" sz="2400" b="1" u="sng" dirty="0">
                <a:solidFill>
                  <a:srgbClr val="BE498B"/>
                </a:solidFill>
                <a:latin typeface="+mj-lt"/>
                <a:cs typeface="+mn-cs"/>
              </a:rPr>
              <a:t>relever le plus de détails </a:t>
            </a:r>
            <a:r>
              <a:rPr lang="fr-BE" sz="2400" u="sng" dirty="0">
                <a:solidFill>
                  <a:srgbClr val="BE498B"/>
                </a:solidFill>
                <a:latin typeface="+mj-lt"/>
                <a:cs typeface="+mn-cs"/>
              </a:rPr>
              <a:t>possibles :</a:t>
            </a:r>
            <a:r>
              <a:rPr lang="fr-BE" sz="2400" b="1" u="sng" dirty="0">
                <a:solidFill>
                  <a:srgbClr val="BE498B"/>
                </a:solidFill>
                <a:latin typeface="+mj-lt"/>
                <a:cs typeface="+mn-cs"/>
              </a:rPr>
              <a:t> </a:t>
            </a:r>
          </a:p>
          <a:p>
            <a:r>
              <a:rPr lang="fr-BE" dirty="0">
                <a:solidFill>
                  <a:schemeClr val="tx2"/>
                </a:solidFill>
                <a:latin typeface="+mj-lt"/>
                <a:cs typeface="+mn-cs"/>
              </a:rPr>
              <a:t>Date de mesure, n° parcelle et localisation de la coupe, les essences, circonférence ou diamètre, hauteur commerciale des bois feuillus ou hauteur totale de l’arbre, éclaircie ou coupe rase, indication éventuelle sur la qualité (défauts, bois de bordure, chablis,…), accessibilité, contraintes physiques, code de marquage…</a:t>
            </a:r>
          </a:p>
          <a:p>
            <a:endParaRPr lang="fr-BE" sz="2000" dirty="0">
              <a:solidFill>
                <a:schemeClr val="tx2"/>
              </a:solidFill>
              <a:latin typeface="Trebuchet MS" panose="020B0603020202020204" pitchFamily="34" charset="0"/>
              <a:cs typeface="+mn-cs"/>
            </a:endParaRPr>
          </a:p>
        </p:txBody>
      </p:sp>
      <p:pic>
        <p:nvPicPr>
          <p:cNvPr id="4" name="Image 3"/>
          <p:cNvPicPr>
            <a:picLocks noChangeAspect="1"/>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4210394" y="1714222"/>
            <a:ext cx="2016828" cy="2689104"/>
          </a:xfrm>
          <a:prstGeom prst="rect">
            <a:avLst/>
          </a:prstGeom>
        </p:spPr>
      </p:pic>
      <p:pic>
        <p:nvPicPr>
          <p:cNvPr id="12" name="Picture 2" descr="Q:\5. photothèque\1 dernier ajout\2017 04 25 mesure d'arbres\20170425_SRFB_MesureArbresRolley (70).JPG"/>
          <p:cNvPicPr>
            <a:picLocks noChangeAspect="1" noChangeArrowheads="1"/>
          </p:cNvPicPr>
          <p:nvPr>
            <p:custDataLst>
              <p:tags r:id="rId6"/>
            </p:custDataLst>
          </p:nvPr>
        </p:nvPicPr>
        <p:blipFill rotWithShape="1">
          <a:blip r:embed="rId10" cstate="print">
            <a:extLst>
              <a:ext uri="{28A0092B-C50C-407E-A947-70E740481C1C}">
                <a14:useLocalDpi xmlns:a14="http://schemas.microsoft.com/office/drawing/2010/main" val="0"/>
              </a:ext>
            </a:extLst>
          </a:blip>
          <a:srcRect l="8297"/>
          <a:stretch/>
        </p:blipFill>
        <p:spPr bwMode="auto">
          <a:xfrm>
            <a:off x="6385158" y="1714222"/>
            <a:ext cx="3260050" cy="266626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761CA6C9-83F6-2645-AC96-63BD279322C6}"/>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845945" y="4476893"/>
            <a:ext cx="487545" cy="892686"/>
          </a:xfrm>
          <a:prstGeom prst="rect">
            <a:avLst/>
          </a:prstGeom>
        </p:spPr>
      </p:pic>
      <p:sp>
        <p:nvSpPr>
          <p:cNvPr id="10" name="ZoneTexte 9">
            <a:extLst>
              <a:ext uri="{FF2B5EF4-FFF2-40B4-BE49-F238E27FC236}">
                <a16:creationId xmlns:a16="http://schemas.microsoft.com/office/drawing/2014/main" id="{B5F94F45-AF8D-2044-AFAC-6F16B14371D4}"/>
              </a:ext>
            </a:extLst>
          </p:cNvPr>
          <p:cNvSpPr txBox="1"/>
          <p:nvPr>
            <p:custDataLst>
              <p:tags r:id="rId7"/>
            </p:custDataLst>
          </p:nvPr>
        </p:nvSpPr>
        <p:spPr>
          <a:xfrm rot="16200000">
            <a:off x="-613462" y="3612654"/>
            <a:ext cx="2457148" cy="461665"/>
          </a:xfrm>
          <a:prstGeom prst="rect">
            <a:avLst/>
          </a:prstGeom>
          <a:noFill/>
        </p:spPr>
        <p:txBody>
          <a:bodyPr wrap="none" rtlCol="0">
            <a:spAutoFit/>
          </a:bodyPr>
          <a:lstStyle/>
          <a:p>
            <a:pPr lvl="0" algn="just"/>
            <a:r>
              <a:rPr lang="fr-FR" sz="3600" baseline="30000" dirty="0">
                <a:solidFill>
                  <a:schemeClr val="tx2"/>
                </a:solidFill>
                <a:latin typeface="Calibri" pitchFamily="34" charset="0"/>
              </a:rPr>
              <a:t>Etapes de la vente</a:t>
            </a:r>
            <a:endParaRPr lang="fr-BE" sz="3600" baseline="30000" dirty="0">
              <a:solidFill>
                <a:schemeClr val="tx2"/>
              </a:solidFill>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9361611" y="6453188"/>
            <a:ext cx="415925" cy="288925"/>
          </a:xfrm>
        </p:spPr>
        <p:txBody>
          <a:bodyPr/>
          <a:lstStyle/>
          <a:p>
            <a:pPr>
              <a:defRPr/>
            </a:pPr>
            <a:fld id="{B626E577-E149-46DF-B989-72D49C2A9136}" type="slidenum">
              <a:rPr lang="fr-FR"/>
              <a:pPr>
                <a:defRPr/>
              </a:pPr>
              <a:t>11</a:t>
            </a:fld>
            <a:endParaRPr lang="fr-FR" dirty="0"/>
          </a:p>
        </p:txBody>
      </p:sp>
      <p:sp>
        <p:nvSpPr>
          <p:cNvPr id="10245" name="Titre 1"/>
          <p:cNvSpPr txBox="1">
            <a:spLocks/>
          </p:cNvSpPr>
          <p:nvPr>
            <p:custDataLst>
              <p:tags r:id="rId2"/>
            </p:custDataLst>
          </p:nvPr>
        </p:nvSpPr>
        <p:spPr bwMode="auto">
          <a:xfrm>
            <a:off x="0" y="744538"/>
            <a:ext cx="98885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algn="ctr"/>
            <a:r>
              <a:rPr lang="fr-FR" altLang="fr-FR" sz="4400" b="1" baseline="30000" dirty="0">
                <a:solidFill>
                  <a:schemeClr val="tx2"/>
                </a:solidFill>
                <a:latin typeface="Calibri" pitchFamily="34" charset="0"/>
              </a:rPr>
              <a:t>2.4 Estimation du lot </a:t>
            </a:r>
          </a:p>
        </p:txBody>
      </p:sp>
      <p:sp>
        <p:nvSpPr>
          <p:cNvPr id="8" name="ZoneTexte 7"/>
          <p:cNvSpPr txBox="1"/>
          <p:nvPr>
            <p:custDataLst>
              <p:tags r:id="rId3"/>
            </p:custDataLst>
          </p:nvPr>
        </p:nvSpPr>
        <p:spPr>
          <a:xfrm>
            <a:off x="560512" y="1329775"/>
            <a:ext cx="8769350" cy="3847207"/>
          </a:xfrm>
          <a:prstGeom prst="rect">
            <a:avLst/>
          </a:prstGeom>
          <a:noFill/>
        </p:spPr>
        <p:txBody>
          <a:bodyPr>
            <a:spAutoFit/>
          </a:bodyPr>
          <a:lstStyle/>
          <a:p>
            <a:pPr marL="457200" algn="just"/>
            <a:r>
              <a:rPr lang="fr-FR" sz="2400" b="1" dirty="0">
                <a:solidFill>
                  <a:schemeClr val="bg2"/>
                </a:solidFill>
                <a:latin typeface="+mj-lt"/>
              </a:rPr>
              <a:t>Objectif</a:t>
            </a:r>
            <a:r>
              <a:rPr lang="fr-FR" sz="2400" dirty="0">
                <a:solidFill>
                  <a:schemeClr val="bg2"/>
                </a:solidFill>
                <a:latin typeface="+mj-lt"/>
              </a:rPr>
              <a:t> : définir le </a:t>
            </a:r>
            <a:r>
              <a:rPr lang="fr-FR" sz="2400" b="1" dirty="0">
                <a:solidFill>
                  <a:schemeClr val="bg2"/>
                </a:solidFill>
                <a:latin typeface="+mj-lt"/>
              </a:rPr>
              <a:t>prix de retrait </a:t>
            </a:r>
            <a:r>
              <a:rPr lang="fr-FR" sz="2400" dirty="0">
                <a:solidFill>
                  <a:schemeClr val="bg2"/>
                </a:solidFill>
                <a:latin typeface="+mj-lt"/>
              </a:rPr>
              <a:t>en :</a:t>
            </a:r>
          </a:p>
          <a:p>
            <a:pPr marL="800100" indent="-342900" algn="just">
              <a:buFont typeface="Arial" panose="020B0604020202020204" pitchFamily="34" charset="0"/>
              <a:buChar char="•"/>
            </a:pPr>
            <a:endParaRPr lang="fr-FR" sz="2000" dirty="0">
              <a:latin typeface="+mj-lt"/>
            </a:endParaRPr>
          </a:p>
          <a:p>
            <a:pPr marL="1257300" lvl="1" indent="-342900" algn="just">
              <a:buFont typeface="Arial" panose="020B0604020202020204" pitchFamily="34" charset="0"/>
              <a:buChar char="•"/>
            </a:pPr>
            <a:r>
              <a:rPr lang="fr-FR" sz="2000" b="1" dirty="0">
                <a:latin typeface="+mj-lt"/>
              </a:rPr>
              <a:t>Estimant le volume </a:t>
            </a:r>
            <a:r>
              <a:rPr lang="fr-FR" sz="2000" dirty="0">
                <a:latin typeface="+mj-lt"/>
              </a:rPr>
              <a:t>(cubage).</a:t>
            </a:r>
          </a:p>
          <a:p>
            <a:pPr marL="800100" indent="-342900" algn="just">
              <a:buFont typeface="Arial" panose="020B0604020202020204" pitchFamily="34" charset="0"/>
              <a:buChar char="•"/>
            </a:pPr>
            <a:endParaRPr lang="fr-FR" sz="2000" dirty="0">
              <a:latin typeface="+mj-lt"/>
            </a:endParaRPr>
          </a:p>
          <a:p>
            <a:pPr marL="1257300" lvl="1" indent="-342900" algn="just">
              <a:buFont typeface="Arial" panose="020B0604020202020204" pitchFamily="34" charset="0"/>
              <a:buChar char="•"/>
            </a:pPr>
            <a:r>
              <a:rPr lang="fr-FR" sz="2000" b="1" dirty="0">
                <a:latin typeface="+mj-lt"/>
              </a:rPr>
              <a:t>Evaluant la qualité </a:t>
            </a:r>
            <a:r>
              <a:rPr lang="fr-FR" sz="2000" dirty="0">
                <a:latin typeface="+mj-lt"/>
              </a:rPr>
              <a:t>par le propriétaire avec son gestionnaire (essences, grosseur, hauteur de bois sans nœud, bois de bordure, chablis, blessure, accessibilité du lot,…).</a:t>
            </a:r>
          </a:p>
          <a:p>
            <a:pPr marL="1257300" lvl="1" indent="-342900" algn="just">
              <a:buFont typeface="Arial" panose="020B0604020202020204" pitchFamily="34" charset="0"/>
              <a:buChar char="•"/>
            </a:pPr>
            <a:endParaRPr lang="fr-FR" sz="2000" dirty="0">
              <a:latin typeface="+mj-lt"/>
            </a:endParaRPr>
          </a:p>
          <a:p>
            <a:pPr marL="1257300" lvl="1" indent="-342900" algn="just">
              <a:buFont typeface="Arial" panose="020B0604020202020204" pitchFamily="34" charset="0"/>
              <a:buChar char="•"/>
            </a:pPr>
            <a:r>
              <a:rPr lang="fr-FR" sz="2000" b="1" dirty="0">
                <a:latin typeface="+mj-lt"/>
              </a:rPr>
              <a:t>Estimant le prix au m³ </a:t>
            </a:r>
            <a:r>
              <a:rPr lang="fr-FR" sz="2000" dirty="0">
                <a:latin typeface="+mj-lt"/>
              </a:rPr>
              <a:t>pour les différentes catégories de bois et/ou qualité (et cela pour chaque type d’essence).</a:t>
            </a:r>
          </a:p>
          <a:p>
            <a:pPr marL="800100" indent="-342900" algn="just">
              <a:buFont typeface="Arial" panose="020B0604020202020204" pitchFamily="34" charset="0"/>
              <a:buChar char="•"/>
            </a:pPr>
            <a:endParaRPr lang="fr-FR" sz="2000" dirty="0">
              <a:effectLst/>
              <a:latin typeface="+mj-lt"/>
            </a:endParaRPr>
          </a:p>
          <a:p>
            <a:pPr marL="914400" lvl="1" algn="just"/>
            <a:r>
              <a:rPr lang="fr-FR" sz="2000" dirty="0">
                <a:latin typeface="+mj-lt"/>
                <a:sym typeface="Symbol" panose="05050102010706020507" pitchFamily="18" charset="2"/>
              </a:rPr>
              <a:t>	 Estimation de la </a:t>
            </a:r>
            <a:r>
              <a:rPr lang="fr-FR" sz="2000" b="1" dirty="0">
                <a:latin typeface="+mj-lt"/>
                <a:sym typeface="Symbol" panose="05050102010706020507" pitchFamily="18" charset="2"/>
              </a:rPr>
              <a:t>valeur financière du lot</a:t>
            </a:r>
            <a:endParaRPr lang="fr-BE" sz="2000" b="1" dirty="0">
              <a:effectLst/>
              <a:latin typeface="+mj-lt"/>
            </a:endParaRPr>
          </a:p>
        </p:txBody>
      </p:sp>
      <p:sp>
        <p:nvSpPr>
          <p:cNvPr id="6" name="ZoneTexte 5"/>
          <p:cNvSpPr txBox="1"/>
          <p:nvPr>
            <p:custDataLst>
              <p:tags r:id="rId4"/>
            </p:custDataLst>
          </p:nvPr>
        </p:nvSpPr>
        <p:spPr>
          <a:xfrm>
            <a:off x="2864768" y="5645026"/>
            <a:ext cx="3528392" cy="707886"/>
          </a:xfrm>
          <a:prstGeom prst="rect">
            <a:avLst/>
          </a:prstGeom>
          <a:noFill/>
          <a:ln w="38100">
            <a:solidFill>
              <a:schemeClr val="bg2"/>
            </a:solidFill>
          </a:ln>
        </p:spPr>
        <p:txBody>
          <a:bodyPr wrap="square" rtlCol="0">
            <a:spAutoFit/>
          </a:bodyPr>
          <a:lstStyle/>
          <a:p>
            <a:pPr marL="457200" algn="ctr"/>
            <a:r>
              <a:rPr lang="fr-FR" sz="2000" dirty="0">
                <a:solidFill>
                  <a:schemeClr val="bg2"/>
                </a:solidFill>
                <a:latin typeface="Trebuchet MS" panose="020B0603020202020204" pitchFamily="34" charset="0"/>
              </a:rPr>
              <a:t>L’estimation </a:t>
            </a:r>
            <a:r>
              <a:rPr lang="fr-FR" sz="2000" b="1" dirty="0">
                <a:solidFill>
                  <a:schemeClr val="bg2"/>
                </a:solidFill>
                <a:latin typeface="Trebuchet MS" panose="020B0603020202020204" pitchFamily="34" charset="0"/>
              </a:rPr>
              <a:t>n’est pas transmise à l’acheteur</a:t>
            </a:r>
          </a:p>
        </p:txBody>
      </p:sp>
      <p:grpSp>
        <p:nvGrpSpPr>
          <p:cNvPr id="9" name="Grouper 8"/>
          <p:cNvGrpSpPr/>
          <p:nvPr/>
        </p:nvGrpSpPr>
        <p:grpSpPr>
          <a:xfrm rot="21125076">
            <a:off x="2136021" y="5362682"/>
            <a:ext cx="1368152" cy="1266310"/>
            <a:chOff x="991020" y="5238920"/>
            <a:chExt cx="1368152" cy="1266310"/>
          </a:xfrm>
        </p:grpSpPr>
        <p:sp>
          <p:nvSpPr>
            <p:cNvPr id="10" name="Triangle 9"/>
            <p:cNvSpPr/>
            <p:nvPr/>
          </p:nvSpPr>
          <p:spPr>
            <a:xfrm>
              <a:off x="991020" y="5238920"/>
              <a:ext cx="1368152" cy="1235988"/>
            </a:xfrm>
            <a:prstGeom prst="triangle">
              <a:avLst/>
            </a:prstGeom>
            <a:ln w="76200">
              <a:solidFill>
                <a:schemeClr val="bg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1" name="Rectangle 10"/>
            <p:cNvSpPr/>
            <p:nvPr/>
          </p:nvSpPr>
          <p:spPr>
            <a:xfrm>
              <a:off x="1137170" y="5397234"/>
              <a:ext cx="1075853" cy="1107996"/>
            </a:xfrm>
            <a:prstGeom prst="rect">
              <a:avLst/>
            </a:prstGeom>
            <a:noFill/>
          </p:spPr>
          <p:txBody>
            <a:bodyPr wrap="square" lIns="91440" tIns="45720" rIns="91440" bIns="45720">
              <a:spAutoFit/>
            </a:bodyPr>
            <a:lstStyle/>
            <a:p>
              <a:pPr algn="ctr"/>
              <a:r>
                <a:rPr lang="nl-BE" sz="6600" b="1" cap="none" spc="50" dirty="0">
                  <a:ln w="0"/>
                  <a:solidFill>
                    <a:schemeClr val="bg2"/>
                  </a:solidFill>
                  <a:effectLst>
                    <a:innerShdw blurRad="63500" dist="50800" dir="13500000">
                      <a:srgbClr val="000000">
                        <a:alpha val="50000"/>
                      </a:srgbClr>
                    </a:innerShdw>
                  </a:effectLst>
                </a:rPr>
                <a:t>!</a:t>
              </a:r>
            </a:p>
          </p:txBody>
        </p:sp>
      </p:grpSp>
      <p:sp>
        <p:nvSpPr>
          <p:cNvPr id="13" name="ZoneTexte 12">
            <a:extLst>
              <a:ext uri="{FF2B5EF4-FFF2-40B4-BE49-F238E27FC236}">
                <a16:creationId xmlns:a16="http://schemas.microsoft.com/office/drawing/2014/main" id="{8365E07F-2B67-2F44-9D84-20754644884B}"/>
              </a:ext>
            </a:extLst>
          </p:cNvPr>
          <p:cNvSpPr txBox="1"/>
          <p:nvPr>
            <p:custDataLst>
              <p:tags r:id="rId5"/>
            </p:custDataLst>
          </p:nvPr>
        </p:nvSpPr>
        <p:spPr>
          <a:xfrm rot="16200000">
            <a:off x="-613462" y="3612654"/>
            <a:ext cx="2457148" cy="461665"/>
          </a:xfrm>
          <a:prstGeom prst="rect">
            <a:avLst/>
          </a:prstGeom>
          <a:noFill/>
        </p:spPr>
        <p:txBody>
          <a:bodyPr wrap="none" rtlCol="0">
            <a:spAutoFit/>
          </a:bodyPr>
          <a:lstStyle/>
          <a:p>
            <a:pPr lvl="0" algn="just"/>
            <a:r>
              <a:rPr lang="fr-FR" sz="3600" baseline="30000" dirty="0">
                <a:solidFill>
                  <a:schemeClr val="tx2"/>
                </a:solidFill>
                <a:latin typeface="Calibri" pitchFamily="34" charset="0"/>
              </a:rPr>
              <a:t>Etapes de la vente</a:t>
            </a:r>
            <a:endParaRPr lang="fr-BE" sz="3600" baseline="30000" dirty="0">
              <a:solidFill>
                <a:schemeClr val="tx2"/>
              </a:solidFill>
              <a:latin typeface="Calibri" pitchFamily="34" charset="0"/>
            </a:endParaRPr>
          </a:p>
        </p:txBody>
      </p:sp>
      <p:sp>
        <p:nvSpPr>
          <p:cNvPr id="14" name="Flèche vers le bas 13">
            <a:extLst>
              <a:ext uri="{FF2B5EF4-FFF2-40B4-BE49-F238E27FC236}">
                <a16:creationId xmlns:a16="http://schemas.microsoft.com/office/drawing/2014/main" id="{C42FFEFE-F10D-A441-976D-D1BB9FE67382}"/>
              </a:ext>
            </a:extLst>
          </p:cNvPr>
          <p:cNvSpPr/>
          <p:nvPr/>
        </p:nvSpPr>
        <p:spPr>
          <a:xfrm rot="16200000">
            <a:off x="2117651" y="4770114"/>
            <a:ext cx="359357" cy="414799"/>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9361611" y="6453188"/>
            <a:ext cx="415925" cy="288925"/>
          </a:xfrm>
        </p:spPr>
        <p:txBody>
          <a:bodyPr/>
          <a:lstStyle/>
          <a:p>
            <a:pPr>
              <a:defRPr/>
            </a:pPr>
            <a:fld id="{552BC89B-6869-4F6F-B872-A040215E6FE0}" type="slidenum">
              <a:rPr lang="fr-FR" smtClean="0"/>
              <a:pPr>
                <a:defRPr/>
              </a:pPr>
              <a:t>12</a:t>
            </a:fld>
            <a:endParaRPr lang="fr-FR" dirty="0"/>
          </a:p>
        </p:txBody>
      </p:sp>
      <p:sp>
        <p:nvSpPr>
          <p:cNvPr id="3" name="ZoneTexte 2"/>
          <p:cNvSpPr txBox="1"/>
          <p:nvPr>
            <p:custDataLst>
              <p:tags r:id="rId2"/>
            </p:custDataLst>
          </p:nvPr>
        </p:nvSpPr>
        <p:spPr>
          <a:xfrm>
            <a:off x="0" y="548680"/>
            <a:ext cx="9905999" cy="995144"/>
          </a:xfrm>
          <a:prstGeom prst="rect">
            <a:avLst/>
          </a:prstGeom>
          <a:noFill/>
        </p:spPr>
        <p:txBody>
          <a:bodyPr wrap="square" rtlCol="0">
            <a:spAutoFit/>
          </a:bodyPr>
          <a:lstStyle/>
          <a:p>
            <a:pPr lvl="0" algn="ctr"/>
            <a:r>
              <a:rPr lang="fr-FR" sz="4400" b="1" baseline="30000" dirty="0">
                <a:solidFill>
                  <a:srgbClr val="0085C8"/>
                </a:solidFill>
                <a:latin typeface="Calibri" pitchFamily="34" charset="0"/>
              </a:rPr>
              <a:t>2.5 Rédiger son Cahier des charges </a:t>
            </a:r>
            <a:r>
              <a:rPr lang="fr-FR" sz="4400" baseline="30000" dirty="0">
                <a:solidFill>
                  <a:srgbClr val="0085C8"/>
                </a:solidFill>
                <a:latin typeface="Calibri" pitchFamily="34" charset="0"/>
              </a:rPr>
              <a:t>de vente et </a:t>
            </a:r>
            <a:br>
              <a:rPr lang="fr-FR" sz="4400" baseline="30000" dirty="0">
                <a:solidFill>
                  <a:srgbClr val="0085C8"/>
                </a:solidFill>
                <a:latin typeface="Calibri" pitchFamily="34" charset="0"/>
              </a:rPr>
            </a:br>
            <a:r>
              <a:rPr lang="fr-FR" sz="4400" baseline="30000" dirty="0">
                <a:solidFill>
                  <a:srgbClr val="0085C8"/>
                </a:solidFill>
                <a:latin typeface="Calibri" pitchFamily="34" charset="0"/>
              </a:rPr>
              <a:t>d’exploitation</a:t>
            </a:r>
            <a:r>
              <a:rPr lang="fr-FR" sz="4400" b="1" baseline="30000" dirty="0">
                <a:solidFill>
                  <a:srgbClr val="0085C8"/>
                </a:solidFill>
                <a:latin typeface="Calibri" pitchFamily="34" charset="0"/>
              </a:rPr>
              <a:t> </a:t>
            </a:r>
            <a:r>
              <a:rPr lang="fr-FR" sz="4400" baseline="30000" dirty="0">
                <a:solidFill>
                  <a:srgbClr val="0085C8"/>
                </a:solidFill>
                <a:latin typeface="Calibri" pitchFamily="34" charset="0"/>
              </a:rPr>
              <a:t>de bois sur pied</a:t>
            </a:r>
          </a:p>
        </p:txBody>
      </p:sp>
      <p:pic>
        <p:nvPicPr>
          <p:cNvPr id="10242" name="Picture 2" descr="Q:\5. photothèque\4 par themes\4.Exploitation - mécanisation\Débardage par câble\cable_stockage.jpg"/>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l="24067" r="-49645"/>
          <a:stretch/>
        </p:blipFill>
        <p:spPr bwMode="auto">
          <a:xfrm>
            <a:off x="5673080" y="2132856"/>
            <a:ext cx="6840000" cy="363130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custDataLst>
              <p:tags r:id="rId4"/>
            </p:custDataLst>
          </p:nvPr>
        </p:nvSpPr>
        <p:spPr>
          <a:xfrm>
            <a:off x="1208585" y="1691576"/>
            <a:ext cx="3600400" cy="4770537"/>
          </a:xfrm>
          <a:prstGeom prst="rect">
            <a:avLst/>
          </a:prstGeom>
          <a:noFill/>
        </p:spPr>
        <p:txBody>
          <a:bodyPr wrap="square">
            <a:spAutoFit/>
          </a:bodyPr>
          <a:lstStyle/>
          <a:p>
            <a:pPr lvl="0" algn="just"/>
            <a:r>
              <a:rPr lang="fr-FR" sz="2400" b="1" dirty="0">
                <a:solidFill>
                  <a:schemeClr val="bg2"/>
                </a:solidFill>
                <a:latin typeface="+mj-lt"/>
                <a:ea typeface="Liberation Serif"/>
                <a:cs typeface="Liberation Serif"/>
              </a:rPr>
              <a:t>Avantages:</a:t>
            </a:r>
          </a:p>
          <a:p>
            <a:pPr marL="342900" lvl="0" indent="-342900" algn="just">
              <a:buFont typeface="Symbol"/>
              <a:buChar char="-"/>
            </a:pPr>
            <a:r>
              <a:rPr lang="fr-FR" sz="2000" b="1" dirty="0">
                <a:solidFill>
                  <a:schemeClr val="bg2"/>
                </a:solidFill>
                <a:latin typeface="+mj-lt"/>
                <a:ea typeface="Liberation Serif"/>
                <a:cs typeface="Liberation Serif"/>
              </a:rPr>
              <a:t>pour l’acheteur : </a:t>
            </a:r>
            <a:r>
              <a:rPr lang="fr-FR" sz="2000" dirty="0">
                <a:latin typeface="+mj-lt"/>
                <a:ea typeface="Liberation Serif"/>
                <a:cs typeface="Liberation Serif"/>
              </a:rPr>
              <a:t>sécuriser la vente et définir les conditions d’exploitation (arbres et régénérations à épargner, lieu de stockage et de vidange…), délai et modalités de paiement…</a:t>
            </a:r>
          </a:p>
          <a:p>
            <a:pPr marL="342900" lvl="0" indent="-342900" algn="just">
              <a:buFont typeface="Symbol"/>
              <a:buChar char="-"/>
            </a:pPr>
            <a:endParaRPr lang="fr-BE" sz="2000" dirty="0">
              <a:latin typeface="+mj-lt"/>
              <a:ea typeface="Liberation Serif"/>
              <a:cs typeface="Liberation Serif"/>
            </a:endParaRPr>
          </a:p>
          <a:p>
            <a:pPr marL="342900" lvl="0" indent="-342900" algn="just">
              <a:buFont typeface="Symbol"/>
              <a:buChar char="-"/>
            </a:pPr>
            <a:r>
              <a:rPr lang="fr-FR" sz="2000" b="1" dirty="0">
                <a:solidFill>
                  <a:schemeClr val="bg2"/>
                </a:solidFill>
                <a:latin typeface="+mj-lt"/>
                <a:ea typeface="Liberation Serif"/>
                <a:cs typeface="Liberation Serif"/>
              </a:rPr>
              <a:t>pour le vendeur : </a:t>
            </a:r>
            <a:r>
              <a:rPr lang="fr-FR" sz="2000" dirty="0">
                <a:latin typeface="+mj-lt"/>
                <a:ea typeface="Liberation Serif"/>
                <a:cs typeface="Liberation Serif"/>
              </a:rPr>
              <a:t>chemins de sortie des bois définis, délai de paiement, garantie de réparation des dégâts éventuels, pénalités en cas de dégâts prédéfinies…</a:t>
            </a:r>
            <a:endParaRPr lang="fr-BE" sz="2000" dirty="0">
              <a:effectLst/>
              <a:latin typeface="+mj-lt"/>
              <a:ea typeface="Liberation Serif"/>
              <a:cs typeface="Liberation Serif"/>
            </a:endParaRPr>
          </a:p>
        </p:txBody>
      </p:sp>
      <p:pic>
        <p:nvPicPr>
          <p:cNvPr id="6" name="Image 5"/>
          <p:cNvPicPr>
            <a:picLocks noChangeAspect="1"/>
          </p:cNvPicPr>
          <p:nvPr/>
        </p:nvPicPr>
        <p:blipFill rotWithShape="1">
          <a:blip r:embed="rId8"/>
          <a:srcRect l="-46774" r="46774"/>
          <a:stretch/>
        </p:blipFill>
        <p:spPr>
          <a:xfrm>
            <a:off x="-41148" y="2420888"/>
            <a:ext cx="1605080" cy="1763049"/>
          </a:xfrm>
          <a:prstGeom prst="rect">
            <a:avLst/>
          </a:prstGeom>
        </p:spPr>
      </p:pic>
      <p:pic>
        <p:nvPicPr>
          <p:cNvPr id="7" name="Image 6"/>
          <p:cNvPicPr>
            <a:picLocks noChangeAspect="1"/>
          </p:cNvPicPr>
          <p:nvPr/>
        </p:nvPicPr>
        <p:blipFill rotWithShape="1">
          <a:blip r:embed="rId8"/>
          <a:srcRect l="42834" r="-42834"/>
          <a:stretch/>
        </p:blipFill>
        <p:spPr>
          <a:xfrm>
            <a:off x="4764493" y="4509120"/>
            <a:ext cx="1605080" cy="1763049"/>
          </a:xfrm>
          <a:prstGeom prst="rect">
            <a:avLst/>
          </a:prstGeom>
        </p:spPr>
      </p:pic>
      <p:cxnSp>
        <p:nvCxnSpPr>
          <p:cNvPr id="8" name="Connecteur droit 7"/>
          <p:cNvCxnSpPr/>
          <p:nvPr/>
        </p:nvCxnSpPr>
        <p:spPr>
          <a:xfrm>
            <a:off x="1563932" y="2204864"/>
            <a:ext cx="0" cy="2016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4764493" y="4445889"/>
            <a:ext cx="0" cy="2016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BED1E9ED-06FF-124C-84F2-9ED52CAD6BA9}"/>
              </a:ext>
            </a:extLst>
          </p:cNvPr>
          <p:cNvSpPr txBox="1"/>
          <p:nvPr>
            <p:custDataLst>
              <p:tags r:id="rId5"/>
            </p:custDataLst>
          </p:nvPr>
        </p:nvSpPr>
        <p:spPr>
          <a:xfrm rot="16200000">
            <a:off x="-613462" y="3612654"/>
            <a:ext cx="2457148" cy="461665"/>
          </a:xfrm>
          <a:prstGeom prst="rect">
            <a:avLst/>
          </a:prstGeom>
          <a:noFill/>
        </p:spPr>
        <p:txBody>
          <a:bodyPr wrap="none" rtlCol="0">
            <a:spAutoFit/>
          </a:bodyPr>
          <a:lstStyle/>
          <a:p>
            <a:pPr lvl="0" algn="just"/>
            <a:r>
              <a:rPr lang="fr-FR" sz="3600" baseline="30000" dirty="0">
                <a:solidFill>
                  <a:schemeClr val="tx2"/>
                </a:solidFill>
                <a:latin typeface="Calibri" pitchFamily="34" charset="0"/>
              </a:rPr>
              <a:t>Etapes de la vente</a:t>
            </a:r>
            <a:endParaRPr lang="fr-BE" sz="3600" baseline="30000" dirty="0">
              <a:solidFill>
                <a:schemeClr val="tx2"/>
              </a:solidFill>
              <a:latin typeface="Calibri" pitchFamily="34" charset="0"/>
            </a:endParaRPr>
          </a:p>
        </p:txBody>
      </p:sp>
    </p:spTree>
    <p:extLst>
      <p:ext uri="{BB962C8B-B14F-4D97-AF65-F5344CB8AC3E}">
        <p14:creationId xmlns:p14="http://schemas.microsoft.com/office/powerpoint/2010/main" val="3914953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9361611" y="6453188"/>
            <a:ext cx="415925" cy="288925"/>
          </a:xfrm>
        </p:spPr>
        <p:txBody>
          <a:bodyPr/>
          <a:lstStyle/>
          <a:p>
            <a:pPr>
              <a:defRPr/>
            </a:pPr>
            <a:fld id="{552BC89B-6869-4F6F-B872-A040215E6FE0}" type="slidenum">
              <a:rPr lang="fr-FR" smtClean="0"/>
              <a:pPr>
                <a:defRPr/>
              </a:pPr>
              <a:t>13</a:t>
            </a:fld>
            <a:endParaRPr lang="fr-FR" dirty="0"/>
          </a:p>
        </p:txBody>
      </p:sp>
      <p:sp>
        <p:nvSpPr>
          <p:cNvPr id="3" name="ZoneTexte 2"/>
          <p:cNvSpPr txBox="1"/>
          <p:nvPr>
            <p:custDataLst>
              <p:tags r:id="rId2"/>
            </p:custDataLst>
          </p:nvPr>
        </p:nvSpPr>
        <p:spPr>
          <a:xfrm>
            <a:off x="0" y="692696"/>
            <a:ext cx="9906000" cy="543739"/>
          </a:xfrm>
          <a:prstGeom prst="rect">
            <a:avLst/>
          </a:prstGeom>
          <a:noFill/>
        </p:spPr>
        <p:txBody>
          <a:bodyPr wrap="square" rtlCol="0">
            <a:spAutoFit/>
          </a:bodyPr>
          <a:lstStyle/>
          <a:p>
            <a:pPr lvl="0" algn="ctr"/>
            <a:r>
              <a:rPr lang="fr-FR" sz="4400" b="1" baseline="30000" dirty="0">
                <a:solidFill>
                  <a:schemeClr val="tx2"/>
                </a:solidFill>
                <a:latin typeface="Calibri" pitchFamily="34" charset="0"/>
              </a:rPr>
              <a:t>3. Contenu </a:t>
            </a:r>
            <a:r>
              <a:rPr lang="fr-FR" sz="4400" baseline="30000" dirty="0">
                <a:solidFill>
                  <a:schemeClr val="tx2"/>
                </a:solidFill>
                <a:latin typeface="Calibri" pitchFamily="34" charset="0"/>
              </a:rPr>
              <a:t>du Cahier des charges</a:t>
            </a:r>
            <a:endParaRPr lang="fr-BE" sz="4400" baseline="30000" dirty="0">
              <a:solidFill>
                <a:schemeClr val="tx2"/>
              </a:solidFill>
              <a:latin typeface="Calibri" pitchFamily="34" charset="0"/>
            </a:endParaRPr>
          </a:p>
        </p:txBody>
      </p:sp>
      <p:sp>
        <p:nvSpPr>
          <p:cNvPr id="5" name="ZoneTexte 4"/>
          <p:cNvSpPr txBox="1"/>
          <p:nvPr>
            <p:custDataLst>
              <p:tags r:id="rId3"/>
            </p:custDataLst>
          </p:nvPr>
        </p:nvSpPr>
        <p:spPr>
          <a:xfrm>
            <a:off x="1712640" y="2292696"/>
            <a:ext cx="3888432" cy="2308324"/>
          </a:xfrm>
          <a:prstGeom prst="rect">
            <a:avLst/>
          </a:prstGeom>
          <a:noFill/>
        </p:spPr>
        <p:txBody>
          <a:bodyPr wrap="square">
            <a:spAutoFit/>
          </a:bodyPr>
          <a:lstStyle/>
          <a:p>
            <a:pPr lvl="0" algn="just">
              <a:lnSpc>
                <a:spcPct val="150000"/>
              </a:lnSpc>
            </a:pPr>
            <a:r>
              <a:rPr lang="fr-FR" sz="2400" b="1" dirty="0">
                <a:solidFill>
                  <a:schemeClr val="bg2"/>
                </a:solidFill>
                <a:latin typeface="+mj-lt"/>
                <a:ea typeface="Liberation Serif"/>
                <a:cs typeface="Liberation Serif"/>
              </a:rPr>
              <a:t>3.1 Coordonnées du vendeur </a:t>
            </a:r>
            <a:endParaRPr lang="fr-BE" sz="2400" b="1" dirty="0">
              <a:solidFill>
                <a:schemeClr val="bg2"/>
              </a:solidFill>
              <a:latin typeface="+mj-lt"/>
              <a:ea typeface="Liberation Serif"/>
              <a:cs typeface="Liberation Serif"/>
            </a:endParaRPr>
          </a:p>
          <a:p>
            <a:pPr lvl="0" algn="just">
              <a:lnSpc>
                <a:spcPct val="150000"/>
              </a:lnSpc>
            </a:pPr>
            <a:r>
              <a:rPr lang="fr-FR" sz="2400" b="1" dirty="0">
                <a:solidFill>
                  <a:schemeClr val="bg2"/>
                </a:solidFill>
                <a:latin typeface="+mj-lt"/>
                <a:ea typeface="Liberation Serif"/>
                <a:cs typeface="Liberation Serif"/>
              </a:rPr>
              <a:t>3.2 Catalogue</a:t>
            </a:r>
            <a:endParaRPr lang="fr-BE" sz="2400" b="1" dirty="0">
              <a:solidFill>
                <a:schemeClr val="bg2"/>
              </a:solidFill>
              <a:latin typeface="+mj-lt"/>
              <a:ea typeface="Liberation Serif"/>
              <a:cs typeface="Liberation Serif"/>
            </a:endParaRPr>
          </a:p>
          <a:p>
            <a:pPr algn="just">
              <a:lnSpc>
                <a:spcPct val="150000"/>
              </a:lnSpc>
            </a:pPr>
            <a:r>
              <a:rPr lang="fr-FR" sz="2400" b="1" dirty="0">
                <a:solidFill>
                  <a:schemeClr val="bg2"/>
                </a:solidFill>
                <a:latin typeface="+mj-lt"/>
                <a:ea typeface="Liberation Serif"/>
                <a:cs typeface="Liberation Serif"/>
              </a:rPr>
              <a:t>3.3 Conditions particulières</a:t>
            </a:r>
            <a:endParaRPr lang="fr-BE" sz="2400" b="1" dirty="0">
              <a:solidFill>
                <a:schemeClr val="bg2"/>
              </a:solidFill>
              <a:latin typeface="+mj-lt"/>
              <a:ea typeface="Liberation Serif"/>
              <a:cs typeface="Liberation Serif"/>
            </a:endParaRPr>
          </a:p>
          <a:p>
            <a:pPr lvl="0" algn="just">
              <a:lnSpc>
                <a:spcPct val="150000"/>
              </a:lnSpc>
            </a:pPr>
            <a:r>
              <a:rPr lang="fr-FR" sz="2400" b="1" dirty="0">
                <a:solidFill>
                  <a:schemeClr val="bg2"/>
                </a:solidFill>
                <a:latin typeface="+mj-lt"/>
                <a:ea typeface="Liberation Serif"/>
                <a:cs typeface="Liberation Serif"/>
              </a:rPr>
              <a:t>3.4 Conditions générales </a:t>
            </a:r>
            <a:endParaRPr lang="fr-BE" sz="2400" b="1" dirty="0">
              <a:solidFill>
                <a:schemeClr val="bg2"/>
              </a:solidFill>
              <a:effectLst/>
              <a:latin typeface="+mj-lt"/>
              <a:ea typeface="Liberation Serif"/>
              <a:cs typeface="Liberation Serif"/>
            </a:endParaRPr>
          </a:p>
        </p:txBody>
      </p:sp>
      <p:pic>
        <p:nvPicPr>
          <p:cNvPr id="6" name="Picture 4"/>
          <p:cNvPicPr>
            <a:picLocks noChangeAspect="1" noChangeArrowheads="1"/>
          </p:cNvPicPr>
          <p:nvPr>
            <p:custDataLst>
              <p:tags r:id="rId4"/>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5601072" y="2276872"/>
            <a:ext cx="2880321" cy="316371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2257814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9361611" y="6453188"/>
            <a:ext cx="415925" cy="288925"/>
          </a:xfrm>
        </p:spPr>
        <p:txBody>
          <a:bodyPr/>
          <a:lstStyle/>
          <a:p>
            <a:pPr>
              <a:defRPr/>
            </a:pPr>
            <a:fld id="{552BC89B-6869-4F6F-B872-A040215E6FE0}" type="slidenum">
              <a:rPr lang="fr-FR" smtClean="0"/>
              <a:pPr>
                <a:defRPr/>
              </a:pPr>
              <a:t>14</a:t>
            </a:fld>
            <a:endParaRPr lang="fr-FR" dirty="0"/>
          </a:p>
        </p:txBody>
      </p:sp>
      <p:sp>
        <p:nvSpPr>
          <p:cNvPr id="3" name="ZoneTexte 2"/>
          <p:cNvSpPr txBox="1"/>
          <p:nvPr>
            <p:custDataLst>
              <p:tags r:id="rId2"/>
            </p:custDataLst>
          </p:nvPr>
        </p:nvSpPr>
        <p:spPr>
          <a:xfrm>
            <a:off x="2628320" y="818709"/>
            <a:ext cx="4830105" cy="769441"/>
          </a:xfrm>
          <a:prstGeom prst="rect">
            <a:avLst/>
          </a:prstGeom>
          <a:noFill/>
        </p:spPr>
        <p:txBody>
          <a:bodyPr wrap="none" rtlCol="0">
            <a:spAutoFit/>
          </a:bodyPr>
          <a:lstStyle/>
          <a:p>
            <a:pPr lvl="0" algn="just"/>
            <a:r>
              <a:rPr lang="fr-FR" sz="4400" b="1" baseline="30000" dirty="0">
                <a:solidFill>
                  <a:schemeClr val="tx2"/>
                </a:solidFill>
                <a:latin typeface="Calibri" pitchFamily="34" charset="0"/>
              </a:rPr>
              <a:t>3.1</a:t>
            </a:r>
            <a:r>
              <a:rPr lang="fr-FR" sz="4400" b="1" dirty="0">
                <a:solidFill>
                  <a:schemeClr val="tx2"/>
                </a:solidFill>
                <a:latin typeface="Calibri" pitchFamily="34" charset="0"/>
              </a:rPr>
              <a:t> </a:t>
            </a:r>
            <a:r>
              <a:rPr lang="fr-FR" sz="4400" b="1" baseline="30000" dirty="0">
                <a:solidFill>
                  <a:schemeClr val="tx2"/>
                </a:solidFill>
                <a:latin typeface="Calibri" pitchFamily="34" charset="0"/>
              </a:rPr>
              <a:t>Coordonnées du vendeur</a:t>
            </a:r>
            <a:endParaRPr lang="fr-BE" sz="4400" b="1" baseline="30000" dirty="0">
              <a:solidFill>
                <a:schemeClr val="tx2"/>
              </a:solidFill>
              <a:latin typeface="Calibri" pitchFamily="34" charset="0"/>
            </a:endParaRPr>
          </a:p>
        </p:txBody>
      </p:sp>
      <p:pic>
        <p:nvPicPr>
          <p:cNvPr id="11266" name="Picture 2"/>
          <p:cNvPicPr>
            <a:picLocks noChangeAspect="1" noChangeArrowheads="1"/>
          </p:cNvPicPr>
          <p:nvPr>
            <p:custDataLst>
              <p:tags r:id="rId3"/>
            </p:custDataLst>
          </p:nvPr>
        </p:nvPicPr>
        <p:blipFill rotWithShape="1">
          <a:blip r:embed="rId6">
            <a:extLst>
              <a:ext uri="{28A0092B-C50C-407E-A947-70E740481C1C}">
                <a14:useLocalDpi xmlns:a14="http://schemas.microsoft.com/office/drawing/2010/main" val="0"/>
              </a:ext>
            </a:extLst>
          </a:blip>
          <a:srcRect b="24720"/>
          <a:stretch/>
        </p:blipFill>
        <p:spPr bwMode="auto">
          <a:xfrm>
            <a:off x="2648744" y="1772816"/>
            <a:ext cx="5312851" cy="3999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custDataLst>
              <p:tags r:id="rId4"/>
            </p:custDataLst>
          </p:nvPr>
        </p:nvSpPr>
        <p:spPr>
          <a:xfrm rot="16200000">
            <a:off x="-1240590" y="3717934"/>
            <a:ext cx="4063869" cy="461665"/>
          </a:xfrm>
          <a:prstGeom prst="rect">
            <a:avLst/>
          </a:prstGeom>
          <a:noFill/>
        </p:spPr>
        <p:txBody>
          <a:bodyPr wrap="none" rtlCol="0">
            <a:spAutoFit/>
          </a:bodyPr>
          <a:lstStyle/>
          <a:p>
            <a:pPr lvl="0" algn="just"/>
            <a:r>
              <a:rPr lang="fr-FR" sz="3600" b="1" baseline="30000" dirty="0">
                <a:solidFill>
                  <a:schemeClr val="tx2"/>
                </a:solidFill>
                <a:latin typeface="Calibri" pitchFamily="34" charset="0"/>
              </a:rPr>
              <a:t>Contenu </a:t>
            </a:r>
            <a:r>
              <a:rPr lang="fr-FR" sz="3600" baseline="30000" dirty="0">
                <a:solidFill>
                  <a:schemeClr val="tx2"/>
                </a:solidFill>
                <a:latin typeface="Calibri" pitchFamily="34" charset="0"/>
              </a:rPr>
              <a:t>du Cahier des charges</a:t>
            </a:r>
            <a:endParaRPr lang="fr-BE" sz="3600" baseline="30000" dirty="0">
              <a:solidFill>
                <a:schemeClr val="tx2"/>
              </a:solidFill>
              <a:latin typeface="Calibri" pitchFamily="34" charset="0"/>
            </a:endParaRPr>
          </a:p>
        </p:txBody>
      </p:sp>
      <p:cxnSp>
        <p:nvCxnSpPr>
          <p:cNvPr id="6" name="Connecteur droit avec flèche 5"/>
          <p:cNvCxnSpPr/>
          <p:nvPr/>
        </p:nvCxnSpPr>
        <p:spPr>
          <a:xfrm>
            <a:off x="6033120" y="3772577"/>
            <a:ext cx="1368152" cy="6331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7401272" y="4221088"/>
            <a:ext cx="2304703" cy="369332"/>
          </a:xfrm>
          <a:prstGeom prst="rect">
            <a:avLst/>
          </a:prstGeom>
          <a:noFill/>
        </p:spPr>
        <p:txBody>
          <a:bodyPr wrap="square" rtlCol="0">
            <a:spAutoFit/>
          </a:bodyPr>
          <a:lstStyle/>
          <a:p>
            <a:r>
              <a:rPr lang="fr-BE" dirty="0"/>
              <a:t>Pour la visite du lot</a:t>
            </a:r>
          </a:p>
        </p:txBody>
      </p:sp>
    </p:spTree>
    <p:extLst>
      <p:ext uri="{BB962C8B-B14F-4D97-AF65-F5344CB8AC3E}">
        <p14:creationId xmlns:p14="http://schemas.microsoft.com/office/powerpoint/2010/main" val="849711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9361611" y="6453188"/>
            <a:ext cx="415925" cy="288925"/>
          </a:xfrm>
        </p:spPr>
        <p:txBody>
          <a:bodyPr/>
          <a:lstStyle/>
          <a:p>
            <a:pPr>
              <a:defRPr/>
            </a:pPr>
            <a:fld id="{906979DA-6A4E-4694-947C-885CF9034B15}" type="slidenum">
              <a:rPr lang="fr-FR"/>
              <a:pPr>
                <a:defRPr/>
              </a:pPr>
              <a:t>15</a:t>
            </a:fld>
            <a:endParaRPr lang="fr-FR" dirty="0"/>
          </a:p>
        </p:txBody>
      </p:sp>
      <p:sp>
        <p:nvSpPr>
          <p:cNvPr id="9220" name="Titre 1"/>
          <p:cNvSpPr txBox="1">
            <a:spLocks/>
          </p:cNvSpPr>
          <p:nvPr>
            <p:custDataLst>
              <p:tags r:id="rId2"/>
            </p:custDataLst>
          </p:nvPr>
        </p:nvSpPr>
        <p:spPr bwMode="auto">
          <a:xfrm>
            <a:off x="0" y="809764"/>
            <a:ext cx="98885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algn="ctr"/>
            <a:r>
              <a:rPr lang="fr-BE" altLang="fr-FR" sz="4400" b="1" baseline="30000" dirty="0">
                <a:solidFill>
                  <a:schemeClr val="tx2"/>
                </a:solidFill>
                <a:latin typeface="Calibri" pitchFamily="34" charset="0"/>
              </a:rPr>
              <a:t>3.2 Catalogue</a:t>
            </a:r>
          </a:p>
        </p:txBody>
      </p:sp>
      <p:pic>
        <p:nvPicPr>
          <p:cNvPr id="8195" name="Picture 3"/>
          <p:cNvPicPr>
            <a:picLocks noChangeAspect="1" noChangeArrowheads="1"/>
          </p:cNvPicPr>
          <p:nvPr>
            <p:custDataLst>
              <p:tags r:id="rId3"/>
            </p:custDataLst>
          </p:nvPr>
        </p:nvPicPr>
        <p:blipFill rotWithShape="1">
          <a:blip r:embed="rId10">
            <a:extLst>
              <a:ext uri="{28A0092B-C50C-407E-A947-70E740481C1C}">
                <a14:useLocalDpi xmlns:a14="http://schemas.microsoft.com/office/drawing/2010/main" val="0"/>
              </a:ext>
            </a:extLst>
          </a:blip>
          <a:srcRect l="7692" t="57502" r="35517" b="4549"/>
          <a:stretch/>
        </p:blipFill>
        <p:spPr bwMode="auto">
          <a:xfrm>
            <a:off x="6456522" y="2370689"/>
            <a:ext cx="3598746" cy="208823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 name="ZoneTexte 4"/>
          <p:cNvSpPr txBox="1"/>
          <p:nvPr>
            <p:custDataLst>
              <p:tags r:id="rId4"/>
            </p:custDataLst>
          </p:nvPr>
        </p:nvSpPr>
        <p:spPr>
          <a:xfrm>
            <a:off x="1568624" y="1700808"/>
            <a:ext cx="4887898" cy="2616101"/>
          </a:xfrm>
          <a:prstGeom prst="rect">
            <a:avLst/>
          </a:prstGeom>
          <a:noFill/>
        </p:spPr>
        <p:txBody>
          <a:bodyPr wrap="square" rtlCol="0">
            <a:spAutoFit/>
          </a:bodyPr>
          <a:lstStyle/>
          <a:p>
            <a:r>
              <a:rPr lang="fr-BE" sz="2400" dirty="0">
                <a:solidFill>
                  <a:schemeClr val="bg2"/>
                </a:solidFill>
                <a:latin typeface="+mj-lt"/>
              </a:rPr>
              <a:t>Au minimum </a:t>
            </a:r>
            <a:r>
              <a:rPr lang="fr-BE" sz="2400" b="1" dirty="0">
                <a:latin typeface="+mj-lt"/>
              </a:rPr>
              <a:t>le catalogue précise</a:t>
            </a:r>
            <a:r>
              <a:rPr lang="fr-BE" sz="2400" dirty="0">
                <a:latin typeface="+mj-lt"/>
              </a:rPr>
              <a:t>:</a:t>
            </a:r>
          </a:p>
          <a:p>
            <a:pPr marL="342900" indent="-342900">
              <a:buFont typeface="Courier New" charset="0"/>
              <a:buChar char="o"/>
            </a:pPr>
            <a:r>
              <a:rPr lang="fr-BE" sz="2000" dirty="0">
                <a:solidFill>
                  <a:srgbClr val="0085C8"/>
                </a:solidFill>
                <a:latin typeface="+mj-lt"/>
              </a:rPr>
              <a:t>N° du lot</a:t>
            </a:r>
          </a:p>
          <a:p>
            <a:pPr marL="342900" indent="-342900">
              <a:buFont typeface="Courier New" charset="0"/>
              <a:buChar char="o"/>
            </a:pPr>
            <a:r>
              <a:rPr lang="fr-BE" sz="2000" dirty="0">
                <a:solidFill>
                  <a:srgbClr val="0085C8"/>
                </a:solidFill>
                <a:latin typeface="+mj-lt"/>
              </a:rPr>
              <a:t>La localisation</a:t>
            </a:r>
          </a:p>
          <a:p>
            <a:pPr marL="342900" indent="-342900">
              <a:buFont typeface="Courier New" charset="0"/>
              <a:buChar char="o"/>
            </a:pPr>
            <a:r>
              <a:rPr lang="fr-BE" sz="2000" dirty="0">
                <a:solidFill>
                  <a:srgbClr val="0085C8"/>
                </a:solidFill>
                <a:latin typeface="+mj-lt"/>
              </a:rPr>
              <a:t>Les essences</a:t>
            </a:r>
          </a:p>
          <a:p>
            <a:pPr marL="342900" indent="-342900">
              <a:buFont typeface="Courier New" charset="0"/>
              <a:buChar char="o"/>
            </a:pPr>
            <a:r>
              <a:rPr lang="fr-BE" sz="2000" dirty="0">
                <a:solidFill>
                  <a:srgbClr val="0085C8"/>
                </a:solidFill>
                <a:latin typeface="+mj-lt"/>
              </a:rPr>
              <a:t>Les circonférences</a:t>
            </a:r>
            <a:br>
              <a:rPr lang="fr-BE" sz="2000" dirty="0">
                <a:solidFill>
                  <a:srgbClr val="0085C8"/>
                </a:solidFill>
                <a:latin typeface="+mj-lt"/>
              </a:rPr>
            </a:br>
            <a:r>
              <a:rPr lang="fr-BE" sz="2000" dirty="0">
                <a:solidFill>
                  <a:srgbClr val="0085C8"/>
                </a:solidFill>
                <a:latin typeface="+mj-lt"/>
              </a:rPr>
              <a:t>(ou diamètres) par catégorie</a:t>
            </a:r>
          </a:p>
          <a:p>
            <a:pPr marL="342900" indent="-342900">
              <a:buFont typeface="Courier New" charset="0"/>
              <a:buChar char="o"/>
            </a:pPr>
            <a:r>
              <a:rPr lang="fr-BE" sz="2000" dirty="0">
                <a:solidFill>
                  <a:srgbClr val="0085C8"/>
                </a:solidFill>
                <a:latin typeface="+mj-lt"/>
              </a:rPr>
              <a:t>Nombre de bois par catégorie</a:t>
            </a:r>
          </a:p>
          <a:p>
            <a:pPr marL="342900" indent="-342900">
              <a:buFont typeface="Courier New" charset="0"/>
              <a:buChar char="o"/>
            </a:pPr>
            <a:r>
              <a:rPr lang="fr-BE" sz="2000" dirty="0">
                <a:solidFill>
                  <a:srgbClr val="0085C8"/>
                </a:solidFill>
                <a:latin typeface="+mj-lt"/>
              </a:rPr>
              <a:t>Les totaux</a:t>
            </a:r>
          </a:p>
        </p:txBody>
      </p:sp>
      <p:sp>
        <p:nvSpPr>
          <p:cNvPr id="11" name="ZoneTexte 10"/>
          <p:cNvSpPr txBox="1"/>
          <p:nvPr>
            <p:custDataLst>
              <p:tags r:id="rId5"/>
            </p:custDataLst>
          </p:nvPr>
        </p:nvSpPr>
        <p:spPr>
          <a:xfrm>
            <a:off x="1535290" y="4492793"/>
            <a:ext cx="7560840" cy="2000548"/>
          </a:xfrm>
          <a:prstGeom prst="rect">
            <a:avLst/>
          </a:prstGeom>
          <a:noFill/>
        </p:spPr>
        <p:txBody>
          <a:bodyPr wrap="square" rtlCol="0">
            <a:spAutoFit/>
          </a:bodyPr>
          <a:lstStyle/>
          <a:p>
            <a:r>
              <a:rPr lang="fr-BE" sz="2400" u="sng" dirty="0">
                <a:solidFill>
                  <a:srgbClr val="BE498B"/>
                </a:solidFill>
                <a:latin typeface="+mj-lt"/>
              </a:rPr>
              <a:t>Le saviez-vous ?</a:t>
            </a:r>
            <a:r>
              <a:rPr lang="fr-BE" sz="2400" b="1" u="sng" dirty="0">
                <a:solidFill>
                  <a:srgbClr val="BE498B"/>
                </a:solidFill>
                <a:latin typeface="+mj-lt"/>
              </a:rPr>
              <a:t> </a:t>
            </a:r>
            <a:endParaRPr lang="fr-BE" sz="2000" dirty="0">
              <a:latin typeface="+mj-lt"/>
              <a:cs typeface="+mn-cs"/>
            </a:endParaRPr>
          </a:p>
          <a:p>
            <a:pPr marL="342900" indent="-342900">
              <a:buFont typeface="Arial" panose="020B0604020202020204" pitchFamily="34" charset="0"/>
              <a:buChar char="•"/>
            </a:pPr>
            <a:r>
              <a:rPr lang="fr-BE" sz="2000" dirty="0">
                <a:latin typeface="+mj-lt"/>
                <a:cs typeface="+mn-cs"/>
              </a:rPr>
              <a:t>Un catalogue peut contenir </a:t>
            </a:r>
            <a:r>
              <a:rPr lang="fr-BE" sz="2000" b="1" dirty="0">
                <a:latin typeface="+mj-lt"/>
                <a:cs typeface="+mn-cs"/>
              </a:rPr>
              <a:t>plusieurs lots</a:t>
            </a:r>
          </a:p>
          <a:p>
            <a:pPr marL="342900" indent="-342900">
              <a:buFont typeface="Arial" panose="020B0604020202020204" pitchFamily="34" charset="0"/>
              <a:buChar char="•"/>
            </a:pPr>
            <a:r>
              <a:rPr lang="fr-BE" sz="2000" dirty="0">
                <a:latin typeface="+mj-lt"/>
                <a:cs typeface="+mn-cs"/>
              </a:rPr>
              <a:t>Pour un </a:t>
            </a:r>
            <a:r>
              <a:rPr lang="fr-BE" sz="2000" b="1" dirty="0">
                <a:latin typeface="+mj-lt"/>
                <a:cs typeface="+mn-cs"/>
              </a:rPr>
              <a:t>lot de bois feuillus de grande valeur</a:t>
            </a:r>
            <a:r>
              <a:rPr lang="fr-BE" sz="2000" dirty="0">
                <a:latin typeface="+mj-lt"/>
                <a:cs typeface="+mn-cs"/>
              </a:rPr>
              <a:t>, chaque arbre à couper est numéroté afin de pouvoir le retrouver sur la parcelle</a:t>
            </a:r>
          </a:p>
          <a:p>
            <a:pPr marL="342900" indent="-342900">
              <a:buFont typeface="Arial" panose="020B0604020202020204" pitchFamily="34" charset="0"/>
              <a:buChar char="•"/>
            </a:pPr>
            <a:r>
              <a:rPr lang="fr-BE" sz="2000" dirty="0">
                <a:latin typeface="+mj-lt"/>
                <a:cs typeface="+mn-cs"/>
              </a:rPr>
              <a:t>Une </a:t>
            </a:r>
            <a:r>
              <a:rPr lang="fr-BE" sz="2000" b="1" dirty="0">
                <a:latin typeface="+mj-lt"/>
                <a:cs typeface="+mn-cs"/>
              </a:rPr>
              <a:t>carte de localisation </a:t>
            </a:r>
            <a:r>
              <a:rPr lang="fr-BE" sz="2000" dirty="0">
                <a:latin typeface="+mj-lt"/>
                <a:cs typeface="+mn-cs"/>
              </a:rPr>
              <a:t>est très appréciée</a:t>
            </a:r>
          </a:p>
          <a:p>
            <a:pPr marL="342900" indent="-342900">
              <a:buFont typeface="Arial" panose="020B0604020202020204" pitchFamily="34" charset="0"/>
              <a:buChar char="•"/>
            </a:pPr>
            <a:r>
              <a:rPr lang="fr-BE" sz="2000" dirty="0">
                <a:latin typeface="+mj-lt"/>
                <a:cs typeface="+mn-cs"/>
              </a:rPr>
              <a:t>Les </a:t>
            </a:r>
            <a:r>
              <a:rPr lang="fr-BE" sz="2000" b="1" dirty="0">
                <a:latin typeface="+mj-lt"/>
                <a:cs typeface="+mn-cs"/>
              </a:rPr>
              <a:t>estimations de volumes </a:t>
            </a:r>
            <a:r>
              <a:rPr lang="fr-BE" sz="2000" dirty="0">
                <a:latin typeface="+mj-lt"/>
                <a:cs typeface="+mn-cs"/>
              </a:rPr>
              <a:t>ne sont en général pas mentionnées</a:t>
            </a:r>
          </a:p>
        </p:txBody>
      </p:sp>
      <p:sp>
        <p:nvSpPr>
          <p:cNvPr id="3" name="ZoneTexte 2"/>
          <p:cNvSpPr txBox="1"/>
          <p:nvPr>
            <p:custDataLst>
              <p:tags r:id="rId6"/>
            </p:custDataLst>
          </p:nvPr>
        </p:nvSpPr>
        <p:spPr>
          <a:xfrm>
            <a:off x="6484160" y="1693132"/>
            <a:ext cx="2778449" cy="646331"/>
          </a:xfrm>
          <a:prstGeom prst="rect">
            <a:avLst/>
          </a:prstGeom>
          <a:noFill/>
        </p:spPr>
        <p:txBody>
          <a:bodyPr wrap="square" rtlCol="0">
            <a:spAutoFit/>
          </a:bodyPr>
          <a:lstStyle/>
          <a:p>
            <a:r>
              <a:rPr lang="fr-BE" dirty="0"/>
              <a:t>Lot 1: </a:t>
            </a:r>
            <a:br>
              <a:rPr lang="fr-BE" dirty="0"/>
            </a:br>
            <a:r>
              <a:rPr lang="fr-BE" dirty="0"/>
              <a:t>parcelle n° 5 – Lieu dit </a:t>
            </a:r>
          </a:p>
        </p:txBody>
      </p:sp>
      <p:sp>
        <p:nvSpPr>
          <p:cNvPr id="6" name="ZoneTexte 5"/>
          <p:cNvSpPr txBox="1"/>
          <p:nvPr>
            <p:custDataLst>
              <p:tags r:id="rId7"/>
            </p:custDataLst>
          </p:nvPr>
        </p:nvSpPr>
        <p:spPr>
          <a:xfrm>
            <a:off x="0" y="0"/>
            <a:ext cx="3810000" cy="1270000"/>
          </a:xfrm>
          <a:prstGeom prst="rect">
            <a:avLst/>
          </a:prstGeom>
          <a:noFill/>
        </p:spPr>
        <p:txBody>
          <a:bodyPr vert="horz" rtlCol="0">
            <a:spAutoFit/>
          </a:bodyPr>
          <a:lstStyle/>
          <a:p>
            <a:endParaRPr lang="fr-BE"/>
          </a:p>
        </p:txBody>
      </p:sp>
      <p:pic>
        <p:nvPicPr>
          <p:cNvPr id="13" name="Image 12">
            <a:extLst>
              <a:ext uri="{FF2B5EF4-FFF2-40B4-BE49-F238E27FC236}">
                <a16:creationId xmlns:a16="http://schemas.microsoft.com/office/drawing/2014/main" id="{76FA62E0-C485-B546-A0F9-53C6C134D560}"/>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992560" y="4377128"/>
            <a:ext cx="446464" cy="820921"/>
          </a:xfrm>
          <a:prstGeom prst="rect">
            <a:avLst/>
          </a:prstGeom>
        </p:spPr>
      </p:pic>
      <p:sp>
        <p:nvSpPr>
          <p:cNvPr id="12" name="ZoneTexte 11">
            <a:extLst>
              <a:ext uri="{FF2B5EF4-FFF2-40B4-BE49-F238E27FC236}">
                <a16:creationId xmlns:a16="http://schemas.microsoft.com/office/drawing/2014/main" id="{3D36A686-26F0-4B4D-B248-92293382867C}"/>
              </a:ext>
            </a:extLst>
          </p:cNvPr>
          <p:cNvSpPr txBox="1"/>
          <p:nvPr>
            <p:custDataLst>
              <p:tags r:id="rId8"/>
            </p:custDataLst>
          </p:nvPr>
        </p:nvSpPr>
        <p:spPr>
          <a:xfrm rot="16200000">
            <a:off x="-1240590" y="3717934"/>
            <a:ext cx="4063869" cy="461665"/>
          </a:xfrm>
          <a:prstGeom prst="rect">
            <a:avLst/>
          </a:prstGeom>
          <a:noFill/>
        </p:spPr>
        <p:txBody>
          <a:bodyPr wrap="none" rtlCol="0">
            <a:spAutoFit/>
          </a:bodyPr>
          <a:lstStyle/>
          <a:p>
            <a:pPr lvl="0" algn="just"/>
            <a:r>
              <a:rPr lang="fr-FR" sz="3600" b="1" baseline="30000" dirty="0">
                <a:solidFill>
                  <a:schemeClr val="tx2"/>
                </a:solidFill>
                <a:latin typeface="Calibri" pitchFamily="34" charset="0"/>
              </a:rPr>
              <a:t>Contenu </a:t>
            </a:r>
            <a:r>
              <a:rPr lang="fr-FR" sz="3600" baseline="30000" dirty="0">
                <a:solidFill>
                  <a:schemeClr val="tx2"/>
                </a:solidFill>
                <a:latin typeface="Calibri" pitchFamily="34" charset="0"/>
              </a:rPr>
              <a:t>du Cahier des charges</a:t>
            </a:r>
            <a:endParaRPr lang="fr-BE" sz="3600" baseline="30000" dirty="0">
              <a:solidFill>
                <a:schemeClr val="tx2"/>
              </a:solidFill>
              <a:latin typeface="Calibri" pitchFamily="34" charset="0"/>
            </a:endParaRPr>
          </a:p>
        </p:txBody>
      </p:sp>
    </p:spTree>
    <p:extLst>
      <p:ext uri="{BB962C8B-B14F-4D97-AF65-F5344CB8AC3E}">
        <p14:creationId xmlns:p14="http://schemas.microsoft.com/office/powerpoint/2010/main" val="701734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9361611" y="6453188"/>
            <a:ext cx="415925" cy="288925"/>
          </a:xfrm>
        </p:spPr>
        <p:txBody>
          <a:bodyPr/>
          <a:lstStyle/>
          <a:p>
            <a:pPr>
              <a:defRPr/>
            </a:pPr>
            <a:fld id="{552BC89B-6869-4F6F-B872-A040215E6FE0}" type="slidenum">
              <a:rPr lang="fr-FR" smtClean="0"/>
              <a:pPr>
                <a:defRPr/>
              </a:pPr>
              <a:t>16</a:t>
            </a:fld>
            <a:endParaRPr lang="fr-FR" dirty="0"/>
          </a:p>
        </p:txBody>
      </p:sp>
      <p:sp>
        <p:nvSpPr>
          <p:cNvPr id="3" name="ZoneTexte 2"/>
          <p:cNvSpPr txBox="1"/>
          <p:nvPr>
            <p:custDataLst>
              <p:tags r:id="rId2"/>
            </p:custDataLst>
          </p:nvPr>
        </p:nvSpPr>
        <p:spPr>
          <a:xfrm>
            <a:off x="5747" y="756024"/>
            <a:ext cx="9906000" cy="502702"/>
          </a:xfrm>
          <a:prstGeom prst="rect">
            <a:avLst/>
          </a:prstGeom>
          <a:noFill/>
        </p:spPr>
        <p:txBody>
          <a:bodyPr wrap="square" rtlCol="0">
            <a:spAutoFit/>
          </a:bodyPr>
          <a:lstStyle/>
          <a:p>
            <a:pPr lvl="0" algn="ctr">
              <a:spcAft>
                <a:spcPts val="0"/>
              </a:spcAft>
            </a:pPr>
            <a:r>
              <a:rPr lang="fr-FR" sz="4000" b="1" baseline="30000" dirty="0">
                <a:solidFill>
                  <a:schemeClr val="tx2"/>
                </a:solidFill>
                <a:latin typeface="Calibri" pitchFamily="34" charset="0"/>
              </a:rPr>
              <a:t>3.3 Conditions particulières</a:t>
            </a:r>
            <a:endParaRPr lang="fr-BE" sz="4000" b="1" baseline="30000" dirty="0">
              <a:solidFill>
                <a:schemeClr val="tx2"/>
              </a:solidFill>
              <a:latin typeface="Calibri" pitchFamily="34" charset="0"/>
            </a:endParaRPr>
          </a:p>
        </p:txBody>
      </p:sp>
      <p:sp>
        <p:nvSpPr>
          <p:cNvPr id="4" name="ZoneTexte 3"/>
          <p:cNvSpPr txBox="1"/>
          <p:nvPr>
            <p:custDataLst>
              <p:tags r:id="rId3"/>
            </p:custDataLst>
          </p:nvPr>
        </p:nvSpPr>
        <p:spPr>
          <a:xfrm>
            <a:off x="1136576" y="1988840"/>
            <a:ext cx="3758214" cy="3785652"/>
          </a:xfrm>
          <a:prstGeom prst="rect">
            <a:avLst/>
          </a:prstGeom>
          <a:noFill/>
        </p:spPr>
        <p:txBody>
          <a:bodyPr wrap="square">
            <a:spAutoFit/>
          </a:bodyPr>
          <a:lstStyle/>
          <a:p>
            <a:pPr marL="342900" lvl="0" indent="-342900" algn="just">
              <a:lnSpc>
                <a:spcPct val="150000"/>
              </a:lnSpc>
              <a:spcAft>
                <a:spcPts val="0"/>
              </a:spcAft>
              <a:buFont typeface="Courier New" charset="0"/>
              <a:buChar char="o"/>
            </a:pPr>
            <a:r>
              <a:rPr lang="fr-FR" sz="2000" dirty="0">
                <a:latin typeface="+mj-lt"/>
                <a:ea typeface="Liberation Serif"/>
                <a:cs typeface="Liberation Serif"/>
              </a:rPr>
              <a:t>Définition du marquage</a:t>
            </a:r>
            <a:endParaRPr lang="fr-BE" sz="2000" dirty="0">
              <a:latin typeface="+mj-lt"/>
              <a:ea typeface="Liberation Serif"/>
              <a:cs typeface="Liberation Serif"/>
            </a:endParaRPr>
          </a:p>
          <a:p>
            <a:pPr marL="342900" lvl="0" indent="-342900" algn="just">
              <a:lnSpc>
                <a:spcPct val="150000"/>
              </a:lnSpc>
              <a:spcAft>
                <a:spcPts val="0"/>
              </a:spcAft>
              <a:buFont typeface="Courier New" charset="0"/>
              <a:buChar char="o"/>
            </a:pPr>
            <a:r>
              <a:rPr lang="fr-FR" sz="2000" dirty="0">
                <a:latin typeface="+mj-lt"/>
                <a:ea typeface="Liberation Serif"/>
                <a:cs typeface="Liberation Serif"/>
              </a:rPr>
              <a:t>Modalités de paiement</a:t>
            </a:r>
            <a:endParaRPr lang="fr-BE" sz="2000" dirty="0">
              <a:latin typeface="+mj-lt"/>
              <a:ea typeface="Liberation Serif"/>
              <a:cs typeface="Liberation Serif"/>
            </a:endParaRPr>
          </a:p>
          <a:p>
            <a:pPr marL="342900" lvl="0" indent="-342900" algn="just">
              <a:lnSpc>
                <a:spcPct val="150000"/>
              </a:lnSpc>
              <a:spcAft>
                <a:spcPts val="0"/>
              </a:spcAft>
              <a:buFont typeface="Courier New" charset="0"/>
              <a:buChar char="o"/>
            </a:pPr>
            <a:r>
              <a:rPr lang="fr-FR" sz="2000" dirty="0">
                <a:latin typeface="+mj-lt"/>
                <a:ea typeface="Liberation Serif"/>
                <a:cs typeface="Liberation Serif"/>
              </a:rPr>
              <a:t>Délais d’exploitation</a:t>
            </a:r>
            <a:endParaRPr lang="fr-BE" sz="2000" dirty="0">
              <a:latin typeface="+mj-lt"/>
              <a:ea typeface="Liberation Serif"/>
              <a:cs typeface="Liberation Serif"/>
            </a:endParaRPr>
          </a:p>
          <a:p>
            <a:pPr marL="342900" lvl="0" indent="-342900" algn="just">
              <a:lnSpc>
                <a:spcPct val="150000"/>
              </a:lnSpc>
              <a:spcAft>
                <a:spcPts val="0"/>
              </a:spcAft>
              <a:buFont typeface="Courier New" charset="0"/>
              <a:buChar char="o"/>
            </a:pPr>
            <a:r>
              <a:rPr lang="fr-FR" sz="2000" dirty="0">
                <a:latin typeface="+mj-lt"/>
                <a:ea typeface="Liberation Serif"/>
                <a:cs typeface="Liberation Serif"/>
              </a:rPr>
              <a:t>Certification (PEFC,…)</a:t>
            </a:r>
            <a:endParaRPr lang="fr-BE" sz="2000" dirty="0">
              <a:latin typeface="+mj-lt"/>
              <a:ea typeface="Liberation Serif"/>
              <a:cs typeface="Liberation Serif"/>
            </a:endParaRPr>
          </a:p>
          <a:p>
            <a:pPr marL="342900" lvl="0" indent="-342900" algn="just">
              <a:lnSpc>
                <a:spcPct val="150000"/>
              </a:lnSpc>
              <a:spcAft>
                <a:spcPts val="0"/>
              </a:spcAft>
              <a:buFont typeface="Courier New" charset="0"/>
              <a:buChar char="o"/>
            </a:pPr>
            <a:r>
              <a:rPr lang="fr-FR" sz="2000" dirty="0">
                <a:latin typeface="+mj-lt"/>
                <a:ea typeface="Liberation Serif"/>
                <a:cs typeface="Liberation Serif"/>
              </a:rPr>
              <a:t>Accès (si parcelle enclavée)</a:t>
            </a:r>
            <a:endParaRPr lang="fr-BE" sz="2000" dirty="0">
              <a:latin typeface="+mj-lt"/>
              <a:ea typeface="Liberation Serif"/>
              <a:cs typeface="Liberation Serif"/>
            </a:endParaRPr>
          </a:p>
          <a:p>
            <a:pPr marL="342900" lvl="0" indent="-342900" algn="just">
              <a:lnSpc>
                <a:spcPct val="150000"/>
              </a:lnSpc>
              <a:spcAft>
                <a:spcPts val="0"/>
              </a:spcAft>
              <a:buFont typeface="Courier New" charset="0"/>
              <a:buChar char="o"/>
            </a:pPr>
            <a:r>
              <a:rPr lang="fr-FR" sz="2000" dirty="0">
                <a:latin typeface="+mj-lt"/>
                <a:ea typeface="Liberation Serif"/>
                <a:cs typeface="Liberation Serif"/>
              </a:rPr>
              <a:t>Destination des houppiers</a:t>
            </a:r>
            <a:endParaRPr lang="fr-BE" sz="2000" dirty="0">
              <a:latin typeface="+mj-lt"/>
              <a:ea typeface="Liberation Serif"/>
              <a:cs typeface="Liberation Serif"/>
            </a:endParaRPr>
          </a:p>
          <a:p>
            <a:pPr marL="342900" lvl="0" indent="-342900" algn="just">
              <a:lnSpc>
                <a:spcPct val="150000"/>
              </a:lnSpc>
              <a:spcAft>
                <a:spcPts val="0"/>
              </a:spcAft>
              <a:buFont typeface="Courier New" charset="0"/>
              <a:buChar char="o"/>
            </a:pPr>
            <a:r>
              <a:rPr lang="fr-FR" sz="2000" dirty="0">
                <a:latin typeface="+mj-lt"/>
                <a:ea typeface="Liberation Serif"/>
                <a:cs typeface="Liberation Serif"/>
              </a:rPr>
              <a:t>Traversée des cours d’eau</a:t>
            </a:r>
            <a:endParaRPr lang="fr-BE" sz="2000" dirty="0">
              <a:latin typeface="+mj-lt"/>
              <a:ea typeface="Liberation Serif"/>
              <a:cs typeface="Liberation Serif"/>
            </a:endParaRPr>
          </a:p>
          <a:p>
            <a:pPr marL="342900" lvl="0" indent="-342900" algn="just">
              <a:lnSpc>
                <a:spcPct val="150000"/>
              </a:lnSpc>
              <a:spcAft>
                <a:spcPts val="0"/>
              </a:spcAft>
              <a:buFont typeface="Courier New" charset="0"/>
              <a:buChar char="o"/>
            </a:pPr>
            <a:r>
              <a:rPr lang="fr-FR" sz="2000" dirty="0" err="1">
                <a:latin typeface="+mj-lt"/>
                <a:ea typeface="Liberation Serif"/>
                <a:cs typeface="Liberation Serif"/>
              </a:rPr>
              <a:t>Natura</a:t>
            </a:r>
            <a:r>
              <a:rPr lang="fr-FR" sz="2000" dirty="0">
                <a:latin typeface="+mj-lt"/>
                <a:ea typeface="Liberation Serif"/>
                <a:cs typeface="Liberation Serif"/>
              </a:rPr>
              <a:t> 2000…</a:t>
            </a:r>
            <a:endParaRPr lang="fr-BE" sz="2000" dirty="0">
              <a:effectLst/>
              <a:latin typeface="+mj-lt"/>
              <a:ea typeface="Liberation Serif"/>
              <a:cs typeface="Liberation Serif"/>
            </a:endParaRPr>
          </a:p>
        </p:txBody>
      </p:sp>
      <p:pic>
        <p:nvPicPr>
          <p:cNvPr id="12290" name="Picture 2"/>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5097016" y="1090635"/>
            <a:ext cx="4264918" cy="5032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a:extLst>
              <a:ext uri="{FF2B5EF4-FFF2-40B4-BE49-F238E27FC236}">
                <a16:creationId xmlns:a16="http://schemas.microsoft.com/office/drawing/2014/main" id="{942F4244-4105-BF45-BE9E-4DD585DDC6F3}"/>
              </a:ext>
            </a:extLst>
          </p:cNvPr>
          <p:cNvSpPr txBox="1"/>
          <p:nvPr>
            <p:custDataLst>
              <p:tags r:id="rId5"/>
            </p:custDataLst>
          </p:nvPr>
        </p:nvSpPr>
        <p:spPr>
          <a:xfrm rot="16200000">
            <a:off x="-1240590" y="3717934"/>
            <a:ext cx="4063869" cy="461665"/>
          </a:xfrm>
          <a:prstGeom prst="rect">
            <a:avLst/>
          </a:prstGeom>
          <a:noFill/>
        </p:spPr>
        <p:txBody>
          <a:bodyPr wrap="none" rtlCol="0">
            <a:spAutoFit/>
          </a:bodyPr>
          <a:lstStyle/>
          <a:p>
            <a:pPr lvl="0" algn="just"/>
            <a:r>
              <a:rPr lang="fr-FR" sz="3600" b="1" baseline="30000" dirty="0">
                <a:solidFill>
                  <a:schemeClr val="tx2"/>
                </a:solidFill>
                <a:latin typeface="Calibri" pitchFamily="34" charset="0"/>
              </a:rPr>
              <a:t>Contenu </a:t>
            </a:r>
            <a:r>
              <a:rPr lang="fr-FR" sz="3600" baseline="30000" dirty="0">
                <a:solidFill>
                  <a:schemeClr val="tx2"/>
                </a:solidFill>
                <a:latin typeface="Calibri" pitchFamily="34" charset="0"/>
              </a:rPr>
              <a:t>du Cahier des charges</a:t>
            </a:r>
            <a:endParaRPr lang="fr-BE" sz="3600" baseline="30000" dirty="0">
              <a:solidFill>
                <a:schemeClr val="tx2"/>
              </a:solidFill>
              <a:latin typeface="Calibri" pitchFamily="34" charset="0"/>
            </a:endParaRPr>
          </a:p>
        </p:txBody>
      </p:sp>
    </p:spTree>
    <p:extLst>
      <p:ext uri="{BB962C8B-B14F-4D97-AF65-F5344CB8AC3E}">
        <p14:creationId xmlns:p14="http://schemas.microsoft.com/office/powerpoint/2010/main" val="766657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9361611" y="6453188"/>
            <a:ext cx="415925" cy="288925"/>
          </a:xfrm>
        </p:spPr>
        <p:txBody>
          <a:bodyPr/>
          <a:lstStyle/>
          <a:p>
            <a:pPr>
              <a:defRPr/>
            </a:pPr>
            <a:fld id="{552BC89B-6869-4F6F-B872-A040215E6FE0}" type="slidenum">
              <a:rPr lang="fr-FR" smtClean="0"/>
              <a:pPr>
                <a:defRPr/>
              </a:pPr>
              <a:t>17</a:t>
            </a:fld>
            <a:endParaRPr lang="fr-FR" dirty="0"/>
          </a:p>
        </p:txBody>
      </p:sp>
      <p:sp>
        <p:nvSpPr>
          <p:cNvPr id="3" name="ZoneTexte 2"/>
          <p:cNvSpPr txBox="1"/>
          <p:nvPr>
            <p:custDataLst>
              <p:tags r:id="rId2"/>
            </p:custDataLst>
          </p:nvPr>
        </p:nvSpPr>
        <p:spPr>
          <a:xfrm>
            <a:off x="1256905" y="1335989"/>
            <a:ext cx="7410623" cy="2246769"/>
          </a:xfrm>
          <a:prstGeom prst="rect">
            <a:avLst/>
          </a:prstGeom>
          <a:noFill/>
        </p:spPr>
        <p:txBody>
          <a:bodyPr wrap="square">
            <a:spAutoFit/>
          </a:bodyPr>
          <a:lstStyle/>
          <a:p>
            <a:pPr marL="342900" lvl="0" indent="-342900" algn="just">
              <a:spcAft>
                <a:spcPts val="0"/>
              </a:spcAft>
              <a:buFont typeface="Courier New" charset="0"/>
              <a:buChar char="o"/>
            </a:pPr>
            <a:r>
              <a:rPr lang="fr-FR" sz="2000" dirty="0">
                <a:latin typeface="+mj-lt"/>
                <a:ea typeface="Liberation Serif"/>
                <a:cs typeface="Liberation Serif"/>
              </a:rPr>
              <a:t>Type de vente : soumission adjudication </a:t>
            </a:r>
            <a:r>
              <a:rPr lang="fr-FR" sz="2000" b="1" dirty="0">
                <a:latin typeface="+mj-lt"/>
                <a:ea typeface="Liberation Serif"/>
                <a:cs typeface="Liberation Serif"/>
              </a:rPr>
              <a:t>ou</a:t>
            </a:r>
            <a:r>
              <a:rPr lang="fr-FR" sz="2000" dirty="0">
                <a:latin typeface="+mj-lt"/>
                <a:ea typeface="Liberation Serif"/>
                <a:cs typeface="Liberation Serif"/>
              </a:rPr>
              <a:t> gré à gré </a:t>
            </a:r>
            <a:r>
              <a:rPr lang="fr-FR" sz="2000" dirty="0">
                <a:solidFill>
                  <a:schemeClr val="bg2"/>
                </a:solidFill>
                <a:latin typeface="+mj-lt"/>
                <a:ea typeface="Liberation Serif"/>
                <a:cs typeface="Liberation Serif"/>
              </a:rPr>
              <a:t>(voir ci-après)</a:t>
            </a:r>
            <a:endParaRPr lang="fr-BE" sz="2000" dirty="0">
              <a:solidFill>
                <a:schemeClr val="bg2"/>
              </a:solidFill>
              <a:latin typeface="+mj-lt"/>
              <a:ea typeface="Liberation Serif"/>
              <a:cs typeface="Liberation Serif"/>
            </a:endParaRPr>
          </a:p>
          <a:p>
            <a:pPr marL="342900" lvl="0" indent="-342900" algn="just">
              <a:spcAft>
                <a:spcPts val="0"/>
              </a:spcAft>
              <a:buFont typeface="Courier New" charset="0"/>
              <a:buChar char="o"/>
            </a:pPr>
            <a:r>
              <a:rPr lang="fr-FR" sz="2000" dirty="0">
                <a:latin typeface="+mj-lt"/>
                <a:ea typeface="Liberation Serif"/>
                <a:cs typeface="Liberation Serif"/>
              </a:rPr>
              <a:t>Garantie bancaire (dégâts et paiement)</a:t>
            </a:r>
            <a:endParaRPr lang="fr-BE" sz="2000" dirty="0">
              <a:latin typeface="+mj-lt"/>
              <a:ea typeface="Liberation Serif"/>
              <a:cs typeface="Liberation Serif"/>
            </a:endParaRPr>
          </a:p>
          <a:p>
            <a:pPr marL="342900" lvl="0" indent="-342900" algn="just">
              <a:spcAft>
                <a:spcPts val="0"/>
              </a:spcAft>
              <a:buFont typeface="Courier New" charset="0"/>
              <a:buChar char="o"/>
            </a:pPr>
            <a:r>
              <a:rPr lang="fr-FR" sz="2000" dirty="0">
                <a:latin typeface="+mj-lt"/>
                <a:ea typeface="Liberation Serif"/>
                <a:cs typeface="Liberation Serif"/>
              </a:rPr>
              <a:t>Permis d’exploiter</a:t>
            </a:r>
            <a:endParaRPr lang="fr-BE" sz="2000" dirty="0">
              <a:latin typeface="+mj-lt"/>
              <a:ea typeface="Liberation Serif"/>
              <a:cs typeface="Liberation Serif"/>
            </a:endParaRPr>
          </a:p>
          <a:p>
            <a:pPr marL="342900" lvl="0" indent="-342900" algn="just">
              <a:spcAft>
                <a:spcPts val="0"/>
              </a:spcAft>
              <a:buFont typeface="Courier New" charset="0"/>
              <a:buChar char="o"/>
            </a:pPr>
            <a:r>
              <a:rPr lang="fr-FR" sz="2000" dirty="0">
                <a:latin typeface="+mj-lt"/>
                <a:ea typeface="Liberation Serif"/>
                <a:cs typeface="Liberation Serif"/>
              </a:rPr>
              <a:t>Garanties </a:t>
            </a:r>
            <a:r>
              <a:rPr lang="fr-FR" sz="2000" dirty="0">
                <a:solidFill>
                  <a:schemeClr val="bg2"/>
                </a:solidFill>
                <a:latin typeface="+mj-lt"/>
                <a:ea typeface="Liberation Serif"/>
                <a:cs typeface="Liberation Serif"/>
              </a:rPr>
              <a:t>(voir ci-après)</a:t>
            </a:r>
            <a:endParaRPr lang="fr-BE" sz="2000" dirty="0">
              <a:solidFill>
                <a:schemeClr val="bg2"/>
              </a:solidFill>
              <a:latin typeface="+mj-lt"/>
              <a:ea typeface="Liberation Serif"/>
              <a:cs typeface="Liberation Serif"/>
            </a:endParaRPr>
          </a:p>
          <a:p>
            <a:pPr marL="342900" lvl="0" indent="-342900" algn="just">
              <a:spcAft>
                <a:spcPts val="0"/>
              </a:spcAft>
              <a:buFont typeface="Courier New" charset="0"/>
              <a:buChar char="o"/>
            </a:pPr>
            <a:r>
              <a:rPr lang="fr-FR" sz="2000" dirty="0">
                <a:latin typeface="+mj-lt"/>
                <a:ea typeface="Liberation Serif"/>
                <a:cs typeface="Liberation Serif"/>
              </a:rPr>
              <a:t>Conditions d’exploitation</a:t>
            </a:r>
            <a:endParaRPr lang="fr-BE" sz="2000" dirty="0">
              <a:latin typeface="+mj-lt"/>
              <a:ea typeface="Liberation Serif"/>
              <a:cs typeface="Liberation Serif"/>
            </a:endParaRPr>
          </a:p>
          <a:p>
            <a:pPr marL="342900" lvl="0" indent="-342900" algn="just">
              <a:spcAft>
                <a:spcPts val="0"/>
              </a:spcAft>
              <a:buFont typeface="Courier New" charset="0"/>
              <a:buChar char="o"/>
            </a:pPr>
            <a:r>
              <a:rPr lang="fr-FR" sz="2000" dirty="0">
                <a:latin typeface="+mj-lt"/>
                <a:ea typeface="Liberation Serif"/>
                <a:cs typeface="Liberation Serif"/>
              </a:rPr>
              <a:t>Pénalités de paiements (intérêts de retard, annulation)</a:t>
            </a:r>
          </a:p>
          <a:p>
            <a:pPr marL="342900" lvl="0" indent="-342900" algn="just">
              <a:spcAft>
                <a:spcPts val="0"/>
              </a:spcAft>
              <a:buFont typeface="Courier New" charset="0"/>
              <a:buChar char="o"/>
            </a:pPr>
            <a:r>
              <a:rPr lang="fr-FR" sz="2000" dirty="0">
                <a:effectLst/>
                <a:latin typeface="+mj-lt"/>
                <a:ea typeface="Liberation Serif"/>
                <a:cs typeface="Liberation Serif"/>
              </a:rPr>
              <a:t>…</a:t>
            </a:r>
            <a:endParaRPr lang="fr-BE" sz="2000" dirty="0">
              <a:effectLst/>
              <a:latin typeface="+mj-lt"/>
              <a:ea typeface="Liberation Serif"/>
              <a:cs typeface="Liberation Serif"/>
            </a:endParaRPr>
          </a:p>
        </p:txBody>
      </p:sp>
      <p:sp>
        <p:nvSpPr>
          <p:cNvPr id="4" name="ZoneTexte 3"/>
          <p:cNvSpPr txBox="1"/>
          <p:nvPr>
            <p:custDataLst>
              <p:tags r:id="rId3"/>
            </p:custDataLst>
          </p:nvPr>
        </p:nvSpPr>
        <p:spPr>
          <a:xfrm>
            <a:off x="3236577" y="769735"/>
            <a:ext cx="3745000" cy="502702"/>
          </a:xfrm>
          <a:prstGeom prst="rect">
            <a:avLst/>
          </a:prstGeom>
          <a:noFill/>
        </p:spPr>
        <p:txBody>
          <a:bodyPr wrap="none" rtlCol="0">
            <a:spAutoFit/>
          </a:bodyPr>
          <a:lstStyle/>
          <a:p>
            <a:pPr algn="just">
              <a:spcAft>
                <a:spcPts val="0"/>
              </a:spcAft>
            </a:pPr>
            <a:r>
              <a:rPr lang="fr-FR" sz="4000" b="1" baseline="30000" dirty="0">
                <a:solidFill>
                  <a:schemeClr val="tx2"/>
                </a:solidFill>
                <a:latin typeface="Calibri" pitchFamily="34" charset="0"/>
              </a:rPr>
              <a:t>3.4 Conditions générales</a:t>
            </a:r>
            <a:endParaRPr lang="fr-BE" sz="4000" b="1" baseline="30000" dirty="0">
              <a:solidFill>
                <a:schemeClr val="tx2"/>
              </a:solidFill>
              <a:latin typeface="Calibri" pitchFamily="34" charset="0"/>
            </a:endParaRPr>
          </a:p>
        </p:txBody>
      </p:sp>
      <p:pic>
        <p:nvPicPr>
          <p:cNvPr id="13315" name="Picture 3"/>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2576736" y="3453676"/>
            <a:ext cx="462915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a:extLst>
              <a:ext uri="{FF2B5EF4-FFF2-40B4-BE49-F238E27FC236}">
                <a16:creationId xmlns:a16="http://schemas.microsoft.com/office/drawing/2014/main" id="{E247AD1E-841D-7F4B-8794-F67DFF2AAE93}"/>
              </a:ext>
            </a:extLst>
          </p:cNvPr>
          <p:cNvSpPr txBox="1"/>
          <p:nvPr>
            <p:custDataLst>
              <p:tags r:id="rId5"/>
            </p:custDataLst>
          </p:nvPr>
        </p:nvSpPr>
        <p:spPr>
          <a:xfrm rot="16200000">
            <a:off x="-1240590" y="3717934"/>
            <a:ext cx="4063869" cy="461665"/>
          </a:xfrm>
          <a:prstGeom prst="rect">
            <a:avLst/>
          </a:prstGeom>
          <a:noFill/>
        </p:spPr>
        <p:txBody>
          <a:bodyPr wrap="none" rtlCol="0">
            <a:spAutoFit/>
          </a:bodyPr>
          <a:lstStyle/>
          <a:p>
            <a:pPr lvl="0" algn="just"/>
            <a:r>
              <a:rPr lang="fr-FR" sz="3600" b="1" baseline="30000" dirty="0">
                <a:solidFill>
                  <a:schemeClr val="tx2"/>
                </a:solidFill>
                <a:latin typeface="Calibri" pitchFamily="34" charset="0"/>
              </a:rPr>
              <a:t>Contenu </a:t>
            </a:r>
            <a:r>
              <a:rPr lang="fr-FR" sz="3600" baseline="30000" dirty="0">
                <a:solidFill>
                  <a:schemeClr val="tx2"/>
                </a:solidFill>
                <a:latin typeface="Calibri" pitchFamily="34" charset="0"/>
              </a:rPr>
              <a:t>du Cahier des charges</a:t>
            </a:r>
            <a:endParaRPr lang="fr-BE" sz="3600" baseline="30000" dirty="0">
              <a:solidFill>
                <a:schemeClr val="tx2"/>
              </a:solidFill>
              <a:latin typeface="Calibri" pitchFamily="34" charset="0"/>
            </a:endParaRPr>
          </a:p>
        </p:txBody>
      </p:sp>
    </p:spTree>
    <p:extLst>
      <p:ext uri="{BB962C8B-B14F-4D97-AF65-F5344CB8AC3E}">
        <p14:creationId xmlns:p14="http://schemas.microsoft.com/office/powerpoint/2010/main" val="2710220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9361611" y="6453188"/>
            <a:ext cx="415925" cy="288925"/>
          </a:xfrm>
        </p:spPr>
        <p:txBody>
          <a:bodyPr/>
          <a:lstStyle/>
          <a:p>
            <a:pPr>
              <a:defRPr/>
            </a:pPr>
            <a:fld id="{552BC89B-6869-4F6F-B872-A040215E6FE0}" type="slidenum">
              <a:rPr lang="fr-FR" smtClean="0"/>
              <a:pPr>
                <a:defRPr/>
              </a:pPr>
              <a:t>18</a:t>
            </a:fld>
            <a:endParaRPr lang="fr-FR" dirty="0"/>
          </a:p>
        </p:txBody>
      </p:sp>
      <p:sp>
        <p:nvSpPr>
          <p:cNvPr id="3" name="ZoneTexte 2"/>
          <p:cNvSpPr txBox="1"/>
          <p:nvPr>
            <p:custDataLst>
              <p:tags r:id="rId2"/>
            </p:custDataLst>
          </p:nvPr>
        </p:nvSpPr>
        <p:spPr>
          <a:xfrm>
            <a:off x="1496616" y="540349"/>
            <a:ext cx="6807746" cy="995144"/>
          </a:xfrm>
          <a:prstGeom prst="rect">
            <a:avLst/>
          </a:prstGeom>
          <a:noFill/>
        </p:spPr>
        <p:txBody>
          <a:bodyPr wrap="square" rtlCol="0">
            <a:spAutoFit/>
          </a:bodyPr>
          <a:lstStyle/>
          <a:p>
            <a:pPr algn="ctr"/>
            <a:r>
              <a:rPr lang="fr-FR" sz="4400" b="1" baseline="30000" dirty="0">
                <a:solidFill>
                  <a:schemeClr val="bg2"/>
                </a:solidFill>
                <a:latin typeface="Calibri" pitchFamily="34" charset="0"/>
              </a:rPr>
              <a:t>Visite et estimation </a:t>
            </a:r>
            <a:r>
              <a:rPr lang="fr-FR" sz="4400" baseline="30000" dirty="0">
                <a:solidFill>
                  <a:schemeClr val="bg2"/>
                </a:solidFill>
                <a:latin typeface="Calibri" pitchFamily="34" charset="0"/>
              </a:rPr>
              <a:t>du lot par les </a:t>
            </a:r>
            <a:r>
              <a:rPr lang="fr-FR" sz="4400" b="1" baseline="30000" dirty="0">
                <a:solidFill>
                  <a:schemeClr val="bg2"/>
                </a:solidFill>
                <a:latin typeface="Calibri" pitchFamily="34" charset="0"/>
              </a:rPr>
              <a:t>acheteurs potentiels</a:t>
            </a:r>
            <a:endParaRPr lang="fr-BE" sz="4400" b="1" baseline="30000" dirty="0">
              <a:solidFill>
                <a:schemeClr val="bg2"/>
              </a:solidFill>
              <a:latin typeface="Calibri" pitchFamily="34" charset="0"/>
            </a:endParaRPr>
          </a:p>
        </p:txBody>
      </p:sp>
      <p:sp>
        <p:nvSpPr>
          <p:cNvPr id="4" name="ZoneTexte 3"/>
          <p:cNvSpPr txBox="1"/>
          <p:nvPr>
            <p:custDataLst>
              <p:tags r:id="rId3"/>
            </p:custDataLst>
          </p:nvPr>
        </p:nvSpPr>
        <p:spPr>
          <a:xfrm>
            <a:off x="1496616" y="1556792"/>
            <a:ext cx="7002164" cy="1015663"/>
          </a:xfrm>
          <a:prstGeom prst="rect">
            <a:avLst/>
          </a:prstGeom>
          <a:noFill/>
        </p:spPr>
        <p:txBody>
          <a:bodyPr wrap="square">
            <a:spAutoFit/>
          </a:bodyPr>
          <a:lstStyle/>
          <a:p>
            <a:pPr lvl="0" algn="just"/>
            <a:r>
              <a:rPr lang="fr-FR" sz="2000" dirty="0">
                <a:latin typeface="Trebuchet MS" panose="020B0603020202020204" pitchFamily="34" charset="0"/>
              </a:rPr>
              <a:t>Le prix proposé dépendra du volume et de la qualité, de l’accessibilité de la parcelle mais aussi de la capacité de l’acheteur à valoriser les bois.</a:t>
            </a:r>
            <a:endParaRPr lang="fr-BE" sz="2000" dirty="0">
              <a:effectLst/>
              <a:latin typeface="Trebuchet MS" panose="020B0603020202020204" pitchFamily="34" charset="0"/>
            </a:endParaRPr>
          </a:p>
        </p:txBody>
      </p:sp>
      <p:pic>
        <p:nvPicPr>
          <p:cNvPr id="8194" name="Picture 2" descr="Q:\5. photothèque\4 par themes\2.Arbres  et forêts\Forêt\Forêt feuillues\exploitation-protection sols (4).jpg"/>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568624" y="2590508"/>
            <a:ext cx="5267692" cy="395076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F918EDCE-F416-984C-AA3B-104510860E65}"/>
              </a:ext>
            </a:extLst>
          </p:cNvPr>
          <p:cNvSpPr txBox="1"/>
          <p:nvPr>
            <p:custDataLst>
              <p:tags r:id="rId5"/>
            </p:custDataLst>
          </p:nvPr>
        </p:nvSpPr>
        <p:spPr>
          <a:xfrm rot="16200000">
            <a:off x="-1240590" y="3717934"/>
            <a:ext cx="4063869" cy="461665"/>
          </a:xfrm>
          <a:prstGeom prst="rect">
            <a:avLst/>
          </a:prstGeom>
          <a:noFill/>
        </p:spPr>
        <p:txBody>
          <a:bodyPr wrap="none" rtlCol="0">
            <a:spAutoFit/>
          </a:bodyPr>
          <a:lstStyle/>
          <a:p>
            <a:pPr lvl="0" algn="just"/>
            <a:r>
              <a:rPr lang="fr-FR" sz="3600" b="1" baseline="30000" dirty="0">
                <a:solidFill>
                  <a:schemeClr val="tx2"/>
                </a:solidFill>
                <a:latin typeface="Calibri" pitchFamily="34" charset="0"/>
              </a:rPr>
              <a:t>Contenu </a:t>
            </a:r>
            <a:r>
              <a:rPr lang="fr-FR" sz="3600" baseline="30000" dirty="0">
                <a:solidFill>
                  <a:schemeClr val="tx2"/>
                </a:solidFill>
                <a:latin typeface="Calibri" pitchFamily="34" charset="0"/>
              </a:rPr>
              <a:t>du Cahier des charges</a:t>
            </a:r>
            <a:endParaRPr lang="fr-BE" sz="3600" baseline="30000" dirty="0">
              <a:solidFill>
                <a:schemeClr val="tx2"/>
              </a:solidFill>
              <a:latin typeface="Calibri" pitchFamily="34" charset="0"/>
            </a:endParaRPr>
          </a:p>
        </p:txBody>
      </p:sp>
    </p:spTree>
    <p:extLst>
      <p:ext uri="{BB962C8B-B14F-4D97-AF65-F5344CB8AC3E}">
        <p14:creationId xmlns:p14="http://schemas.microsoft.com/office/powerpoint/2010/main" val="952029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9361611" y="6453188"/>
            <a:ext cx="415925" cy="288925"/>
          </a:xfrm>
        </p:spPr>
        <p:txBody>
          <a:bodyPr/>
          <a:lstStyle/>
          <a:p>
            <a:pPr>
              <a:defRPr/>
            </a:pPr>
            <a:fld id="{552BC89B-6869-4F6F-B872-A040215E6FE0}" type="slidenum">
              <a:rPr lang="fr-FR" smtClean="0"/>
              <a:pPr>
                <a:defRPr/>
              </a:pPr>
              <a:t>19</a:t>
            </a:fld>
            <a:endParaRPr lang="fr-FR" dirty="0"/>
          </a:p>
        </p:txBody>
      </p:sp>
      <p:sp>
        <p:nvSpPr>
          <p:cNvPr id="3" name="Titre 1"/>
          <p:cNvSpPr txBox="1">
            <a:spLocks/>
          </p:cNvSpPr>
          <p:nvPr>
            <p:custDataLst>
              <p:tags r:id="rId2"/>
            </p:custDataLst>
          </p:nvPr>
        </p:nvSpPr>
        <p:spPr bwMode="auto">
          <a:xfrm>
            <a:off x="0" y="476672"/>
            <a:ext cx="973842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algn="ctr"/>
            <a:r>
              <a:rPr lang="fr-BE" altLang="fr-FR" sz="4400" b="1" baseline="30000" dirty="0">
                <a:solidFill>
                  <a:schemeClr val="bg2"/>
                </a:solidFill>
                <a:latin typeface="Calibri" pitchFamily="34" charset="0"/>
              </a:rPr>
              <a:t>Types </a:t>
            </a:r>
            <a:r>
              <a:rPr lang="fr-BE" altLang="fr-FR" sz="4400" baseline="30000" dirty="0">
                <a:solidFill>
                  <a:schemeClr val="bg2"/>
                </a:solidFill>
                <a:latin typeface="Calibri" pitchFamily="34" charset="0"/>
              </a:rPr>
              <a:t>de vente</a:t>
            </a:r>
            <a:r>
              <a:rPr lang="fr-BE" altLang="fr-FR" sz="4400" dirty="0">
                <a:solidFill>
                  <a:schemeClr val="bg2"/>
                </a:solidFill>
                <a:latin typeface="Calibri" pitchFamily="34" charset="0"/>
              </a:rPr>
              <a:t> </a:t>
            </a:r>
            <a:endParaRPr lang="fr-FR" altLang="fr-FR" sz="4400" baseline="30000" dirty="0">
              <a:solidFill>
                <a:schemeClr val="bg2"/>
              </a:solidFill>
              <a:latin typeface="Calibri" pitchFamily="34" charset="0"/>
            </a:endParaRPr>
          </a:p>
        </p:txBody>
      </p:sp>
      <p:sp>
        <p:nvSpPr>
          <p:cNvPr id="4" name="ZoneTexte 3"/>
          <p:cNvSpPr txBox="1"/>
          <p:nvPr>
            <p:custDataLst>
              <p:tags r:id="rId3"/>
            </p:custDataLst>
          </p:nvPr>
        </p:nvSpPr>
        <p:spPr>
          <a:xfrm>
            <a:off x="1280592" y="1124209"/>
            <a:ext cx="7800131" cy="2554545"/>
          </a:xfrm>
          <a:prstGeom prst="rect">
            <a:avLst/>
          </a:prstGeom>
          <a:noFill/>
        </p:spPr>
        <p:txBody>
          <a:bodyPr wrap="square">
            <a:spAutoFit/>
          </a:bodyPr>
          <a:lstStyle/>
          <a:p>
            <a:pPr marL="342900" lvl="0" indent="-342900" algn="just">
              <a:buFont typeface="Arial" charset="0"/>
              <a:buChar char="•"/>
            </a:pPr>
            <a:r>
              <a:rPr lang="fr-FR" sz="2000" b="1" u="sng" dirty="0">
                <a:solidFill>
                  <a:schemeClr val="bg2"/>
                </a:solidFill>
                <a:latin typeface="+mj-lt"/>
                <a:ea typeface="Liberation Serif"/>
                <a:cs typeface="Liberation Serif"/>
              </a:rPr>
              <a:t>Gré à gré</a:t>
            </a:r>
            <a:r>
              <a:rPr lang="fr-FR" sz="2000" dirty="0">
                <a:latin typeface="+mj-lt"/>
                <a:ea typeface="Liberation Serif"/>
                <a:cs typeface="Liberation Serif"/>
              </a:rPr>
              <a:t> : négociation directe entre le vendeur et un ou plusieurs acheteurs potentiels sur la base de la valeur estimée par le vendeur.</a:t>
            </a:r>
          </a:p>
          <a:p>
            <a:pPr marL="342900" lvl="0" indent="-342900" algn="just">
              <a:buFont typeface="Arial" charset="0"/>
              <a:buChar char="•"/>
            </a:pPr>
            <a:endParaRPr lang="fr-BE" sz="2000" dirty="0">
              <a:latin typeface="+mj-lt"/>
              <a:ea typeface="Liberation Serif"/>
              <a:cs typeface="Liberation Serif"/>
            </a:endParaRPr>
          </a:p>
          <a:p>
            <a:pPr marL="342900" lvl="0" indent="-342900" algn="just">
              <a:buFont typeface="Arial" charset="0"/>
              <a:buChar char="•"/>
            </a:pPr>
            <a:r>
              <a:rPr lang="fr-FR" sz="2000" b="1" u="sng" dirty="0">
                <a:solidFill>
                  <a:schemeClr val="bg2"/>
                </a:solidFill>
                <a:latin typeface="+mj-lt"/>
                <a:ea typeface="Liberation Serif"/>
                <a:cs typeface="Liberation Serif"/>
              </a:rPr>
              <a:t>Soumission/adjudication</a:t>
            </a:r>
            <a:r>
              <a:rPr lang="fr-FR" sz="2000" dirty="0">
                <a:latin typeface="+mj-lt"/>
                <a:ea typeface="Liberation Serif"/>
                <a:cs typeface="Liberation Serif"/>
              </a:rPr>
              <a:t> : catalogue envoyé à plusieurs acheteurs potentiels qui remettent une offre au vendeur. L’acheteur qui fait la meilleure offre (et </a:t>
            </a:r>
            <a:r>
              <a:rPr lang="fr-FR" sz="2000" b="1" dirty="0">
                <a:latin typeface="+mj-lt"/>
                <a:ea typeface="Liberation Serif"/>
                <a:cs typeface="Liberation Serif"/>
              </a:rPr>
              <a:t>&gt;</a:t>
            </a:r>
            <a:r>
              <a:rPr lang="fr-FR" sz="2000" dirty="0">
                <a:latin typeface="+mj-lt"/>
                <a:ea typeface="Liberation Serif"/>
                <a:cs typeface="Liberation Serif"/>
              </a:rPr>
              <a:t> prix de retrait du vendeur) remporte le marché.</a:t>
            </a:r>
            <a:endParaRPr lang="fr-BE" sz="2000" dirty="0">
              <a:latin typeface="+mj-lt"/>
              <a:ea typeface="Liberation Serif"/>
              <a:cs typeface="Liberation Serif"/>
            </a:endParaRPr>
          </a:p>
          <a:p>
            <a:pPr marL="342900" lvl="0" indent="-342900" algn="just">
              <a:buFont typeface="Arial" charset="0"/>
              <a:buChar char="•"/>
            </a:pPr>
            <a:endParaRPr lang="fr-FR" sz="2000" dirty="0">
              <a:latin typeface="+mj-lt"/>
              <a:ea typeface="Liberation Serif"/>
              <a:cs typeface="Liberation Serif"/>
            </a:endParaRPr>
          </a:p>
          <a:p>
            <a:pPr marL="342900" lvl="0" indent="-342900" algn="just">
              <a:buFont typeface="Arial" charset="0"/>
              <a:buChar char="•"/>
            </a:pPr>
            <a:r>
              <a:rPr lang="fr-FR" sz="2000" dirty="0">
                <a:latin typeface="+mj-lt"/>
                <a:ea typeface="Liberation Serif"/>
                <a:cs typeface="Liberation Serif"/>
              </a:rPr>
              <a:t>Votre gestionnaire peut organiser des </a:t>
            </a:r>
            <a:r>
              <a:rPr lang="fr-FR" sz="2000" b="1" dirty="0">
                <a:solidFill>
                  <a:schemeClr val="bg2"/>
                </a:solidFill>
                <a:latin typeface="+mj-lt"/>
                <a:ea typeface="Liberation Serif"/>
                <a:cs typeface="Liberation Serif"/>
              </a:rPr>
              <a:t>ventes groupées</a:t>
            </a:r>
            <a:r>
              <a:rPr lang="fr-FR" sz="2000" dirty="0">
                <a:latin typeface="+mj-lt"/>
                <a:ea typeface="Liberation Serif"/>
                <a:cs typeface="Liberation Serif"/>
              </a:rPr>
              <a:t>.</a:t>
            </a:r>
            <a:endParaRPr lang="fr-BE" sz="2000" dirty="0">
              <a:effectLst/>
              <a:latin typeface="+mj-lt"/>
              <a:ea typeface="Liberation Serif"/>
              <a:cs typeface="Liberation Serif"/>
            </a:endParaRPr>
          </a:p>
        </p:txBody>
      </p:sp>
      <p:pic>
        <p:nvPicPr>
          <p:cNvPr id="9218" name="Picture 2" descr="Q:\5. photothèque\4 par themes\2.Arbres  et forêts\Forêt\Forêt feuillues\IMG_4511.JPG"/>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2792760" y="3745161"/>
            <a:ext cx="4504736" cy="299695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ACC50357-F181-4549-A575-D45AC7A5A931}"/>
              </a:ext>
            </a:extLst>
          </p:cNvPr>
          <p:cNvSpPr txBox="1"/>
          <p:nvPr>
            <p:custDataLst>
              <p:tags r:id="rId5"/>
            </p:custDataLst>
          </p:nvPr>
        </p:nvSpPr>
        <p:spPr>
          <a:xfrm rot="16200000">
            <a:off x="-1240590" y="3717934"/>
            <a:ext cx="4063869" cy="461665"/>
          </a:xfrm>
          <a:prstGeom prst="rect">
            <a:avLst/>
          </a:prstGeom>
          <a:noFill/>
        </p:spPr>
        <p:txBody>
          <a:bodyPr wrap="none" rtlCol="0">
            <a:spAutoFit/>
          </a:bodyPr>
          <a:lstStyle/>
          <a:p>
            <a:pPr lvl="0" algn="just"/>
            <a:r>
              <a:rPr lang="fr-FR" sz="3600" b="1" baseline="30000" dirty="0">
                <a:solidFill>
                  <a:schemeClr val="tx2"/>
                </a:solidFill>
                <a:latin typeface="Calibri" pitchFamily="34" charset="0"/>
              </a:rPr>
              <a:t>Contenu </a:t>
            </a:r>
            <a:r>
              <a:rPr lang="fr-FR" sz="3600" baseline="30000" dirty="0">
                <a:solidFill>
                  <a:schemeClr val="tx2"/>
                </a:solidFill>
                <a:latin typeface="Calibri" pitchFamily="34" charset="0"/>
              </a:rPr>
              <a:t>du Cahier des charges</a:t>
            </a:r>
            <a:endParaRPr lang="fr-BE" sz="3600" baseline="30000" dirty="0">
              <a:solidFill>
                <a:schemeClr val="tx2"/>
              </a:solidFill>
              <a:latin typeface="Calibri" pitchFamily="34" charset="0"/>
            </a:endParaRPr>
          </a:p>
        </p:txBody>
      </p:sp>
    </p:spTree>
    <p:extLst>
      <p:ext uri="{BB962C8B-B14F-4D97-AF65-F5344CB8AC3E}">
        <p14:creationId xmlns:p14="http://schemas.microsoft.com/office/powerpoint/2010/main" val="4057777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345488" y="6453188"/>
            <a:ext cx="415925" cy="288925"/>
          </a:xfrm>
        </p:spPr>
        <p:txBody>
          <a:bodyPr/>
          <a:lstStyle/>
          <a:p>
            <a:pPr>
              <a:defRPr/>
            </a:pPr>
            <a:fld id="{78AB7591-9FAA-4EBE-9389-91CCA4B87C32}" type="slidenum">
              <a:rPr lang="fr-FR" smtClean="0"/>
              <a:pPr>
                <a:defRPr/>
              </a:pPr>
              <a:t>2</a:t>
            </a:fld>
            <a:endParaRPr lang="fr-FR" dirty="0"/>
          </a:p>
        </p:txBody>
      </p:sp>
      <p:sp>
        <p:nvSpPr>
          <p:cNvPr id="3" name="Rectangle 2"/>
          <p:cNvSpPr/>
          <p:nvPr/>
        </p:nvSpPr>
        <p:spPr>
          <a:xfrm>
            <a:off x="1280592" y="980728"/>
            <a:ext cx="4953000" cy="1169551"/>
          </a:xfrm>
          <a:prstGeom prst="rect">
            <a:avLst/>
          </a:prstGeom>
        </p:spPr>
        <p:txBody>
          <a:bodyPr>
            <a:spAutoFit/>
          </a:bodyPr>
          <a:lstStyle/>
          <a:p>
            <a:r>
              <a:rPr lang="fr-FR" sz="7000" b="1" baseline="30000" dirty="0">
                <a:solidFill>
                  <a:srgbClr val="0085C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Sommaire</a:t>
            </a:r>
            <a:endParaRPr lang="fr-BE" sz="7000" dirty="0"/>
          </a:p>
        </p:txBody>
      </p:sp>
      <p:sp>
        <p:nvSpPr>
          <p:cNvPr id="4" name="Rectangle 3"/>
          <p:cNvSpPr/>
          <p:nvPr/>
        </p:nvSpPr>
        <p:spPr>
          <a:xfrm>
            <a:off x="848544" y="2276872"/>
            <a:ext cx="7992888" cy="3970318"/>
          </a:xfrm>
          <a:prstGeom prst="rect">
            <a:avLst/>
          </a:prstGeom>
        </p:spPr>
        <p:txBody>
          <a:bodyPr wrap="square">
            <a:spAutoFit/>
          </a:bodyPr>
          <a:lstStyle/>
          <a:p>
            <a:r>
              <a:rPr lang="fr-BE" sz="2400" b="1" dirty="0">
                <a:solidFill>
                  <a:srgbClr val="BE498B"/>
                </a:solidFill>
                <a:latin typeface="Trebuchet MS" panose="020B0603020202020204" pitchFamily="34" charset="0"/>
              </a:rPr>
              <a:t>1. La vente de bois sur pied</a:t>
            </a:r>
          </a:p>
          <a:p>
            <a:endParaRPr lang="fr-BE" sz="2400" b="1" dirty="0">
              <a:solidFill>
                <a:srgbClr val="BE498B"/>
              </a:solidFill>
              <a:latin typeface="Trebuchet MS" panose="020B0603020202020204" pitchFamily="34" charset="0"/>
            </a:endParaRPr>
          </a:p>
          <a:p>
            <a:r>
              <a:rPr lang="fr-BE" sz="2400" b="1" dirty="0">
                <a:solidFill>
                  <a:srgbClr val="BE498B"/>
                </a:solidFill>
                <a:latin typeface="Trebuchet MS" panose="020B0603020202020204" pitchFamily="34" charset="0"/>
              </a:rPr>
              <a:t>2. Etapes de la vente</a:t>
            </a:r>
          </a:p>
          <a:p>
            <a:endParaRPr lang="fr-BE" sz="2400" b="1" dirty="0">
              <a:solidFill>
                <a:srgbClr val="BE498B"/>
              </a:solidFill>
              <a:latin typeface="Trebuchet MS" panose="020B0603020202020204" pitchFamily="34" charset="0"/>
            </a:endParaRPr>
          </a:p>
          <a:p>
            <a:r>
              <a:rPr lang="fr-BE" sz="2400" b="1" dirty="0">
                <a:solidFill>
                  <a:srgbClr val="BE498B"/>
                </a:solidFill>
                <a:latin typeface="Trebuchet MS" panose="020B0603020202020204" pitchFamily="34" charset="0"/>
              </a:rPr>
              <a:t>	2.1 Délimitation de la parcelle</a:t>
            </a:r>
          </a:p>
          <a:p>
            <a:r>
              <a:rPr lang="fr-BE" sz="2400" b="1" dirty="0">
                <a:solidFill>
                  <a:srgbClr val="BE498B"/>
                </a:solidFill>
                <a:latin typeface="Trebuchet MS" panose="020B0603020202020204" pitchFamily="34" charset="0"/>
              </a:rPr>
              <a:t>	2.2 Marquage</a:t>
            </a:r>
          </a:p>
          <a:p>
            <a:r>
              <a:rPr lang="fr-BE" sz="2400" b="1" dirty="0">
                <a:solidFill>
                  <a:srgbClr val="BE498B"/>
                </a:solidFill>
                <a:latin typeface="Trebuchet MS" panose="020B0603020202020204" pitchFamily="34" charset="0"/>
              </a:rPr>
              <a:t>	2.3 Mesures et constitution du lot</a:t>
            </a:r>
          </a:p>
          <a:p>
            <a:r>
              <a:rPr lang="fr-BE" sz="2400" b="1" dirty="0">
                <a:solidFill>
                  <a:srgbClr val="BE498B"/>
                </a:solidFill>
                <a:latin typeface="Trebuchet MS" panose="020B0603020202020204" pitchFamily="34" charset="0"/>
              </a:rPr>
              <a:t>	2.4 Estimation</a:t>
            </a:r>
          </a:p>
          <a:p>
            <a:r>
              <a:rPr lang="fr-BE" sz="2400" b="1" dirty="0">
                <a:solidFill>
                  <a:srgbClr val="BE498B"/>
                </a:solidFill>
                <a:latin typeface="Trebuchet MS" panose="020B0603020202020204" pitchFamily="34" charset="0"/>
              </a:rPr>
              <a:t>	2.5 Rédaction du cahier des charges</a:t>
            </a:r>
          </a:p>
          <a:p>
            <a:endParaRPr lang="fr-BE" b="1" dirty="0">
              <a:solidFill>
                <a:srgbClr val="BE498B"/>
              </a:solidFill>
              <a:latin typeface="Trebuchet MS" panose="020B0603020202020204" pitchFamily="34" charset="0"/>
            </a:endParaRPr>
          </a:p>
          <a:p>
            <a:endParaRPr lang="fr-BE" b="1" u="sng" dirty="0">
              <a:solidFill>
                <a:srgbClr val="BE498B"/>
              </a:solidFill>
              <a:latin typeface="Trebuchet MS" panose="020B0603020202020204" pitchFamily="34" charset="0"/>
            </a:endParaRPr>
          </a:p>
        </p:txBody>
      </p:sp>
    </p:spTree>
    <p:extLst>
      <p:ext uri="{BB962C8B-B14F-4D97-AF65-F5344CB8AC3E}">
        <p14:creationId xmlns:p14="http://schemas.microsoft.com/office/powerpoint/2010/main" val="3854695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9361611" y="6453188"/>
            <a:ext cx="415925" cy="288925"/>
          </a:xfrm>
        </p:spPr>
        <p:txBody>
          <a:bodyPr/>
          <a:lstStyle/>
          <a:p>
            <a:pPr>
              <a:defRPr/>
            </a:pPr>
            <a:fld id="{552BC89B-6869-4F6F-B872-A040215E6FE0}" type="slidenum">
              <a:rPr lang="fr-FR" smtClean="0"/>
              <a:pPr>
                <a:defRPr/>
              </a:pPr>
              <a:t>20</a:t>
            </a:fld>
            <a:endParaRPr lang="fr-FR" dirty="0"/>
          </a:p>
        </p:txBody>
      </p:sp>
      <p:sp>
        <p:nvSpPr>
          <p:cNvPr id="3" name="ZoneTexte 2"/>
          <p:cNvSpPr txBox="1"/>
          <p:nvPr>
            <p:custDataLst>
              <p:tags r:id="rId2"/>
            </p:custDataLst>
          </p:nvPr>
        </p:nvSpPr>
        <p:spPr>
          <a:xfrm>
            <a:off x="2121337" y="546413"/>
            <a:ext cx="6059672" cy="543739"/>
          </a:xfrm>
          <a:prstGeom prst="rect">
            <a:avLst/>
          </a:prstGeom>
          <a:noFill/>
        </p:spPr>
        <p:txBody>
          <a:bodyPr wrap="none" rtlCol="0">
            <a:spAutoFit/>
          </a:bodyPr>
          <a:lstStyle/>
          <a:p>
            <a:pPr lvl="0" algn="just"/>
            <a:r>
              <a:rPr lang="fr-FR" sz="4400" b="1" baseline="30000" dirty="0">
                <a:solidFill>
                  <a:schemeClr val="bg2"/>
                </a:solidFill>
                <a:latin typeface="Calibri" pitchFamily="34" charset="0"/>
              </a:rPr>
              <a:t>Garanties </a:t>
            </a:r>
            <a:r>
              <a:rPr lang="fr-FR" sz="4400" baseline="30000" dirty="0">
                <a:solidFill>
                  <a:schemeClr val="bg2"/>
                </a:solidFill>
                <a:latin typeface="Calibri" pitchFamily="34" charset="0"/>
              </a:rPr>
              <a:t>du vendeur et de l’acheteur</a:t>
            </a:r>
            <a:endParaRPr lang="fr-BE" sz="4400" baseline="30000" dirty="0">
              <a:solidFill>
                <a:schemeClr val="bg2"/>
              </a:solidFill>
              <a:latin typeface="Calibri" pitchFamily="34" charset="0"/>
            </a:endParaRPr>
          </a:p>
        </p:txBody>
      </p:sp>
      <p:sp>
        <p:nvSpPr>
          <p:cNvPr id="4" name="ZoneTexte 3"/>
          <p:cNvSpPr txBox="1"/>
          <p:nvPr>
            <p:custDataLst>
              <p:tags r:id="rId3"/>
            </p:custDataLst>
          </p:nvPr>
        </p:nvSpPr>
        <p:spPr>
          <a:xfrm>
            <a:off x="1928664" y="1700808"/>
            <a:ext cx="5976664" cy="3785652"/>
          </a:xfrm>
          <a:prstGeom prst="rect">
            <a:avLst/>
          </a:prstGeom>
          <a:noFill/>
        </p:spPr>
        <p:txBody>
          <a:bodyPr wrap="square">
            <a:spAutoFit/>
          </a:bodyPr>
          <a:lstStyle/>
          <a:p>
            <a:pPr lvl="0" algn="just">
              <a:spcAft>
                <a:spcPts val="0"/>
              </a:spcAft>
            </a:pPr>
            <a:r>
              <a:rPr lang="fr-FR" sz="2400" b="1" dirty="0">
                <a:solidFill>
                  <a:schemeClr val="bg2"/>
                </a:solidFill>
                <a:latin typeface="+mj-lt"/>
                <a:ea typeface="Liberation Serif"/>
                <a:cs typeface="Liberation Serif"/>
              </a:rPr>
              <a:t>Vendeur :</a:t>
            </a:r>
          </a:p>
          <a:p>
            <a:pPr marL="342900" lvl="0" indent="-342900" algn="just">
              <a:spcAft>
                <a:spcPts val="0"/>
              </a:spcAft>
              <a:buFont typeface="Courier New" charset="0"/>
              <a:buChar char="o"/>
            </a:pPr>
            <a:r>
              <a:rPr lang="fr-FR" sz="2400" dirty="0">
                <a:latin typeface="+mj-lt"/>
                <a:ea typeface="Liberation Serif"/>
                <a:cs typeface="Liberation Serif"/>
              </a:rPr>
              <a:t>Garanties des </a:t>
            </a:r>
            <a:r>
              <a:rPr lang="fr-FR" sz="2400" b="1" dirty="0">
                <a:latin typeface="+mj-lt"/>
                <a:ea typeface="Liberation Serif"/>
                <a:cs typeface="Liberation Serif"/>
              </a:rPr>
              <a:t>quantités et qualités</a:t>
            </a:r>
            <a:endParaRPr lang="fr-FR" sz="2400" dirty="0">
              <a:latin typeface="+mj-lt"/>
              <a:ea typeface="Liberation Serif"/>
              <a:cs typeface="Liberation Serif"/>
            </a:endParaRPr>
          </a:p>
          <a:p>
            <a:pPr marL="342900" lvl="0" indent="-342900" algn="just">
              <a:spcAft>
                <a:spcPts val="0"/>
              </a:spcAft>
              <a:buFont typeface="Courier New" charset="0"/>
              <a:buChar char="o"/>
            </a:pPr>
            <a:r>
              <a:rPr lang="fr-FR" sz="2400" dirty="0">
                <a:latin typeface="+mj-lt"/>
                <a:ea typeface="Liberation Serif"/>
                <a:cs typeface="Liberation Serif"/>
              </a:rPr>
              <a:t>Garantie de </a:t>
            </a:r>
            <a:r>
              <a:rPr lang="fr-FR" sz="2400" b="1" dirty="0">
                <a:latin typeface="+mj-lt"/>
                <a:ea typeface="Liberation Serif"/>
                <a:cs typeface="Liberation Serif"/>
              </a:rPr>
              <a:t>sortie des bois</a:t>
            </a:r>
            <a:endParaRPr lang="fr-FR" sz="2400" dirty="0">
              <a:latin typeface="+mj-lt"/>
              <a:ea typeface="Liberation Serif"/>
              <a:cs typeface="Liberation Serif"/>
            </a:endParaRPr>
          </a:p>
          <a:p>
            <a:pPr marL="342900" indent="-342900" algn="just">
              <a:spcAft>
                <a:spcPts val="0"/>
              </a:spcAft>
              <a:buFont typeface="Courier New" charset="0"/>
              <a:buChar char="o"/>
            </a:pPr>
            <a:r>
              <a:rPr lang="fr-FR" sz="2400" dirty="0">
                <a:latin typeface="+mj-lt"/>
                <a:ea typeface="Liberation Serif"/>
                <a:cs typeface="Liberation Serif"/>
              </a:rPr>
              <a:t>Garantie sur les </a:t>
            </a:r>
            <a:r>
              <a:rPr lang="fr-FR" sz="2400" b="1" dirty="0">
                <a:latin typeface="+mj-lt"/>
                <a:ea typeface="Liberation Serif"/>
                <a:cs typeface="Liberation Serif"/>
              </a:rPr>
              <a:t>dégâts </a:t>
            </a:r>
            <a:r>
              <a:rPr lang="fr-FR" sz="2400" dirty="0">
                <a:latin typeface="+mj-lt"/>
                <a:ea typeface="Liberation Serif"/>
                <a:cs typeface="Liberation Serif"/>
              </a:rPr>
              <a:t>(à la végétation et au sol avec réparation ou indemnisation par l’acheteur).</a:t>
            </a:r>
          </a:p>
          <a:p>
            <a:pPr marL="342900" lvl="0" indent="-342900" algn="just">
              <a:spcAft>
                <a:spcPts val="0"/>
              </a:spcAft>
              <a:buFont typeface="Courier New" charset="0"/>
              <a:buChar char="o"/>
            </a:pPr>
            <a:r>
              <a:rPr lang="fr-FR" sz="2400" b="1" dirty="0">
                <a:latin typeface="+mj-lt"/>
                <a:ea typeface="Liberation Serif"/>
                <a:cs typeface="Liberation Serif"/>
              </a:rPr>
              <a:t>Délais d’exploitation</a:t>
            </a:r>
            <a:endParaRPr lang="fr-BE" sz="2400" b="1" dirty="0">
              <a:latin typeface="+mj-lt"/>
              <a:ea typeface="Liberation Serif"/>
              <a:cs typeface="Liberation Serif"/>
            </a:endParaRPr>
          </a:p>
          <a:p>
            <a:pPr marL="342900" lvl="0" indent="-342900" algn="just">
              <a:spcAft>
                <a:spcPts val="0"/>
              </a:spcAft>
              <a:buFont typeface="Courier New" charset="0"/>
              <a:buChar char="o"/>
            </a:pPr>
            <a:endParaRPr lang="fr-FR" sz="2400" dirty="0">
              <a:latin typeface="+mj-lt"/>
              <a:ea typeface="Liberation Serif"/>
              <a:cs typeface="Liberation Serif"/>
            </a:endParaRPr>
          </a:p>
          <a:p>
            <a:pPr lvl="0" algn="just">
              <a:spcAft>
                <a:spcPts val="0"/>
              </a:spcAft>
            </a:pPr>
            <a:r>
              <a:rPr lang="fr-FR" sz="2400" b="1" dirty="0">
                <a:solidFill>
                  <a:schemeClr val="bg2"/>
                </a:solidFill>
                <a:latin typeface="+mj-lt"/>
                <a:ea typeface="Liberation Serif"/>
                <a:cs typeface="Liberation Serif"/>
              </a:rPr>
              <a:t>Acheteur :</a:t>
            </a:r>
          </a:p>
          <a:p>
            <a:pPr marL="342900" lvl="0" indent="-342900" algn="just">
              <a:spcAft>
                <a:spcPts val="0"/>
              </a:spcAft>
              <a:buFont typeface="Courier New" charset="0"/>
              <a:buChar char="o"/>
            </a:pPr>
            <a:r>
              <a:rPr lang="fr-FR" sz="2400" dirty="0">
                <a:latin typeface="+mj-lt"/>
                <a:ea typeface="Liberation Serif"/>
                <a:cs typeface="Liberation Serif"/>
              </a:rPr>
              <a:t>Garanties des quantités et qualités visibles*</a:t>
            </a:r>
          </a:p>
        </p:txBody>
      </p:sp>
      <p:sp>
        <p:nvSpPr>
          <p:cNvPr id="5" name="ZoneTexte 4">
            <a:extLst>
              <a:ext uri="{FF2B5EF4-FFF2-40B4-BE49-F238E27FC236}">
                <a16:creationId xmlns:a16="http://schemas.microsoft.com/office/drawing/2014/main" id="{1A94CFA0-2D88-DE4B-BAA4-8499B8976AF0}"/>
              </a:ext>
            </a:extLst>
          </p:cNvPr>
          <p:cNvSpPr txBox="1"/>
          <p:nvPr/>
        </p:nvSpPr>
        <p:spPr>
          <a:xfrm>
            <a:off x="776536" y="6289873"/>
            <a:ext cx="3888432" cy="307777"/>
          </a:xfrm>
          <a:prstGeom prst="rect">
            <a:avLst/>
          </a:prstGeom>
          <a:noFill/>
        </p:spPr>
        <p:txBody>
          <a:bodyPr wrap="square" rtlCol="0">
            <a:spAutoFit/>
          </a:bodyPr>
          <a:lstStyle/>
          <a:p>
            <a:r>
              <a:rPr lang="fr-BE" sz="1400" dirty="0">
                <a:latin typeface="+mj-lt"/>
              </a:rPr>
              <a:t>*</a:t>
            </a:r>
            <a:r>
              <a:rPr lang="fr-BE" sz="1400" i="1" dirty="0">
                <a:latin typeface="+mj-lt"/>
              </a:rPr>
              <a:t>sur pied pour la Belgique</a:t>
            </a:r>
          </a:p>
        </p:txBody>
      </p:sp>
      <p:sp>
        <p:nvSpPr>
          <p:cNvPr id="7" name="ZoneTexte 6">
            <a:extLst>
              <a:ext uri="{FF2B5EF4-FFF2-40B4-BE49-F238E27FC236}">
                <a16:creationId xmlns:a16="http://schemas.microsoft.com/office/drawing/2014/main" id="{2A231DAF-65C9-C84E-BFD0-F2900DC31A76}"/>
              </a:ext>
            </a:extLst>
          </p:cNvPr>
          <p:cNvSpPr txBox="1"/>
          <p:nvPr>
            <p:custDataLst>
              <p:tags r:id="rId4"/>
            </p:custDataLst>
          </p:nvPr>
        </p:nvSpPr>
        <p:spPr>
          <a:xfrm rot="16200000">
            <a:off x="-1240590" y="3717934"/>
            <a:ext cx="4063869" cy="461665"/>
          </a:xfrm>
          <a:prstGeom prst="rect">
            <a:avLst/>
          </a:prstGeom>
          <a:noFill/>
        </p:spPr>
        <p:txBody>
          <a:bodyPr wrap="none" rtlCol="0">
            <a:spAutoFit/>
          </a:bodyPr>
          <a:lstStyle/>
          <a:p>
            <a:pPr lvl="0" algn="just"/>
            <a:r>
              <a:rPr lang="fr-FR" sz="3600" b="1" baseline="30000" dirty="0">
                <a:solidFill>
                  <a:schemeClr val="tx2"/>
                </a:solidFill>
                <a:latin typeface="Calibri" pitchFamily="34" charset="0"/>
              </a:rPr>
              <a:t>Contenu </a:t>
            </a:r>
            <a:r>
              <a:rPr lang="fr-FR" sz="3600" baseline="30000" dirty="0">
                <a:solidFill>
                  <a:schemeClr val="tx2"/>
                </a:solidFill>
                <a:latin typeface="Calibri" pitchFamily="34" charset="0"/>
              </a:rPr>
              <a:t>du Cahier des charges</a:t>
            </a:r>
            <a:endParaRPr lang="fr-BE" sz="3600" baseline="30000" dirty="0">
              <a:solidFill>
                <a:schemeClr val="tx2"/>
              </a:solidFill>
              <a:latin typeface="Calibri" pitchFamily="34" charset="0"/>
            </a:endParaRPr>
          </a:p>
        </p:txBody>
      </p:sp>
    </p:spTree>
    <p:extLst>
      <p:ext uri="{BB962C8B-B14F-4D97-AF65-F5344CB8AC3E}">
        <p14:creationId xmlns:p14="http://schemas.microsoft.com/office/powerpoint/2010/main" val="3505858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9361611" y="6453188"/>
            <a:ext cx="415925" cy="288925"/>
          </a:xfrm>
        </p:spPr>
        <p:txBody>
          <a:bodyPr/>
          <a:lstStyle/>
          <a:p>
            <a:pPr>
              <a:defRPr/>
            </a:pPr>
            <a:fld id="{552BC89B-6869-4F6F-B872-A040215E6FE0}" type="slidenum">
              <a:rPr lang="fr-FR" smtClean="0"/>
              <a:pPr>
                <a:defRPr/>
              </a:pPr>
              <a:t>21</a:t>
            </a:fld>
            <a:endParaRPr lang="fr-FR" dirty="0"/>
          </a:p>
        </p:txBody>
      </p:sp>
      <p:sp>
        <p:nvSpPr>
          <p:cNvPr id="3" name="ZoneTexte 2"/>
          <p:cNvSpPr txBox="1"/>
          <p:nvPr>
            <p:custDataLst>
              <p:tags r:id="rId2"/>
            </p:custDataLst>
          </p:nvPr>
        </p:nvSpPr>
        <p:spPr>
          <a:xfrm>
            <a:off x="3456799" y="546413"/>
            <a:ext cx="3388748" cy="543739"/>
          </a:xfrm>
          <a:prstGeom prst="rect">
            <a:avLst/>
          </a:prstGeom>
          <a:noFill/>
        </p:spPr>
        <p:txBody>
          <a:bodyPr wrap="none" rtlCol="0">
            <a:spAutoFit/>
          </a:bodyPr>
          <a:lstStyle/>
          <a:p>
            <a:pPr lvl="0" algn="just"/>
            <a:r>
              <a:rPr lang="fr-FR" sz="4400" b="1" baseline="30000" dirty="0">
                <a:solidFill>
                  <a:schemeClr val="bg2"/>
                </a:solidFill>
                <a:latin typeface="Calibri" pitchFamily="34" charset="0"/>
              </a:rPr>
              <a:t>Contrôle </a:t>
            </a:r>
            <a:r>
              <a:rPr lang="fr-FR" sz="4400" baseline="30000" dirty="0">
                <a:solidFill>
                  <a:schemeClr val="bg2"/>
                </a:solidFill>
                <a:latin typeface="Calibri" pitchFamily="34" charset="0"/>
              </a:rPr>
              <a:t>du chantier</a:t>
            </a:r>
            <a:endParaRPr lang="fr-BE" sz="4400" baseline="30000" dirty="0">
              <a:solidFill>
                <a:schemeClr val="bg2"/>
              </a:solidFill>
              <a:latin typeface="Calibri" pitchFamily="34" charset="0"/>
            </a:endParaRPr>
          </a:p>
        </p:txBody>
      </p:sp>
      <p:sp>
        <p:nvSpPr>
          <p:cNvPr id="4" name="ZoneTexte 3"/>
          <p:cNvSpPr txBox="1"/>
          <p:nvPr>
            <p:custDataLst>
              <p:tags r:id="rId3"/>
            </p:custDataLst>
          </p:nvPr>
        </p:nvSpPr>
        <p:spPr>
          <a:xfrm>
            <a:off x="1352600" y="1148550"/>
            <a:ext cx="7200800" cy="1200329"/>
          </a:xfrm>
          <a:prstGeom prst="rect">
            <a:avLst/>
          </a:prstGeom>
          <a:noFill/>
        </p:spPr>
        <p:txBody>
          <a:bodyPr wrap="square">
            <a:spAutoFit/>
          </a:bodyPr>
          <a:lstStyle/>
          <a:p>
            <a:pPr marL="457200" algn="just"/>
            <a:r>
              <a:rPr lang="fr-FR" sz="2400" dirty="0">
                <a:solidFill>
                  <a:schemeClr val="tx2"/>
                </a:solidFill>
                <a:latin typeface="+mj-lt"/>
              </a:rPr>
              <a:t>En cas de dégâts aux sentiers ou aux arbres de réserve, les </a:t>
            </a:r>
            <a:r>
              <a:rPr lang="fr-FR" sz="2400" b="1" dirty="0">
                <a:solidFill>
                  <a:schemeClr val="tx2"/>
                </a:solidFill>
                <a:latin typeface="+mj-lt"/>
              </a:rPr>
              <a:t>modalités d’indemnisation</a:t>
            </a:r>
            <a:r>
              <a:rPr lang="fr-FR" sz="2400" dirty="0">
                <a:solidFill>
                  <a:schemeClr val="tx2"/>
                </a:solidFill>
                <a:latin typeface="+mj-lt"/>
              </a:rPr>
              <a:t> sont décrites dans le cahier des charges</a:t>
            </a:r>
            <a:endParaRPr lang="fr-BE" sz="2400" dirty="0">
              <a:solidFill>
                <a:schemeClr val="tx2"/>
              </a:solidFill>
              <a:effectLst/>
              <a:latin typeface="+mj-lt"/>
            </a:endParaRPr>
          </a:p>
        </p:txBody>
      </p:sp>
      <p:pic>
        <p:nvPicPr>
          <p:cNvPr id="7171" name="Picture 3" descr="Q:\5. photothèque\4 par themes\7.Maladies et dégâts-protections\dégats débardage\Serge Debrye (c) 2014 (5).jpg"/>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4880992" y="2492896"/>
            <a:ext cx="2800858" cy="373447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19E703B0-DE3F-C24B-A419-153AFFAE37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6698" y="2492897"/>
            <a:ext cx="2103931" cy="3734477"/>
          </a:xfrm>
          <a:prstGeom prst="rect">
            <a:avLst/>
          </a:prstGeom>
        </p:spPr>
      </p:pic>
      <p:sp>
        <p:nvSpPr>
          <p:cNvPr id="8" name="ZoneTexte 7">
            <a:extLst>
              <a:ext uri="{FF2B5EF4-FFF2-40B4-BE49-F238E27FC236}">
                <a16:creationId xmlns:a16="http://schemas.microsoft.com/office/drawing/2014/main" id="{7C042439-DDE3-E241-88B5-6F10CDE23988}"/>
              </a:ext>
            </a:extLst>
          </p:cNvPr>
          <p:cNvSpPr txBox="1"/>
          <p:nvPr>
            <p:custDataLst>
              <p:tags r:id="rId5"/>
            </p:custDataLst>
          </p:nvPr>
        </p:nvSpPr>
        <p:spPr>
          <a:xfrm rot="16200000">
            <a:off x="-1240590" y="3717934"/>
            <a:ext cx="4063869" cy="461665"/>
          </a:xfrm>
          <a:prstGeom prst="rect">
            <a:avLst/>
          </a:prstGeom>
          <a:noFill/>
        </p:spPr>
        <p:txBody>
          <a:bodyPr wrap="none" rtlCol="0">
            <a:spAutoFit/>
          </a:bodyPr>
          <a:lstStyle/>
          <a:p>
            <a:pPr lvl="0" algn="just"/>
            <a:r>
              <a:rPr lang="fr-FR" sz="3600" b="1" baseline="30000" dirty="0">
                <a:solidFill>
                  <a:schemeClr val="tx2"/>
                </a:solidFill>
                <a:latin typeface="Calibri" pitchFamily="34" charset="0"/>
              </a:rPr>
              <a:t>Contenu </a:t>
            </a:r>
            <a:r>
              <a:rPr lang="fr-FR" sz="3600" baseline="30000" dirty="0">
                <a:solidFill>
                  <a:schemeClr val="tx2"/>
                </a:solidFill>
                <a:latin typeface="Calibri" pitchFamily="34" charset="0"/>
              </a:rPr>
              <a:t>du Cahier des charges</a:t>
            </a:r>
            <a:endParaRPr lang="fr-BE" sz="3600" baseline="30000" dirty="0">
              <a:solidFill>
                <a:schemeClr val="tx2"/>
              </a:solidFill>
              <a:latin typeface="Calibri" pitchFamily="34" charset="0"/>
            </a:endParaRPr>
          </a:p>
        </p:txBody>
      </p:sp>
    </p:spTree>
    <p:extLst>
      <p:ext uri="{BB962C8B-B14F-4D97-AF65-F5344CB8AC3E}">
        <p14:creationId xmlns:p14="http://schemas.microsoft.com/office/powerpoint/2010/main" val="2523888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3DBE764-3CC0-2847-95C2-F12ACAE13468}"/>
              </a:ext>
            </a:extLst>
          </p:cNvPr>
          <p:cNvSpPr>
            <a:spLocks noGrp="1"/>
          </p:cNvSpPr>
          <p:nvPr>
            <p:ph type="sldNum" sz="quarter" idx="12"/>
          </p:nvPr>
        </p:nvSpPr>
        <p:spPr>
          <a:xfrm>
            <a:off x="9361611" y="6453188"/>
            <a:ext cx="415925" cy="288925"/>
          </a:xfrm>
        </p:spPr>
        <p:txBody>
          <a:bodyPr/>
          <a:lstStyle/>
          <a:p>
            <a:pPr>
              <a:defRPr/>
            </a:pPr>
            <a:fld id="{552BC89B-6869-4F6F-B872-A040215E6FE0}" type="slidenum">
              <a:rPr lang="fr-FR" smtClean="0"/>
              <a:pPr>
                <a:defRPr/>
              </a:pPr>
              <a:t>22</a:t>
            </a:fld>
            <a:endParaRPr lang="fr-FR" dirty="0"/>
          </a:p>
        </p:txBody>
      </p:sp>
      <p:sp>
        <p:nvSpPr>
          <p:cNvPr id="4" name="Rectangle 3">
            <a:extLst>
              <a:ext uri="{FF2B5EF4-FFF2-40B4-BE49-F238E27FC236}">
                <a16:creationId xmlns:a16="http://schemas.microsoft.com/office/drawing/2014/main" id="{52C07182-7510-3A4D-AB74-BF51CE06C061}"/>
              </a:ext>
            </a:extLst>
          </p:cNvPr>
          <p:cNvSpPr/>
          <p:nvPr/>
        </p:nvSpPr>
        <p:spPr>
          <a:xfrm>
            <a:off x="9469755" y="10890885"/>
            <a:ext cx="1088390" cy="887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5" name="Rectangle 4">
            <a:extLst>
              <a:ext uri="{FF2B5EF4-FFF2-40B4-BE49-F238E27FC236}">
                <a16:creationId xmlns:a16="http://schemas.microsoft.com/office/drawing/2014/main" id="{52D07A51-E148-3B43-AE8F-E67AE6007122}"/>
              </a:ext>
            </a:extLst>
          </p:cNvPr>
          <p:cNvSpPr/>
          <p:nvPr/>
        </p:nvSpPr>
        <p:spPr>
          <a:xfrm>
            <a:off x="786130" y="1346200"/>
            <a:ext cx="1088390" cy="887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6" name="Rectangle 79">
            <a:extLst>
              <a:ext uri="{FF2B5EF4-FFF2-40B4-BE49-F238E27FC236}">
                <a16:creationId xmlns:a16="http://schemas.microsoft.com/office/drawing/2014/main" id="{9D2BA2E3-CFA7-F247-80E0-0F117AFC6619}"/>
              </a:ext>
            </a:extLst>
          </p:cNvPr>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8" name="ZoneTexte 7">
            <a:extLst>
              <a:ext uri="{FF2B5EF4-FFF2-40B4-BE49-F238E27FC236}">
                <a16:creationId xmlns:a16="http://schemas.microsoft.com/office/drawing/2014/main" id="{79A8792F-0145-F440-8334-1DA3A008C84F}"/>
              </a:ext>
            </a:extLst>
          </p:cNvPr>
          <p:cNvSpPr txBox="1"/>
          <p:nvPr/>
        </p:nvSpPr>
        <p:spPr>
          <a:xfrm>
            <a:off x="920552" y="2060848"/>
            <a:ext cx="8496944" cy="2816156"/>
          </a:xfrm>
          <a:prstGeom prst="rect">
            <a:avLst/>
          </a:prstGeom>
          <a:noFill/>
        </p:spPr>
        <p:txBody>
          <a:bodyPr wrap="square" rtlCol="0">
            <a:spAutoFit/>
          </a:bodyPr>
          <a:lstStyle/>
          <a:p>
            <a:pPr lvl="0" algn="ctr" eaLnBrk="0" hangingPunct="0">
              <a:tabLst>
                <a:tab pos="9991725" algn="l"/>
              </a:tabLst>
            </a:pPr>
            <a:br>
              <a:rPr lang="fr-BE" altLang="fr-FR" sz="2000" dirty="0">
                <a:latin typeface="Arial" panose="020B0604020202020204" pitchFamily="34" charset="0"/>
              </a:rPr>
            </a:br>
            <a:endParaRPr lang="fr-BE" altLang="fr-FR" sz="2000" dirty="0">
              <a:latin typeface="Arial" panose="020B0604020202020204" pitchFamily="34" charset="0"/>
            </a:endParaRPr>
          </a:p>
          <a:p>
            <a:pPr lvl="0" algn="ctr" eaLnBrk="0" hangingPunct="0">
              <a:tabLst>
                <a:tab pos="9991725" algn="l"/>
              </a:tabLst>
            </a:pPr>
            <a:r>
              <a:rPr lang="fr-FR" altLang="fr-FR" b="1" dirty="0">
                <a:solidFill>
                  <a:srgbClr val="0088CB"/>
                </a:solidFill>
                <a:latin typeface="+mj-lt"/>
                <a:ea typeface="Calibri" panose="020F0502020204030204" pitchFamily="34" charset="0"/>
                <a:cs typeface="Times New Roman" panose="02020603050405020304" pitchFamily="18" charset="0"/>
              </a:rPr>
              <a:t>Conception et rédaction : </a:t>
            </a:r>
            <a:r>
              <a:rPr lang="fr-FR" altLang="fr-FR" dirty="0">
                <a:solidFill>
                  <a:srgbClr val="0088CB"/>
                </a:solidFill>
                <a:latin typeface="+mj-lt"/>
                <a:ea typeface="Calibri" panose="020F0502020204030204" pitchFamily="34" charset="0"/>
                <a:cs typeface="Times New Roman" panose="02020603050405020304" pitchFamily="18" charset="0"/>
              </a:rPr>
              <a:t>Philippe de WOUTERS, </a:t>
            </a:r>
            <a:r>
              <a:rPr lang="fr-FR" altLang="fr-FR" dirty="0" err="1">
                <a:solidFill>
                  <a:srgbClr val="0088CB"/>
                </a:solidFill>
                <a:latin typeface="+mj-lt"/>
                <a:ea typeface="Calibri" panose="020F0502020204030204" pitchFamily="34" charset="0"/>
                <a:cs typeface="Times New Roman" panose="02020603050405020304" pitchFamily="18" charset="0"/>
              </a:rPr>
              <a:t>Orane</a:t>
            </a:r>
            <a:r>
              <a:rPr lang="fr-FR" altLang="fr-FR" dirty="0">
                <a:solidFill>
                  <a:srgbClr val="0088CB"/>
                </a:solidFill>
                <a:latin typeface="+mj-lt"/>
                <a:ea typeface="Calibri" panose="020F0502020204030204" pitchFamily="34" charset="0"/>
                <a:cs typeface="Times New Roman" panose="02020603050405020304" pitchFamily="18" charset="0"/>
              </a:rPr>
              <a:t> BIENFAIT, Geoffrey BODSON</a:t>
            </a:r>
          </a:p>
          <a:p>
            <a:pPr lvl="0" algn="ctr" eaLnBrk="0" hangingPunct="0">
              <a:tabLst>
                <a:tab pos="9991725" algn="l"/>
              </a:tabLst>
            </a:pPr>
            <a:endParaRPr lang="fr-BE" altLang="fr-FR" sz="700" dirty="0">
              <a:latin typeface="+mj-lt"/>
            </a:endParaRPr>
          </a:p>
          <a:p>
            <a:pPr lvl="0" algn="ctr" eaLnBrk="0" hangingPunct="0">
              <a:tabLst>
                <a:tab pos="9991725" algn="l"/>
              </a:tabLst>
            </a:pPr>
            <a:endParaRPr lang="fr-FR" altLang="fr-FR" b="1" dirty="0">
              <a:solidFill>
                <a:srgbClr val="0088CB"/>
              </a:solidFill>
              <a:latin typeface="+mj-lt"/>
              <a:ea typeface="Calibri" panose="020F0502020204030204" pitchFamily="34" charset="0"/>
              <a:cs typeface="Times New Roman" panose="02020603050405020304" pitchFamily="18" charset="0"/>
            </a:endParaRPr>
          </a:p>
          <a:p>
            <a:pPr lvl="0" algn="ctr" eaLnBrk="0" hangingPunct="0">
              <a:tabLst>
                <a:tab pos="9991725" algn="l"/>
              </a:tabLst>
            </a:pPr>
            <a:r>
              <a:rPr lang="fr-FR" altLang="fr-FR" b="1" dirty="0">
                <a:solidFill>
                  <a:srgbClr val="0088CB"/>
                </a:solidFill>
                <a:latin typeface="+mj-lt"/>
                <a:ea typeface="Calibri" panose="020F0502020204030204" pitchFamily="34" charset="0"/>
                <a:cs typeface="Times New Roman" panose="02020603050405020304" pitchFamily="18" charset="0"/>
              </a:rPr>
              <a:t>Crédits toutes photos: </a:t>
            </a:r>
            <a:r>
              <a:rPr lang="fr-FR" altLang="fr-FR" dirty="0">
                <a:solidFill>
                  <a:srgbClr val="0088CB"/>
                </a:solidFill>
                <a:latin typeface="+mj-lt"/>
                <a:ea typeface="Calibri" panose="020F0502020204030204" pitchFamily="34" charset="0"/>
                <a:cs typeface="Times New Roman" panose="02020603050405020304" pitchFamily="18" charset="0"/>
              </a:rPr>
              <a:t>© SRFB</a:t>
            </a:r>
            <a:endParaRPr lang="fr-BE" altLang="fr-FR" sz="700" dirty="0">
              <a:latin typeface="+mj-lt"/>
            </a:endParaRPr>
          </a:p>
          <a:p>
            <a:pPr lvl="0" algn="ctr" eaLnBrk="0" hangingPunct="0">
              <a:tabLst>
                <a:tab pos="9991725" algn="l"/>
              </a:tabLst>
            </a:pPr>
            <a:r>
              <a:rPr lang="fr-FR" altLang="fr-FR" b="1" dirty="0">
                <a:solidFill>
                  <a:srgbClr val="0088CB"/>
                </a:solidFill>
                <a:latin typeface="+mj-lt"/>
                <a:ea typeface="Calibri" panose="020F0502020204030204" pitchFamily="34" charset="0"/>
                <a:cs typeface="Times New Roman" panose="02020603050405020304" pitchFamily="18" charset="0"/>
              </a:rPr>
              <a:t>Édition : </a:t>
            </a:r>
            <a:r>
              <a:rPr lang="fr-FR" altLang="fr-FR" dirty="0">
                <a:solidFill>
                  <a:srgbClr val="0088CB"/>
                </a:solidFill>
                <a:latin typeface="+mj-lt"/>
                <a:ea typeface="Calibri" panose="020F0502020204030204" pitchFamily="34" charset="0"/>
                <a:cs typeface="Times New Roman" panose="02020603050405020304" pitchFamily="18" charset="0"/>
              </a:rPr>
              <a:t>e-for-</a:t>
            </a:r>
            <a:r>
              <a:rPr lang="fr-FR" altLang="fr-FR" dirty="0" err="1">
                <a:solidFill>
                  <a:srgbClr val="0088CB"/>
                </a:solidFill>
                <a:latin typeface="+mj-lt"/>
                <a:ea typeface="Calibri" panose="020F0502020204030204" pitchFamily="34" charset="0"/>
                <a:cs typeface="Times New Roman" panose="02020603050405020304" pitchFamily="18" charset="0"/>
              </a:rPr>
              <a:t>own</a:t>
            </a:r>
            <a:endParaRPr lang="fr-BE" altLang="fr-FR" sz="700" dirty="0">
              <a:latin typeface="+mj-lt"/>
            </a:endParaRPr>
          </a:p>
          <a:p>
            <a:pPr lvl="0" algn="ctr" eaLnBrk="0" hangingPunct="0">
              <a:tabLst>
                <a:tab pos="9991725" algn="l"/>
              </a:tabLst>
            </a:pPr>
            <a:r>
              <a:rPr lang="fr-FR" altLang="fr-FR" b="1" dirty="0">
                <a:solidFill>
                  <a:srgbClr val="0088CB"/>
                </a:solidFill>
                <a:latin typeface="+mj-lt"/>
                <a:ea typeface="Calibri" panose="020F0502020204030204" pitchFamily="34" charset="0"/>
                <a:cs typeface="Times New Roman" panose="02020603050405020304" pitchFamily="18" charset="0"/>
              </a:rPr>
              <a:t>Maquette : </a:t>
            </a:r>
            <a:r>
              <a:rPr lang="fr-FR" altLang="fr-FR" dirty="0" err="1">
                <a:solidFill>
                  <a:srgbClr val="0088CB"/>
                </a:solidFill>
                <a:latin typeface="+mj-lt"/>
                <a:ea typeface="Calibri" panose="020F0502020204030204" pitchFamily="34" charset="0"/>
                <a:cs typeface="Times New Roman" panose="02020603050405020304" pitchFamily="18" charset="0"/>
              </a:rPr>
              <a:t>Eduter</a:t>
            </a:r>
            <a:r>
              <a:rPr lang="fr-FR" altLang="fr-FR" dirty="0">
                <a:solidFill>
                  <a:srgbClr val="0088CB"/>
                </a:solidFill>
                <a:latin typeface="+mj-lt"/>
                <a:ea typeface="Calibri" panose="020F0502020204030204" pitchFamily="34" charset="0"/>
                <a:cs typeface="Times New Roman" panose="02020603050405020304" pitchFamily="18" charset="0"/>
              </a:rPr>
              <a:t>-CNPR</a:t>
            </a:r>
          </a:p>
          <a:p>
            <a:pPr lvl="0" algn="ctr" eaLnBrk="0" hangingPunct="0">
              <a:tabLst>
                <a:tab pos="9991725" algn="l"/>
              </a:tabLst>
            </a:pPr>
            <a:endParaRPr lang="fr-FR" altLang="fr-FR" sz="2000" dirty="0">
              <a:solidFill>
                <a:srgbClr val="0088CB"/>
              </a:solidFill>
              <a:latin typeface="+mj-lt"/>
              <a:cs typeface="Times New Roman" panose="02020603050405020304" pitchFamily="18" charset="0"/>
            </a:endParaRPr>
          </a:p>
          <a:p>
            <a:pPr lvl="0" algn="ctr" eaLnBrk="0" hangingPunct="0">
              <a:tabLst>
                <a:tab pos="9991725" algn="l"/>
              </a:tabLst>
            </a:pPr>
            <a:r>
              <a:rPr lang="fr-FR" altLang="fr-FR" sz="2000" dirty="0">
                <a:solidFill>
                  <a:srgbClr val="0088CB"/>
                </a:solidFill>
                <a:latin typeface="+mj-lt"/>
                <a:cs typeface="Times New Roman" panose="02020603050405020304" pitchFamily="18" charset="0"/>
              </a:rPr>
              <a:t>Janvier 2019</a:t>
            </a:r>
            <a:endParaRPr lang="fr-FR" altLang="fr-FR" sz="2000" dirty="0">
              <a:latin typeface="+mj-lt"/>
            </a:endParaRPr>
          </a:p>
        </p:txBody>
      </p:sp>
      <p:sp>
        <p:nvSpPr>
          <p:cNvPr id="9" name="Rectangle 8">
            <a:extLst>
              <a:ext uri="{FF2B5EF4-FFF2-40B4-BE49-F238E27FC236}">
                <a16:creationId xmlns:a16="http://schemas.microsoft.com/office/drawing/2014/main" id="{F3C5D7C8-7F50-134F-BA63-2E6C586E63C9}"/>
              </a:ext>
            </a:extLst>
          </p:cNvPr>
          <p:cNvSpPr/>
          <p:nvPr/>
        </p:nvSpPr>
        <p:spPr>
          <a:xfrm>
            <a:off x="1330325" y="6426987"/>
            <a:ext cx="6336705" cy="324769"/>
          </a:xfrm>
          <a:prstGeom prst="rect">
            <a:avLst/>
          </a:prstGeom>
        </p:spPr>
        <p:txBody>
          <a:bodyPr wrap="square">
            <a:spAutoFit/>
          </a:bodyPr>
          <a:lstStyle/>
          <a:p>
            <a:pPr>
              <a:lnSpc>
                <a:spcPts val="900"/>
              </a:lnSpc>
            </a:pPr>
            <a:r>
              <a:rPr lang="fr-FR" sz="900" dirty="0">
                <a:solidFill>
                  <a:schemeClr val="bg1">
                    <a:lumMod val="65000"/>
                  </a:schemeClr>
                </a:solidFill>
                <a:latin typeface="+mj-lt"/>
              </a:rPr>
              <a:t>Ce projet a été financé avec le soutien de la Commission européenne. Cette publication (communication) n'engage que son auteur et la Commission européenne n'est pas responsable de l'usage qui pourrait être fait des informations qui y sont contenues.</a:t>
            </a:r>
          </a:p>
        </p:txBody>
      </p:sp>
      <p:pic>
        <p:nvPicPr>
          <p:cNvPr id="10" name="Image 9">
            <a:extLst>
              <a:ext uri="{FF2B5EF4-FFF2-40B4-BE49-F238E27FC236}">
                <a16:creationId xmlns:a16="http://schemas.microsoft.com/office/drawing/2014/main" id="{28349E2A-6F1A-1C41-8269-FE19A67BCE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329" y="6416211"/>
            <a:ext cx="911602" cy="325157"/>
          </a:xfrm>
          <a:prstGeom prst="rect">
            <a:avLst/>
          </a:prstGeom>
        </p:spPr>
      </p:pic>
      <p:pic>
        <p:nvPicPr>
          <p:cNvPr id="12" name="Image 11">
            <a:extLst>
              <a:ext uri="{FF2B5EF4-FFF2-40B4-BE49-F238E27FC236}">
                <a16:creationId xmlns:a16="http://schemas.microsoft.com/office/drawing/2014/main" id="{E84FDDB3-0363-7E48-8037-72037BF50D1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630062" y="173207"/>
            <a:ext cx="1075913" cy="713005"/>
          </a:xfrm>
          <a:prstGeom prst="rect">
            <a:avLst/>
          </a:prstGeom>
        </p:spPr>
      </p:pic>
    </p:spTree>
    <p:extLst>
      <p:ext uri="{BB962C8B-B14F-4D97-AF65-F5344CB8AC3E}">
        <p14:creationId xmlns:p14="http://schemas.microsoft.com/office/powerpoint/2010/main" val="1208358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
            <a:extLst>
              <a:ext uri="{FF2B5EF4-FFF2-40B4-BE49-F238E27FC236}">
                <a16:creationId xmlns:a16="http://schemas.microsoft.com/office/drawing/2014/main" id="{E56CFE76-859D-064F-AB71-4DA345FDBFEE}"/>
              </a:ext>
            </a:extLst>
          </p:cNvPr>
          <p:cNvSpPr>
            <a:spLocks noGrp="1"/>
          </p:cNvSpPr>
          <p:nvPr>
            <p:ph type="sldNum" sz="quarter" idx="12"/>
          </p:nvPr>
        </p:nvSpPr>
        <p:spPr>
          <a:xfrm>
            <a:off x="9361610" y="6453188"/>
            <a:ext cx="415926" cy="288925"/>
          </a:xfrm>
        </p:spPr>
        <p:txBody>
          <a:bodyPr/>
          <a:lstStyle/>
          <a:p>
            <a:pPr>
              <a:defRPr/>
            </a:pPr>
            <a:fld id="{552BC89B-6869-4F6F-B872-A040215E6FE0}" type="slidenum">
              <a:rPr lang="fr-FR" smtClean="0"/>
              <a:pPr>
                <a:defRPr/>
              </a:pPr>
              <a:t>23</a:t>
            </a:fld>
            <a:endParaRPr lang="fr-FR" dirty="0"/>
          </a:p>
        </p:txBody>
      </p:sp>
      <p:pic>
        <p:nvPicPr>
          <p:cNvPr id="12" name="Image 11">
            <a:extLst>
              <a:ext uri="{FF2B5EF4-FFF2-40B4-BE49-F238E27FC236}">
                <a16:creationId xmlns:a16="http://schemas.microsoft.com/office/drawing/2014/main" id="{D74B4A16-91B6-9942-8491-D2DC7BF4398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630062" y="173207"/>
            <a:ext cx="1075913" cy="713005"/>
          </a:xfrm>
          <a:prstGeom prst="rect">
            <a:avLst/>
          </a:prstGeom>
        </p:spPr>
      </p:pic>
      <p:sp>
        <p:nvSpPr>
          <p:cNvPr id="13" name="Rectangle 12">
            <a:extLst>
              <a:ext uri="{FF2B5EF4-FFF2-40B4-BE49-F238E27FC236}">
                <a16:creationId xmlns:a16="http://schemas.microsoft.com/office/drawing/2014/main" id="{2C21593E-D132-1C43-90C2-9104F05E7265}"/>
              </a:ext>
            </a:extLst>
          </p:cNvPr>
          <p:cNvSpPr/>
          <p:nvPr/>
        </p:nvSpPr>
        <p:spPr>
          <a:xfrm>
            <a:off x="0" y="1844824"/>
            <a:ext cx="776536"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AD49E04F-5215-0248-A3AA-7A7D9347AD3E}"/>
              </a:ext>
            </a:extLst>
          </p:cNvPr>
          <p:cNvSpPr txBox="1">
            <a:spLocks/>
          </p:cNvSpPr>
          <p:nvPr/>
        </p:nvSpPr>
        <p:spPr bwMode="auto">
          <a:xfrm>
            <a:off x="1429755" y="581378"/>
            <a:ext cx="7088458" cy="1110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algn="ctr"/>
            <a:r>
              <a:rPr lang="fr-FR" altLang="fr-FR" sz="4400" dirty="0">
                <a:solidFill>
                  <a:srgbClr val="0085C8"/>
                </a:solidFill>
                <a:latin typeface="Calibri" pitchFamily="34" charset="0"/>
              </a:rPr>
              <a:t> </a:t>
            </a:r>
            <a:r>
              <a:rPr lang="fr-FR" altLang="fr-FR" sz="3600" b="1" baseline="30000" dirty="0">
                <a:solidFill>
                  <a:srgbClr val="0085C8"/>
                </a:solidFill>
                <a:latin typeface="Calibri" pitchFamily="34" charset="0"/>
              </a:rPr>
              <a:t>Plus d’informations ?</a:t>
            </a:r>
          </a:p>
          <a:p>
            <a:pPr algn="ctr"/>
            <a:r>
              <a:rPr lang="fr-FR" sz="3600" baseline="30000" dirty="0">
                <a:solidFill>
                  <a:srgbClr val="0085C8"/>
                </a:solidFill>
                <a:latin typeface="Calibri" pitchFamily="34" charset="0"/>
              </a:rPr>
              <a:t>Voici les partenaires d’eforOwn qui peuvent vous informer, vous former et vous accompagner</a:t>
            </a:r>
          </a:p>
        </p:txBody>
      </p:sp>
      <p:pic>
        <p:nvPicPr>
          <p:cNvPr id="15" name="Image 14">
            <a:extLst>
              <a:ext uri="{FF2B5EF4-FFF2-40B4-BE49-F238E27FC236}">
                <a16:creationId xmlns:a16="http://schemas.microsoft.com/office/drawing/2014/main" id="{EA55BDE9-D398-C847-93AE-DAFD9BEAB78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630062" y="173207"/>
            <a:ext cx="1075913" cy="713005"/>
          </a:xfrm>
          <a:prstGeom prst="rect">
            <a:avLst/>
          </a:prstGeom>
        </p:spPr>
      </p:pic>
      <p:graphicFrame>
        <p:nvGraphicFramePr>
          <p:cNvPr id="16" name="Tableau 15">
            <a:extLst>
              <a:ext uri="{FF2B5EF4-FFF2-40B4-BE49-F238E27FC236}">
                <a16:creationId xmlns:a16="http://schemas.microsoft.com/office/drawing/2014/main" id="{545F41ED-CDB5-1D4C-8004-B3BCF14F8F78}"/>
              </a:ext>
            </a:extLst>
          </p:cNvPr>
          <p:cNvGraphicFramePr>
            <a:graphicFrameLocks noGrp="1"/>
          </p:cNvGraphicFramePr>
          <p:nvPr>
            <p:extLst>
              <p:ext uri="{D42A27DB-BD31-4B8C-83A1-F6EECF244321}">
                <p14:modId xmlns:p14="http://schemas.microsoft.com/office/powerpoint/2010/main" val="1993549310"/>
              </p:ext>
            </p:extLst>
          </p:nvPr>
        </p:nvGraphicFramePr>
        <p:xfrm>
          <a:off x="1647488" y="2132856"/>
          <a:ext cx="6604000" cy="3978379"/>
        </p:xfrm>
        <a:graphic>
          <a:graphicData uri="http://schemas.openxmlformats.org/drawingml/2006/table">
            <a:tbl>
              <a:tblPr>
                <a:tableStyleId>{5C22544A-7EE6-4342-B048-85BDC9FD1C3A}</a:tableStyleId>
              </a:tblPr>
              <a:tblGrid>
                <a:gridCol w="1651000">
                  <a:extLst>
                    <a:ext uri="{9D8B030D-6E8A-4147-A177-3AD203B41FA5}">
                      <a16:colId xmlns:a16="http://schemas.microsoft.com/office/drawing/2014/main" val="2127339912"/>
                    </a:ext>
                  </a:extLst>
                </a:gridCol>
                <a:gridCol w="149200">
                  <a:extLst>
                    <a:ext uri="{9D8B030D-6E8A-4147-A177-3AD203B41FA5}">
                      <a16:colId xmlns:a16="http://schemas.microsoft.com/office/drawing/2014/main" val="3506855789"/>
                    </a:ext>
                  </a:extLst>
                </a:gridCol>
                <a:gridCol w="1584176">
                  <a:extLst>
                    <a:ext uri="{9D8B030D-6E8A-4147-A177-3AD203B41FA5}">
                      <a16:colId xmlns:a16="http://schemas.microsoft.com/office/drawing/2014/main" val="14667539"/>
                    </a:ext>
                  </a:extLst>
                </a:gridCol>
                <a:gridCol w="544949">
                  <a:extLst>
                    <a:ext uri="{9D8B030D-6E8A-4147-A177-3AD203B41FA5}">
                      <a16:colId xmlns:a16="http://schemas.microsoft.com/office/drawing/2014/main" val="2998329702"/>
                    </a:ext>
                  </a:extLst>
                </a:gridCol>
                <a:gridCol w="2674675">
                  <a:extLst>
                    <a:ext uri="{9D8B030D-6E8A-4147-A177-3AD203B41FA5}">
                      <a16:colId xmlns:a16="http://schemas.microsoft.com/office/drawing/2014/main" val="3383561395"/>
                    </a:ext>
                  </a:extLst>
                </a:gridCol>
              </a:tblGrid>
              <a:tr h="370840">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rgbClr val="0085C8"/>
                          </a:solidFill>
                          <a:latin typeface="Calibri"/>
                        </a:rPr>
                        <a:t>Vous êtes propriétaire forestier</a:t>
                      </a:r>
                      <a:endParaRPr lang="fr-FR" sz="1800" dirty="0">
                        <a:solidFill>
                          <a:prstClr val="black"/>
                        </a:solidFill>
                        <a:latin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solidFill>
                      <a:schemeClr val="bg1"/>
                    </a:solidFill>
                  </a:tcPr>
                </a:tc>
                <a:tc hMerge="1">
                  <a:txBody>
                    <a:bodyPr/>
                    <a:lstStyle/>
                    <a:p>
                      <a:endParaRPr lang="fr-FR"/>
                    </a:p>
                  </a:txBody>
                  <a:tcPr/>
                </a:tc>
                <a:tc hMerge="1">
                  <a:txBody>
                    <a:bodyPr/>
                    <a:lstStyle/>
                    <a:p>
                      <a:endParaRPr lang="fr-FR"/>
                    </a:p>
                  </a:txBody>
                  <a:tcPr/>
                </a:tc>
                <a:tc hMerge="1">
                  <a:txBody>
                    <a:bodyPr/>
                    <a:lstStyle/>
                    <a:p>
                      <a:endParaRPr lang="fr-FR" dirty="0"/>
                    </a:p>
                  </a:txBody>
                  <a:tcPr>
                    <a:solidFill>
                      <a:schemeClr val="bg1"/>
                    </a:solidFill>
                  </a:tcPr>
                </a:tc>
                <a:extLst>
                  <a:ext uri="{0D108BD9-81ED-4DB2-BD59-A6C34878D82A}">
                    <a16:rowId xmlns:a16="http://schemas.microsoft.com/office/drawing/2014/main" val="2494024787"/>
                  </a:ext>
                </a:extLst>
              </a:tr>
              <a:tr h="1601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solidFill>
                            <a:prstClr val="black"/>
                          </a:solidFill>
                          <a:latin typeface="Calibri"/>
                        </a:rPr>
                        <a:t>En Belgique</a:t>
                      </a:r>
                      <a:endParaRPr lang="fr-FR"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r>
                        <a:rPr lang="fr-FR" sz="1000" dirty="0">
                          <a:solidFill>
                            <a:prstClr val="black"/>
                          </a:solidFill>
                          <a:latin typeface="Calibri"/>
                        </a:rPr>
                        <a:t>               En Espagne</a:t>
                      </a:r>
                      <a:endParaRPr lang="fr-FR"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hMerge="1">
                  <a:txBody>
                    <a:bodyPr/>
                    <a:lstStyle/>
                    <a:p>
                      <a:endParaRPr lang="fr-FR"/>
                    </a:p>
                  </a:txBody>
                  <a:tcPr/>
                </a:tc>
                <a:tc>
                  <a:txBody>
                    <a:bodyPr/>
                    <a:lstStyle/>
                    <a:p>
                      <a:pPr algn="ctr"/>
                      <a:r>
                        <a:rPr lang="fr-FR" sz="1000" dirty="0">
                          <a:solidFill>
                            <a:prstClr val="black"/>
                          </a:solidFill>
                          <a:latin typeface="Calibri"/>
                        </a:rPr>
                        <a:t>En France</a:t>
                      </a:r>
                      <a:endParaRPr lang="fr-FR"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8595017"/>
                  </a:ext>
                </a:extLst>
              </a:tr>
              <a:tr h="1285979">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hMerge="1">
                  <a:txBody>
                    <a:bodyPr/>
                    <a:lstStyle/>
                    <a:p>
                      <a:endParaRPr lang="fr-FR"/>
                    </a:p>
                  </a:txBody>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2243314"/>
                  </a:ext>
                </a:extLst>
              </a:tr>
              <a:tr h="370840">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rgbClr val="0085C8"/>
                          </a:solidFill>
                          <a:latin typeface="Calibri"/>
                        </a:rPr>
                        <a:t>Vous êtes étudiant ou enseignant</a:t>
                      </a:r>
                      <a:endParaRPr lang="fr-FR" sz="1800" dirty="0">
                        <a:solidFill>
                          <a:prstClr val="black"/>
                        </a:solidFill>
                        <a:latin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1543184"/>
                  </a:ext>
                </a:extLst>
              </a:tr>
              <a:tr h="13168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solidFill>
                            <a:prstClr val="black"/>
                          </a:solidFill>
                          <a:latin typeface="Calibri"/>
                        </a:rPr>
                        <a:t>En Belgique</a:t>
                      </a:r>
                      <a:endParaRPr lang="fr-FR"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000" dirty="0">
                          <a:solidFill>
                            <a:prstClr val="black"/>
                          </a:solidFill>
                          <a:latin typeface="Calibri"/>
                        </a:rPr>
                        <a:t> En Espagne</a:t>
                      </a:r>
                      <a:endParaRPr lang="fr-FR"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fr-FR" sz="1000" dirty="0">
                          <a:solidFill>
                            <a:prstClr val="black"/>
                          </a:solidFill>
                          <a:latin typeface="Calibri"/>
                        </a:rPr>
                        <a:t>En France</a:t>
                      </a:r>
                      <a:endParaRPr lang="fr-FR"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0358474"/>
                  </a:ext>
                </a:extLst>
              </a:tr>
              <a:tr h="370840">
                <a:tc gridSpan="2">
                  <a:txBody>
                    <a:bodyPr/>
                    <a:lstStyle/>
                    <a:p>
                      <a:endParaRPr lang="fr-FR" dirty="0"/>
                    </a:p>
                    <a:p>
                      <a:endParaRPr lang="fr-FR" dirty="0"/>
                    </a:p>
                    <a:p>
                      <a:endParaRPr lang="fr-FR" dirty="0"/>
                    </a:p>
                    <a:p>
                      <a:endParaRPr lang="fr-FR" dirty="0"/>
                    </a:p>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0204364"/>
                  </a:ext>
                </a:extLst>
              </a:tr>
            </a:tbl>
          </a:graphicData>
        </a:graphic>
      </p:graphicFrame>
      <p:grpSp>
        <p:nvGrpSpPr>
          <p:cNvPr id="17" name="Groupe 16">
            <a:extLst>
              <a:ext uri="{FF2B5EF4-FFF2-40B4-BE49-F238E27FC236}">
                <a16:creationId xmlns:a16="http://schemas.microsoft.com/office/drawing/2014/main" id="{6076E1EA-05E1-5D4E-B752-401C168FD893}"/>
              </a:ext>
            </a:extLst>
          </p:cNvPr>
          <p:cNvGrpSpPr/>
          <p:nvPr/>
        </p:nvGrpSpPr>
        <p:grpSpPr>
          <a:xfrm>
            <a:off x="1647488" y="2820528"/>
            <a:ext cx="6518806" cy="2744448"/>
            <a:chOff x="1647488" y="2820528"/>
            <a:chExt cx="6518806" cy="2744448"/>
          </a:xfrm>
        </p:grpSpPr>
        <p:grpSp>
          <p:nvGrpSpPr>
            <p:cNvPr id="18" name="Groupe 17">
              <a:extLst>
                <a:ext uri="{FF2B5EF4-FFF2-40B4-BE49-F238E27FC236}">
                  <a16:creationId xmlns:a16="http://schemas.microsoft.com/office/drawing/2014/main" id="{ECBFBFBD-66DB-BF42-887A-7B57C452941A}"/>
                </a:ext>
              </a:extLst>
            </p:cNvPr>
            <p:cNvGrpSpPr/>
            <p:nvPr/>
          </p:nvGrpSpPr>
          <p:grpSpPr>
            <a:xfrm>
              <a:off x="1647488" y="2820528"/>
              <a:ext cx="6518806" cy="2744448"/>
              <a:chOff x="3872880" y="1776035"/>
              <a:chExt cx="6518806" cy="2744448"/>
            </a:xfrm>
          </p:grpSpPr>
          <p:pic>
            <p:nvPicPr>
              <p:cNvPr id="21" name="Image 20">
                <a:hlinkClick r:id="rId3"/>
                <a:extLst>
                  <a:ext uri="{FF2B5EF4-FFF2-40B4-BE49-F238E27FC236}">
                    <a16:creationId xmlns:a16="http://schemas.microsoft.com/office/drawing/2014/main" id="{8621C196-7483-C14A-B8AE-4AA4E77BD1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8717" y="1776035"/>
                <a:ext cx="908891" cy="733732"/>
              </a:xfrm>
              <a:prstGeom prst="rect">
                <a:avLst/>
              </a:prstGeom>
            </p:spPr>
          </p:pic>
          <p:pic>
            <p:nvPicPr>
              <p:cNvPr id="22" name="Image 21">
                <a:hlinkClick r:id="rId5"/>
                <a:extLst>
                  <a:ext uri="{FF2B5EF4-FFF2-40B4-BE49-F238E27FC236}">
                    <a16:creationId xmlns:a16="http://schemas.microsoft.com/office/drawing/2014/main" id="{9302F805-1758-FC47-AEB7-1C0B366F69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962" r="3239"/>
              <a:stretch/>
            </p:blipFill>
            <p:spPr>
              <a:xfrm>
                <a:off x="3872880" y="3567151"/>
                <a:ext cx="1706810" cy="815632"/>
              </a:xfrm>
              <a:prstGeom prst="rect">
                <a:avLst/>
              </a:prstGeom>
            </p:spPr>
          </p:pic>
          <p:pic>
            <p:nvPicPr>
              <p:cNvPr id="23" name="Image 22">
                <a:hlinkClick r:id="rId7"/>
                <a:extLst>
                  <a:ext uri="{FF2B5EF4-FFF2-40B4-BE49-F238E27FC236}">
                    <a16:creationId xmlns:a16="http://schemas.microsoft.com/office/drawing/2014/main" id="{19DF16CC-4CA7-3946-A112-EBFE79BCBA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43160" y="3678534"/>
                <a:ext cx="1432554" cy="704249"/>
              </a:xfrm>
              <a:prstGeom prst="rect">
                <a:avLst/>
              </a:prstGeom>
            </p:spPr>
          </p:pic>
          <p:pic>
            <p:nvPicPr>
              <p:cNvPr id="24" name="Image 23">
                <a:hlinkClick r:id="rId9"/>
                <a:extLst>
                  <a:ext uri="{FF2B5EF4-FFF2-40B4-BE49-F238E27FC236}">
                    <a16:creationId xmlns:a16="http://schemas.microsoft.com/office/drawing/2014/main" id="{1B565B10-4CC8-8F47-B553-5B027C6FD7C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28239" y="3678534"/>
                <a:ext cx="879496" cy="841949"/>
              </a:xfrm>
              <a:prstGeom prst="rect">
                <a:avLst/>
              </a:prstGeom>
            </p:spPr>
          </p:pic>
          <p:pic>
            <p:nvPicPr>
              <p:cNvPr id="25" name="Image 24">
                <a:hlinkClick r:id="rId11"/>
                <a:extLst>
                  <a:ext uri="{FF2B5EF4-FFF2-40B4-BE49-F238E27FC236}">
                    <a16:creationId xmlns:a16="http://schemas.microsoft.com/office/drawing/2014/main" id="{9419E1F9-803B-7245-8167-0E44E2A56AE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50926" y="3752644"/>
                <a:ext cx="640760" cy="468767"/>
              </a:xfrm>
              <a:prstGeom prst="rect">
                <a:avLst/>
              </a:prstGeom>
            </p:spPr>
          </p:pic>
          <p:pic>
            <p:nvPicPr>
              <p:cNvPr id="26" name="Image 25">
                <a:hlinkClick r:id="rId13"/>
                <a:extLst>
                  <a:ext uri="{FF2B5EF4-FFF2-40B4-BE49-F238E27FC236}">
                    <a16:creationId xmlns:a16="http://schemas.microsoft.com/office/drawing/2014/main" id="{62D87FA0-7DB8-C545-9603-9E8D46ADA44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366180" y="3770532"/>
                <a:ext cx="1221428" cy="629816"/>
              </a:xfrm>
              <a:prstGeom prst="rect">
                <a:avLst/>
              </a:prstGeom>
            </p:spPr>
          </p:pic>
        </p:grpSp>
        <p:pic>
          <p:nvPicPr>
            <p:cNvPr id="19" name="Image 18">
              <a:hlinkClick r:id="rId15"/>
              <a:extLst>
                <a:ext uri="{FF2B5EF4-FFF2-40B4-BE49-F238E27FC236}">
                  <a16:creationId xmlns:a16="http://schemas.microsoft.com/office/drawing/2014/main" id="{3346282A-A320-DF46-9946-2CB4A17132A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976848" y="2925541"/>
              <a:ext cx="1478280" cy="426720"/>
            </a:xfrm>
            <a:prstGeom prst="rect">
              <a:avLst/>
            </a:prstGeom>
          </p:spPr>
        </p:pic>
      </p:grpSp>
      <p:pic>
        <p:nvPicPr>
          <p:cNvPr id="27" name="Image 26">
            <a:extLst>
              <a:ext uri="{FF2B5EF4-FFF2-40B4-BE49-F238E27FC236}">
                <a16:creationId xmlns:a16="http://schemas.microsoft.com/office/drawing/2014/main" id="{5185FE0A-698C-464D-A563-29EBD246C9A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902951" y="2654416"/>
            <a:ext cx="1177841" cy="1168212"/>
          </a:xfrm>
          <a:prstGeom prst="rect">
            <a:avLst/>
          </a:prstGeom>
        </p:spPr>
      </p:pic>
    </p:spTree>
    <p:extLst>
      <p:ext uri="{BB962C8B-B14F-4D97-AF65-F5344CB8AC3E}">
        <p14:creationId xmlns:p14="http://schemas.microsoft.com/office/powerpoint/2010/main" val="4064446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custDataLst>
              <p:tags r:id="rId1"/>
            </p:custDataLst>
          </p:nvPr>
        </p:nvSpPr>
        <p:spPr bwMode="auto">
          <a:xfrm>
            <a:off x="0" y="730250"/>
            <a:ext cx="9905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BE" altLang="fr-FR" b="1" baseline="30000" dirty="0">
                <a:solidFill>
                  <a:srgbClr val="0085C8"/>
                </a:solidFill>
                <a:cs typeface="Arial" charset="0"/>
              </a:rPr>
              <a:t>1. La vente </a:t>
            </a:r>
            <a:r>
              <a:rPr lang="fr-BE" altLang="fr-FR" baseline="30000" dirty="0">
                <a:solidFill>
                  <a:srgbClr val="0085C8"/>
                </a:solidFill>
                <a:cs typeface="Arial" charset="0"/>
              </a:rPr>
              <a:t>de bois sur pied</a:t>
            </a:r>
            <a:endParaRPr lang="fr-FR" altLang="fr-FR" baseline="30000" dirty="0">
              <a:solidFill>
                <a:srgbClr val="0085C8"/>
              </a:solidFill>
              <a:cs typeface="Arial" charset="0"/>
            </a:endParaRPr>
          </a:p>
        </p:txBody>
      </p:sp>
      <p:sp>
        <p:nvSpPr>
          <p:cNvPr id="5" name="ZoneTexte 4"/>
          <p:cNvSpPr txBox="1"/>
          <p:nvPr>
            <p:custDataLst>
              <p:tags r:id="rId2"/>
            </p:custDataLst>
          </p:nvPr>
        </p:nvSpPr>
        <p:spPr>
          <a:xfrm>
            <a:off x="1539873" y="1691928"/>
            <a:ext cx="8366125" cy="707886"/>
          </a:xfrm>
          <a:prstGeom prst="rect">
            <a:avLst/>
          </a:prstGeom>
          <a:noFill/>
        </p:spPr>
        <p:txBody>
          <a:bodyPr>
            <a:spAutoFit/>
          </a:bodyPr>
          <a:lstStyle/>
          <a:p>
            <a:pPr>
              <a:defRPr/>
            </a:pPr>
            <a:r>
              <a:rPr lang="fr-BE" sz="2000" dirty="0">
                <a:solidFill>
                  <a:schemeClr val="tx2"/>
                </a:solidFill>
                <a:latin typeface="+mj-lt"/>
              </a:rPr>
              <a:t>La récolte des arbres est une étape clé dans la vie d’une forêt et amorce le </a:t>
            </a:r>
            <a:r>
              <a:rPr lang="fr-BE" sz="2000" b="1" dirty="0">
                <a:solidFill>
                  <a:schemeClr val="tx2"/>
                </a:solidFill>
                <a:latin typeface="+mj-lt"/>
              </a:rPr>
              <a:t>renouvellement</a:t>
            </a:r>
            <a:r>
              <a:rPr lang="fr-BE" sz="2000" dirty="0">
                <a:solidFill>
                  <a:schemeClr val="tx2"/>
                </a:solidFill>
                <a:latin typeface="+mj-lt"/>
              </a:rPr>
              <a:t> de celle-ci</a:t>
            </a:r>
            <a:endParaRPr lang="fr-FR" sz="2000" dirty="0">
              <a:solidFill>
                <a:schemeClr val="tx2"/>
              </a:solidFill>
              <a:latin typeface="+mj-lt"/>
            </a:endParaRPr>
          </a:p>
        </p:txBody>
      </p:sp>
      <p:pic>
        <p:nvPicPr>
          <p:cNvPr id="8" name="Picture 2" descr="Q:\5. photothèque\4 par themes\4.Exploitation - mécanisation\Abattage mécanisé\exploitation-protection sols (33).jpg"/>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5055257" y="2472680"/>
            <a:ext cx="3204450" cy="24033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Q:\5. photothèque\4 par themes\4.Exploitation - mécanisation\Abattage_Façonnage\photo agricoles 119.jpg"/>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670881" y="2472681"/>
            <a:ext cx="3204448" cy="2403337"/>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custDataLst>
              <p:tags r:id="rId5"/>
            </p:custDataLst>
          </p:nvPr>
        </p:nvSpPr>
        <p:spPr>
          <a:xfrm>
            <a:off x="1554139" y="4948882"/>
            <a:ext cx="6996905" cy="1631216"/>
          </a:xfrm>
          <a:prstGeom prst="rect">
            <a:avLst/>
          </a:prstGeom>
          <a:noFill/>
        </p:spPr>
        <p:txBody>
          <a:bodyPr wrap="square" rtlCol="0">
            <a:spAutoFit/>
          </a:bodyPr>
          <a:lstStyle/>
          <a:p>
            <a:r>
              <a:rPr lang="fr-BE" sz="2000" u="sng" dirty="0">
                <a:solidFill>
                  <a:srgbClr val="BE498B"/>
                </a:solidFill>
                <a:latin typeface="+mj-lt"/>
                <a:cs typeface="+mn-cs"/>
              </a:rPr>
              <a:t>Qu’est-ce qu’une </a:t>
            </a:r>
            <a:r>
              <a:rPr lang="fr-BE" sz="2000" b="1" u="sng" dirty="0">
                <a:solidFill>
                  <a:srgbClr val="BE498B"/>
                </a:solidFill>
                <a:latin typeface="+mj-lt"/>
                <a:cs typeface="+mn-cs"/>
              </a:rPr>
              <a:t>vente de bois sur pied ? </a:t>
            </a:r>
          </a:p>
          <a:p>
            <a:pPr marL="342900" indent="-342900">
              <a:buFont typeface="Arial" charset="0"/>
              <a:buChar char="•"/>
            </a:pPr>
            <a:r>
              <a:rPr lang="fr-BE" sz="2000" b="1" dirty="0">
                <a:latin typeface="+mj-lt"/>
              </a:rPr>
              <a:t>Le vendeur</a:t>
            </a:r>
            <a:r>
              <a:rPr lang="fr-BE" sz="2000" dirty="0">
                <a:latin typeface="+mj-lt"/>
              </a:rPr>
              <a:t> </a:t>
            </a:r>
            <a:r>
              <a:rPr lang="fr-BE" sz="2000" b="1" dirty="0">
                <a:latin typeface="+mj-lt"/>
              </a:rPr>
              <a:t>désigne</a:t>
            </a:r>
            <a:r>
              <a:rPr lang="fr-BE" sz="2000" dirty="0">
                <a:latin typeface="+mj-lt"/>
              </a:rPr>
              <a:t> les arbres à récolter avec l’aide éventuelle de son gestionnaire).</a:t>
            </a:r>
          </a:p>
          <a:p>
            <a:pPr marL="342900" indent="-342900">
              <a:buFont typeface="Arial" charset="0"/>
              <a:buChar char="•"/>
            </a:pPr>
            <a:r>
              <a:rPr lang="fr-BE" sz="2000" b="1" dirty="0">
                <a:latin typeface="+mj-lt"/>
              </a:rPr>
              <a:t>L’acheteur exploite </a:t>
            </a:r>
            <a:r>
              <a:rPr lang="fr-BE" sz="2000" dirty="0">
                <a:latin typeface="+mj-lt"/>
              </a:rPr>
              <a:t>lui-même les arbres (abattage, façonnage, débardage) et en assume le coût des travaux.</a:t>
            </a:r>
          </a:p>
        </p:txBody>
      </p:sp>
      <p:sp>
        <p:nvSpPr>
          <p:cNvPr id="7" name="Espace réservé du numéro de diapositive 1"/>
          <p:cNvSpPr>
            <a:spLocks noGrp="1"/>
          </p:cNvSpPr>
          <p:nvPr>
            <p:ph type="sldNum" sz="quarter" idx="12"/>
            <p:custDataLst>
              <p:tags r:id="rId6"/>
            </p:custDataLst>
          </p:nvPr>
        </p:nvSpPr>
        <p:spPr>
          <a:xfrm>
            <a:off x="9490075" y="6453188"/>
            <a:ext cx="215900" cy="288925"/>
          </a:xfrm>
        </p:spPr>
        <p:txBody>
          <a:bodyPr/>
          <a:lstStyle/>
          <a:p>
            <a:pPr>
              <a:defRPr/>
            </a:pPr>
            <a:r>
              <a:rPr lang="fr-FR" dirty="0"/>
              <a:t>3</a:t>
            </a:r>
          </a:p>
        </p:txBody>
      </p:sp>
      <p:sp>
        <p:nvSpPr>
          <p:cNvPr id="11" name="ZoneTexte 10">
            <a:extLst>
              <a:ext uri="{FF2B5EF4-FFF2-40B4-BE49-F238E27FC236}">
                <a16:creationId xmlns:a16="http://schemas.microsoft.com/office/drawing/2014/main" id="{24FE7522-1504-D049-8E31-05FE924467FA}"/>
              </a:ext>
            </a:extLst>
          </p:cNvPr>
          <p:cNvSpPr txBox="1"/>
          <p:nvPr>
            <p:custDataLst>
              <p:tags r:id="rId7"/>
            </p:custDataLst>
          </p:nvPr>
        </p:nvSpPr>
        <p:spPr>
          <a:xfrm rot="16200000">
            <a:off x="-1023514" y="3612654"/>
            <a:ext cx="3277244" cy="461665"/>
          </a:xfrm>
          <a:prstGeom prst="rect">
            <a:avLst/>
          </a:prstGeom>
          <a:noFill/>
        </p:spPr>
        <p:txBody>
          <a:bodyPr wrap="none" rtlCol="0">
            <a:spAutoFit/>
          </a:bodyPr>
          <a:lstStyle/>
          <a:p>
            <a:pPr lvl="0" algn="just"/>
            <a:r>
              <a:rPr lang="fr-FR" sz="3600" baseline="30000" dirty="0">
                <a:solidFill>
                  <a:schemeClr val="tx2"/>
                </a:solidFill>
                <a:latin typeface="Calibri" pitchFamily="34" charset="0"/>
              </a:rPr>
              <a:t>La vente de bois sur pied</a:t>
            </a:r>
            <a:endParaRPr lang="fr-BE" sz="3600" baseline="30000" dirty="0">
              <a:solidFill>
                <a:schemeClr val="tx2"/>
              </a:solidFill>
              <a:latin typeface="Calibri" pitchFamily="34" charset="0"/>
            </a:endParaRPr>
          </a:p>
        </p:txBody>
      </p:sp>
    </p:spTree>
    <p:extLst>
      <p:ext uri="{BB962C8B-B14F-4D97-AF65-F5344CB8AC3E}">
        <p14:creationId xmlns:p14="http://schemas.microsoft.com/office/powerpoint/2010/main" val="1993509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custDataLst>
              <p:tags r:id="rId1"/>
            </p:custDataLst>
          </p:nvPr>
        </p:nvSpPr>
        <p:spPr>
          <a:xfrm>
            <a:off x="1311149" y="1296367"/>
            <a:ext cx="8389011" cy="984885"/>
          </a:xfrm>
          <a:prstGeom prst="rect">
            <a:avLst/>
          </a:prstGeom>
          <a:noFill/>
        </p:spPr>
        <p:txBody>
          <a:bodyPr wrap="square">
            <a:spAutoFit/>
          </a:bodyPr>
          <a:lstStyle/>
          <a:p>
            <a:pPr marL="342900" indent="-342900" fontAlgn="auto">
              <a:spcBef>
                <a:spcPts val="0"/>
              </a:spcBef>
              <a:spcAft>
                <a:spcPts val="0"/>
              </a:spcAft>
              <a:buFont typeface="Arial" charset="0"/>
              <a:buChar char="•"/>
              <a:defRPr/>
            </a:pPr>
            <a:r>
              <a:rPr lang="fr-FR" sz="2000" dirty="0">
                <a:latin typeface="+mj-lt"/>
                <a:cs typeface="+mn-cs"/>
              </a:rPr>
              <a:t>Accessible au </a:t>
            </a:r>
            <a:r>
              <a:rPr lang="fr-FR" sz="2000" b="1" dirty="0">
                <a:latin typeface="+mj-lt"/>
                <a:cs typeface="+mn-cs"/>
              </a:rPr>
              <a:t>propriétaire expérimenté </a:t>
            </a:r>
            <a:r>
              <a:rPr lang="fr-FR" sz="2000" dirty="0">
                <a:latin typeface="+mj-lt"/>
                <a:cs typeface="+mn-cs"/>
              </a:rPr>
              <a:t>mais prise en charge possible par un </a:t>
            </a:r>
            <a:r>
              <a:rPr lang="fr-FR" sz="2000" b="1" dirty="0">
                <a:latin typeface="+mj-lt"/>
                <a:cs typeface="+mn-cs"/>
              </a:rPr>
              <a:t>professionnel</a:t>
            </a:r>
            <a:r>
              <a:rPr lang="fr-FR" sz="2000" dirty="0">
                <a:latin typeface="+mj-lt"/>
                <a:cs typeface="+mn-cs"/>
              </a:rPr>
              <a:t> (expert, coopérative,…) pour:</a:t>
            </a:r>
          </a:p>
          <a:p>
            <a:pPr algn="ctr" fontAlgn="auto">
              <a:spcBef>
                <a:spcPts val="0"/>
              </a:spcBef>
              <a:spcAft>
                <a:spcPts val="0"/>
              </a:spcAft>
              <a:defRPr/>
            </a:pPr>
            <a:endParaRPr lang="fr-FR" dirty="0">
              <a:latin typeface="+mn-lt"/>
              <a:cs typeface="+mn-cs"/>
            </a:endParaRPr>
          </a:p>
        </p:txBody>
      </p:sp>
      <p:sp>
        <p:nvSpPr>
          <p:cNvPr id="19" name="Espace réservé du numéro de diapositive 18"/>
          <p:cNvSpPr>
            <a:spLocks noGrp="1"/>
          </p:cNvSpPr>
          <p:nvPr>
            <p:ph type="sldNum" sz="quarter" idx="12"/>
            <p:custDataLst>
              <p:tags r:id="rId2"/>
            </p:custDataLst>
          </p:nvPr>
        </p:nvSpPr>
        <p:spPr>
          <a:xfrm>
            <a:off x="9345488" y="6453188"/>
            <a:ext cx="415925" cy="288925"/>
          </a:xfrm>
        </p:spPr>
        <p:txBody>
          <a:bodyPr/>
          <a:lstStyle/>
          <a:p>
            <a:pPr>
              <a:defRPr/>
            </a:pPr>
            <a:fld id="{B54FB362-7E15-46E9-88CF-01B6F4930102}" type="slidenum">
              <a:rPr lang="fr-FR"/>
              <a:pPr>
                <a:defRPr/>
              </a:pPr>
              <a:t>4</a:t>
            </a:fld>
            <a:endParaRPr lang="fr-FR" dirty="0"/>
          </a:p>
        </p:txBody>
      </p:sp>
      <p:sp>
        <p:nvSpPr>
          <p:cNvPr id="7172" name="Titre 1"/>
          <p:cNvSpPr>
            <a:spLocks noGrp="1"/>
          </p:cNvSpPr>
          <p:nvPr>
            <p:ph type="title" idx="4294967295"/>
            <p:custDataLst>
              <p:tags r:id="rId3"/>
            </p:custDataLst>
          </p:nvPr>
        </p:nvSpPr>
        <p:spPr>
          <a:xfrm>
            <a:off x="0" y="744538"/>
            <a:ext cx="9906000" cy="576262"/>
          </a:xfrm>
        </p:spPr>
        <p:txBody>
          <a:bodyPr/>
          <a:lstStyle/>
          <a:p>
            <a:r>
              <a:rPr lang="fr-BE" altLang="fr-FR" baseline="30000" dirty="0">
                <a:solidFill>
                  <a:schemeClr val="tx2"/>
                </a:solidFill>
              </a:rPr>
              <a:t>Vendre ses bois </a:t>
            </a:r>
            <a:r>
              <a:rPr lang="fr-BE" altLang="fr-FR" b="1" baseline="30000" dirty="0">
                <a:solidFill>
                  <a:schemeClr val="tx2"/>
                </a:solidFill>
              </a:rPr>
              <a:t>ne s’improvise pas. </a:t>
            </a:r>
            <a:endParaRPr lang="fr-FR" altLang="fr-FR" b="1" baseline="30000" dirty="0">
              <a:solidFill>
                <a:schemeClr val="tx2"/>
              </a:solidFill>
            </a:endParaRPr>
          </a:p>
        </p:txBody>
      </p:sp>
      <p:pic>
        <p:nvPicPr>
          <p:cNvPr id="5122" name="Picture 2" descr="Q:\5. photothèque\4 par themes\3.Gestion forestière - Sylviculture\11.Eclaircie &amp; Martelage\Photo 772.jpg"/>
          <p:cNvPicPr>
            <a:picLocks noChangeAspect="1" noChangeArrowheads="1"/>
          </p:cNvPicPr>
          <p:nvPr>
            <p:custDataLst>
              <p:tags r:id="rId4"/>
            </p:custDataLst>
          </p:nvPr>
        </p:nvPicPr>
        <p:blipFill rotWithShape="1">
          <a:blip r:embed="rId10" cstate="print">
            <a:extLst>
              <a:ext uri="{28A0092B-C50C-407E-A947-70E740481C1C}">
                <a14:useLocalDpi xmlns:a14="http://schemas.microsoft.com/office/drawing/2010/main" val="0"/>
              </a:ext>
            </a:extLst>
          </a:blip>
          <a:srcRect l="10547" t="42981" b="17193"/>
          <a:stretch/>
        </p:blipFill>
        <p:spPr bwMode="auto">
          <a:xfrm>
            <a:off x="1347232" y="2121371"/>
            <a:ext cx="3396423" cy="201622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Q:\5. photothèque\4 par themes\3.Gestion forestière - Sylviculture\13.Gestion &amp; mesures\mesure\P1010367.JPG"/>
          <p:cNvPicPr>
            <a:picLocks noChangeAspect="1" noChangeArrowheads="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901793" y="2121371"/>
            <a:ext cx="2867518" cy="201622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custDataLst>
              <p:tags r:id="rId6"/>
            </p:custDataLst>
          </p:nvPr>
        </p:nvSpPr>
        <p:spPr>
          <a:xfrm>
            <a:off x="2395687" y="5013176"/>
            <a:ext cx="4968551" cy="1631216"/>
          </a:xfrm>
          <a:prstGeom prst="rect">
            <a:avLst/>
          </a:prstGeom>
          <a:noFill/>
          <a:ln>
            <a:solidFill>
              <a:schemeClr val="bg2"/>
            </a:solidFill>
          </a:ln>
        </p:spPr>
        <p:txBody>
          <a:bodyPr wrap="square" rtlCol="0">
            <a:spAutoFit/>
          </a:bodyPr>
          <a:lstStyle/>
          <a:p>
            <a:pPr algn="ctr"/>
            <a:r>
              <a:rPr lang="fr-BE" sz="2000" b="1" dirty="0">
                <a:solidFill>
                  <a:schemeClr val="bg2"/>
                </a:solidFill>
                <a:latin typeface="+mj-lt"/>
              </a:rPr>
              <a:t>Les acheteurs sont souvent plus au fait de la qualité des bois et du marché </a:t>
            </a:r>
            <a:r>
              <a:rPr lang="fr-BE" sz="2000" dirty="0">
                <a:solidFill>
                  <a:schemeClr val="bg2"/>
                </a:solidFill>
                <a:latin typeface="+mj-lt"/>
              </a:rPr>
              <a:t>que le vendeur et la vente par un propriétaire isolé et non averti va souvent se faire à l’avantage de l’acheteur.</a:t>
            </a:r>
          </a:p>
        </p:txBody>
      </p:sp>
      <p:grpSp>
        <p:nvGrpSpPr>
          <p:cNvPr id="11" name="Grouper 10"/>
          <p:cNvGrpSpPr/>
          <p:nvPr/>
        </p:nvGrpSpPr>
        <p:grpSpPr>
          <a:xfrm rot="21125076">
            <a:off x="1219826" y="5262030"/>
            <a:ext cx="1368152" cy="1266310"/>
            <a:chOff x="991020" y="5238920"/>
            <a:chExt cx="1368152" cy="1266310"/>
          </a:xfrm>
        </p:grpSpPr>
        <p:sp>
          <p:nvSpPr>
            <p:cNvPr id="9" name="Triangle 8"/>
            <p:cNvSpPr/>
            <p:nvPr/>
          </p:nvSpPr>
          <p:spPr>
            <a:xfrm>
              <a:off x="991020" y="5238920"/>
              <a:ext cx="1368152" cy="1235988"/>
            </a:xfrm>
            <a:prstGeom prst="triangle">
              <a:avLst/>
            </a:prstGeom>
            <a:ln w="76200">
              <a:solidFill>
                <a:schemeClr val="bg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0" name="Rectangle 9"/>
            <p:cNvSpPr/>
            <p:nvPr/>
          </p:nvSpPr>
          <p:spPr>
            <a:xfrm>
              <a:off x="1137170" y="5397234"/>
              <a:ext cx="1075853" cy="1107996"/>
            </a:xfrm>
            <a:prstGeom prst="rect">
              <a:avLst/>
            </a:prstGeom>
            <a:noFill/>
          </p:spPr>
          <p:txBody>
            <a:bodyPr wrap="square" lIns="91440" tIns="45720" rIns="91440" bIns="45720">
              <a:spAutoFit/>
            </a:bodyPr>
            <a:lstStyle/>
            <a:p>
              <a:pPr algn="ctr"/>
              <a:r>
                <a:rPr lang="nl-BE" sz="6600" b="1" cap="none" spc="50" dirty="0">
                  <a:ln w="0"/>
                  <a:solidFill>
                    <a:schemeClr val="bg2"/>
                  </a:solidFill>
                  <a:effectLst>
                    <a:innerShdw blurRad="63500" dist="50800" dir="13500000">
                      <a:srgbClr val="000000">
                        <a:alpha val="50000"/>
                      </a:srgbClr>
                    </a:innerShdw>
                  </a:effectLst>
                </a:rPr>
                <a:t>!</a:t>
              </a:r>
            </a:p>
          </p:txBody>
        </p:sp>
      </p:grpSp>
      <p:pic>
        <p:nvPicPr>
          <p:cNvPr id="17" name="Picture 4"/>
          <p:cNvPicPr>
            <a:picLocks noChangeAspect="1" noChangeArrowheads="1"/>
          </p:cNvPicPr>
          <p:nvPr>
            <p:custDataLst>
              <p:tags r:id="rId7"/>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7856023" y="2203813"/>
            <a:ext cx="1685502" cy="185133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18" name="ZoneTexte 17">
            <a:extLst>
              <a:ext uri="{FF2B5EF4-FFF2-40B4-BE49-F238E27FC236}">
                <a16:creationId xmlns:a16="http://schemas.microsoft.com/office/drawing/2014/main" id="{12346730-1A32-AE4F-8738-BE1FF1433007}"/>
              </a:ext>
            </a:extLst>
          </p:cNvPr>
          <p:cNvSpPr txBox="1"/>
          <p:nvPr>
            <p:custDataLst>
              <p:tags r:id="rId8"/>
            </p:custDataLst>
          </p:nvPr>
        </p:nvSpPr>
        <p:spPr>
          <a:xfrm rot="16200000">
            <a:off x="-1023514" y="3612654"/>
            <a:ext cx="3277244" cy="461665"/>
          </a:xfrm>
          <a:prstGeom prst="rect">
            <a:avLst/>
          </a:prstGeom>
          <a:noFill/>
        </p:spPr>
        <p:txBody>
          <a:bodyPr wrap="none" rtlCol="0">
            <a:spAutoFit/>
          </a:bodyPr>
          <a:lstStyle/>
          <a:p>
            <a:pPr lvl="0" algn="just"/>
            <a:r>
              <a:rPr lang="fr-FR" sz="3600" baseline="30000" dirty="0">
                <a:solidFill>
                  <a:schemeClr val="tx2"/>
                </a:solidFill>
                <a:latin typeface="Calibri" pitchFamily="34" charset="0"/>
              </a:rPr>
              <a:t>La vente de bois sur pied</a:t>
            </a:r>
            <a:endParaRPr lang="fr-BE" sz="3600" baseline="30000" dirty="0">
              <a:solidFill>
                <a:schemeClr val="tx2"/>
              </a:solidFill>
              <a:latin typeface="Calibri" pitchFamily="34" charset="0"/>
            </a:endParaRPr>
          </a:p>
        </p:txBody>
      </p:sp>
      <p:sp>
        <p:nvSpPr>
          <p:cNvPr id="20" name="Dodécagone 19">
            <a:extLst>
              <a:ext uri="{FF2B5EF4-FFF2-40B4-BE49-F238E27FC236}">
                <a16:creationId xmlns:a16="http://schemas.microsoft.com/office/drawing/2014/main" id="{7B94AF93-77AC-A048-BBC9-D98A4862BF8C}"/>
              </a:ext>
            </a:extLst>
          </p:cNvPr>
          <p:cNvSpPr/>
          <p:nvPr/>
        </p:nvSpPr>
        <p:spPr>
          <a:xfrm>
            <a:off x="1101257" y="3508742"/>
            <a:ext cx="1137898" cy="1066643"/>
          </a:xfrm>
          <a:prstGeom prst="dodec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3BCE22E4-0F4C-E347-9D2B-BF7935AA31BC}"/>
              </a:ext>
            </a:extLst>
          </p:cNvPr>
          <p:cNvSpPr/>
          <p:nvPr/>
        </p:nvSpPr>
        <p:spPr>
          <a:xfrm rot="20960776">
            <a:off x="1071481" y="3625756"/>
            <a:ext cx="1147558" cy="646331"/>
          </a:xfrm>
          <a:prstGeom prst="rect">
            <a:avLst/>
          </a:prstGeom>
        </p:spPr>
        <p:txBody>
          <a:bodyPr wrap="none">
            <a:spAutoFit/>
          </a:bodyPr>
          <a:lstStyle/>
          <a:p>
            <a:pPr algn="ctr" fontAlgn="auto">
              <a:spcBef>
                <a:spcPts val="0"/>
              </a:spcBef>
              <a:spcAft>
                <a:spcPts val="0"/>
              </a:spcAft>
              <a:defRPr/>
            </a:pPr>
            <a:r>
              <a:rPr lang="fr-FR" b="1" dirty="0">
                <a:solidFill>
                  <a:schemeClr val="bg1"/>
                </a:solidFill>
                <a:latin typeface="+mj-lt"/>
              </a:rPr>
              <a:t>Le </a:t>
            </a:r>
            <a:br>
              <a:rPr lang="fr-FR" b="1" dirty="0">
                <a:solidFill>
                  <a:schemeClr val="bg1"/>
                </a:solidFill>
                <a:latin typeface="+mj-lt"/>
              </a:rPr>
            </a:br>
            <a:r>
              <a:rPr lang="fr-FR" b="1" dirty="0">
                <a:solidFill>
                  <a:schemeClr val="bg1"/>
                </a:solidFill>
                <a:latin typeface="+mj-lt"/>
              </a:rPr>
              <a:t>marquage</a:t>
            </a:r>
          </a:p>
        </p:txBody>
      </p:sp>
      <p:sp>
        <p:nvSpPr>
          <p:cNvPr id="22" name="Dodécagone 21">
            <a:extLst>
              <a:ext uri="{FF2B5EF4-FFF2-40B4-BE49-F238E27FC236}">
                <a16:creationId xmlns:a16="http://schemas.microsoft.com/office/drawing/2014/main" id="{B516748E-7EEA-1848-83C1-87DBF662559E}"/>
              </a:ext>
            </a:extLst>
          </p:cNvPr>
          <p:cNvSpPr/>
          <p:nvPr/>
        </p:nvSpPr>
        <p:spPr>
          <a:xfrm>
            <a:off x="4761624" y="3508741"/>
            <a:ext cx="1137898" cy="1066643"/>
          </a:xfrm>
          <a:prstGeom prst="dodec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53DD1459-CB7C-264E-8B1F-FC4865B53893}"/>
              </a:ext>
            </a:extLst>
          </p:cNvPr>
          <p:cNvSpPr/>
          <p:nvPr/>
        </p:nvSpPr>
        <p:spPr>
          <a:xfrm rot="20960776">
            <a:off x="4700369" y="3565009"/>
            <a:ext cx="1260409" cy="954107"/>
          </a:xfrm>
          <a:prstGeom prst="rect">
            <a:avLst/>
          </a:prstGeom>
        </p:spPr>
        <p:txBody>
          <a:bodyPr wrap="square">
            <a:spAutoFit/>
          </a:bodyPr>
          <a:lstStyle/>
          <a:p>
            <a:pPr algn="ctr" fontAlgn="auto">
              <a:spcBef>
                <a:spcPts val="0"/>
              </a:spcBef>
              <a:spcAft>
                <a:spcPts val="0"/>
              </a:spcAft>
              <a:defRPr/>
            </a:pPr>
            <a:r>
              <a:rPr lang="fr-FR" sz="1400" b="1" dirty="0">
                <a:solidFill>
                  <a:schemeClr val="bg1"/>
                </a:solidFill>
                <a:latin typeface="+mj-lt"/>
              </a:rPr>
              <a:t>Le </a:t>
            </a:r>
            <a:br>
              <a:rPr lang="fr-FR" sz="1400" b="1" dirty="0">
                <a:solidFill>
                  <a:schemeClr val="bg1"/>
                </a:solidFill>
                <a:latin typeface="+mj-lt"/>
              </a:rPr>
            </a:br>
            <a:r>
              <a:rPr lang="fr-FR" sz="1400" b="1" dirty="0">
                <a:solidFill>
                  <a:schemeClr val="bg1"/>
                </a:solidFill>
                <a:latin typeface="+mj-lt"/>
              </a:rPr>
              <a:t>cubage et </a:t>
            </a:r>
            <a:br>
              <a:rPr lang="fr-FR" sz="1400" b="1" dirty="0">
                <a:solidFill>
                  <a:schemeClr val="bg1"/>
                </a:solidFill>
                <a:latin typeface="+mj-lt"/>
              </a:rPr>
            </a:br>
            <a:r>
              <a:rPr lang="fr-FR" sz="1400" b="1" dirty="0">
                <a:solidFill>
                  <a:schemeClr val="bg1"/>
                </a:solidFill>
                <a:latin typeface="+mj-lt"/>
              </a:rPr>
              <a:t>estimation </a:t>
            </a:r>
            <a:br>
              <a:rPr lang="fr-FR" sz="1400" b="1" dirty="0">
                <a:solidFill>
                  <a:schemeClr val="bg1"/>
                </a:solidFill>
                <a:latin typeface="+mj-lt"/>
              </a:rPr>
            </a:br>
            <a:r>
              <a:rPr lang="fr-FR" sz="1400" b="1" dirty="0">
                <a:solidFill>
                  <a:schemeClr val="bg1"/>
                </a:solidFill>
                <a:latin typeface="+mj-lt"/>
              </a:rPr>
              <a:t>du lot</a:t>
            </a:r>
          </a:p>
        </p:txBody>
      </p:sp>
      <p:sp>
        <p:nvSpPr>
          <p:cNvPr id="24" name="Dodécagone 23">
            <a:extLst>
              <a:ext uri="{FF2B5EF4-FFF2-40B4-BE49-F238E27FC236}">
                <a16:creationId xmlns:a16="http://schemas.microsoft.com/office/drawing/2014/main" id="{FE52B446-7499-1E4C-9715-55F3FE65D7F6}"/>
              </a:ext>
            </a:extLst>
          </p:cNvPr>
          <p:cNvSpPr/>
          <p:nvPr/>
        </p:nvSpPr>
        <p:spPr>
          <a:xfrm>
            <a:off x="7870477" y="3604273"/>
            <a:ext cx="1137898" cy="1066643"/>
          </a:xfrm>
          <a:prstGeom prst="dodec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8F97E09-C276-8740-9C5E-6D2014942439}"/>
              </a:ext>
            </a:extLst>
          </p:cNvPr>
          <p:cNvSpPr/>
          <p:nvPr/>
        </p:nvSpPr>
        <p:spPr>
          <a:xfrm rot="20960776">
            <a:off x="7907039" y="3802079"/>
            <a:ext cx="1012777" cy="646331"/>
          </a:xfrm>
          <a:prstGeom prst="rect">
            <a:avLst/>
          </a:prstGeom>
        </p:spPr>
        <p:txBody>
          <a:bodyPr wrap="none">
            <a:spAutoFit/>
          </a:bodyPr>
          <a:lstStyle/>
          <a:p>
            <a:pPr algn="ctr" fontAlgn="auto">
              <a:spcBef>
                <a:spcPts val="0"/>
              </a:spcBef>
              <a:spcAft>
                <a:spcPts val="0"/>
              </a:spcAft>
              <a:defRPr/>
            </a:pPr>
            <a:r>
              <a:rPr lang="fr-FR" b="1" dirty="0">
                <a:solidFill>
                  <a:schemeClr val="bg1"/>
                </a:solidFill>
                <a:latin typeface="+mj-lt"/>
              </a:rPr>
              <a:t>La mise </a:t>
            </a:r>
            <a:br>
              <a:rPr lang="fr-FR" b="1" dirty="0">
                <a:solidFill>
                  <a:schemeClr val="bg1"/>
                </a:solidFill>
                <a:latin typeface="+mj-lt"/>
              </a:rPr>
            </a:br>
            <a:r>
              <a:rPr lang="fr-FR" b="1" dirty="0">
                <a:solidFill>
                  <a:schemeClr val="bg1"/>
                </a:solidFill>
                <a:latin typeface="+mj-lt"/>
              </a:rPr>
              <a:t>en vente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4" descr="C:\Users\coutant\Desktop\Efor-own PP (15-06_-17)\Links\Erasmus+.PNG"/>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7616825" y="6462713"/>
            <a:ext cx="12969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1"/>
          <p:cNvSpPr txBox="1">
            <a:spLocks/>
          </p:cNvSpPr>
          <p:nvPr>
            <p:custDataLst>
              <p:tags r:id="rId2"/>
            </p:custDataLst>
          </p:nvPr>
        </p:nvSpPr>
        <p:spPr bwMode="auto">
          <a:xfrm>
            <a:off x="0" y="744538"/>
            <a:ext cx="99060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BE" altLang="fr-FR" b="1" baseline="30000" dirty="0">
                <a:solidFill>
                  <a:schemeClr val="tx2"/>
                </a:solidFill>
              </a:rPr>
              <a:t>Pourquoi </a:t>
            </a:r>
            <a:r>
              <a:rPr lang="fr-BE" altLang="fr-FR" baseline="30000" dirty="0">
                <a:solidFill>
                  <a:schemeClr val="tx2"/>
                </a:solidFill>
              </a:rPr>
              <a:t>passer un contrat?</a:t>
            </a:r>
            <a:endParaRPr lang="fr-FR" altLang="fr-FR" baseline="30000" dirty="0">
              <a:solidFill>
                <a:schemeClr val="tx2"/>
              </a:solidFill>
            </a:endParaRPr>
          </a:p>
        </p:txBody>
      </p:sp>
      <p:sp>
        <p:nvSpPr>
          <p:cNvPr id="11" name="Espace réservé du numéro de diapositive 1"/>
          <p:cNvSpPr>
            <a:spLocks noGrp="1"/>
          </p:cNvSpPr>
          <p:nvPr>
            <p:ph type="sldNum" sz="quarter" idx="12"/>
            <p:custDataLst>
              <p:tags r:id="rId3"/>
            </p:custDataLst>
          </p:nvPr>
        </p:nvSpPr>
        <p:spPr>
          <a:xfrm>
            <a:off x="9490075" y="6453188"/>
            <a:ext cx="215900" cy="288925"/>
          </a:xfrm>
        </p:spPr>
        <p:txBody>
          <a:bodyPr/>
          <a:lstStyle/>
          <a:p>
            <a:pPr>
              <a:defRPr/>
            </a:pPr>
            <a:r>
              <a:rPr lang="fr-FR" dirty="0"/>
              <a:t>5</a:t>
            </a:r>
          </a:p>
        </p:txBody>
      </p:sp>
      <p:pic>
        <p:nvPicPr>
          <p:cNvPr id="14" name="Image 13">
            <a:extLst>
              <a:ext uri="{FF2B5EF4-FFF2-40B4-BE49-F238E27FC236}">
                <a16:creationId xmlns:a16="http://schemas.microsoft.com/office/drawing/2014/main" id="{C7B779EB-7439-D340-980A-1DB4DAE4047F}"/>
              </a:ext>
            </a:extLst>
          </p:cNvPr>
          <p:cNvPicPr>
            <a:picLocks noChangeAspect="1"/>
          </p:cNvPicPr>
          <p:nvPr/>
        </p:nvPicPr>
        <p:blipFill>
          <a:blip r:embed="rId8"/>
          <a:stretch>
            <a:fillRect/>
          </a:stretch>
        </p:blipFill>
        <p:spPr>
          <a:xfrm>
            <a:off x="2751239" y="3533100"/>
            <a:ext cx="4536900" cy="3324900"/>
          </a:xfrm>
          <a:prstGeom prst="rect">
            <a:avLst/>
          </a:prstGeom>
        </p:spPr>
      </p:pic>
      <p:sp>
        <p:nvSpPr>
          <p:cNvPr id="7" name="ZoneTexte 6">
            <a:extLst>
              <a:ext uri="{FF2B5EF4-FFF2-40B4-BE49-F238E27FC236}">
                <a16:creationId xmlns:a16="http://schemas.microsoft.com/office/drawing/2014/main" id="{DC4412CE-20E0-A84F-85D6-55B9C0A9A04B}"/>
              </a:ext>
            </a:extLst>
          </p:cNvPr>
          <p:cNvSpPr txBox="1"/>
          <p:nvPr>
            <p:custDataLst>
              <p:tags r:id="rId4"/>
            </p:custDataLst>
          </p:nvPr>
        </p:nvSpPr>
        <p:spPr>
          <a:xfrm rot="16200000">
            <a:off x="-1023514" y="3612654"/>
            <a:ext cx="3277244" cy="461665"/>
          </a:xfrm>
          <a:prstGeom prst="rect">
            <a:avLst/>
          </a:prstGeom>
          <a:noFill/>
        </p:spPr>
        <p:txBody>
          <a:bodyPr wrap="none" rtlCol="0">
            <a:spAutoFit/>
          </a:bodyPr>
          <a:lstStyle/>
          <a:p>
            <a:pPr lvl="0" algn="just"/>
            <a:r>
              <a:rPr lang="fr-FR" sz="3600" baseline="30000" dirty="0">
                <a:solidFill>
                  <a:schemeClr val="tx2"/>
                </a:solidFill>
                <a:latin typeface="Calibri" pitchFamily="34" charset="0"/>
              </a:rPr>
              <a:t>La vente de bois sur pied</a:t>
            </a:r>
            <a:endParaRPr lang="fr-BE" sz="3600" baseline="30000" dirty="0">
              <a:solidFill>
                <a:schemeClr val="tx2"/>
              </a:solidFill>
              <a:latin typeface="Calibri" pitchFamily="34" charset="0"/>
            </a:endParaRPr>
          </a:p>
        </p:txBody>
      </p:sp>
      <p:pic>
        <p:nvPicPr>
          <p:cNvPr id="3" name="Image 2"/>
          <p:cNvPicPr>
            <a:picLocks noChangeAspect="1"/>
          </p:cNvPicPr>
          <p:nvPr/>
        </p:nvPicPr>
        <p:blipFill>
          <a:blip r:embed="rId9"/>
          <a:stretch>
            <a:fillRect/>
          </a:stretch>
        </p:blipFill>
        <p:spPr>
          <a:xfrm>
            <a:off x="3765223" y="1205372"/>
            <a:ext cx="2590041" cy="2844948"/>
          </a:xfrm>
          <a:prstGeom prst="rect">
            <a:avLst/>
          </a:prstGeom>
        </p:spPr>
      </p:pic>
    </p:spTree>
    <p:extLst>
      <p:ext uri="{BB962C8B-B14F-4D97-AF65-F5344CB8AC3E}">
        <p14:creationId xmlns:p14="http://schemas.microsoft.com/office/powerpoint/2010/main" val="20579055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C8F62E7-DAF7-484F-9BDA-5853214047DE}"/>
              </a:ext>
            </a:extLst>
          </p:cNvPr>
          <p:cNvSpPr>
            <a:spLocks noGrp="1"/>
          </p:cNvSpPr>
          <p:nvPr>
            <p:ph type="sldNum" sz="quarter" idx="12"/>
          </p:nvPr>
        </p:nvSpPr>
        <p:spPr>
          <a:xfrm>
            <a:off x="9345488" y="6453188"/>
            <a:ext cx="415925" cy="288925"/>
          </a:xfrm>
        </p:spPr>
        <p:txBody>
          <a:bodyPr/>
          <a:lstStyle/>
          <a:p>
            <a:pPr>
              <a:defRPr/>
            </a:pPr>
            <a:fld id="{78AB7591-9FAA-4EBE-9389-91CCA4B87C32}" type="slidenum">
              <a:rPr lang="fr-FR" smtClean="0"/>
              <a:pPr>
                <a:defRPr/>
              </a:pPr>
              <a:t>6</a:t>
            </a:fld>
            <a:endParaRPr lang="fr-FR" dirty="0"/>
          </a:p>
        </p:txBody>
      </p:sp>
      <p:sp>
        <p:nvSpPr>
          <p:cNvPr id="3" name="Rectangle à coins arrondis 2">
            <a:extLst>
              <a:ext uri="{FF2B5EF4-FFF2-40B4-BE49-F238E27FC236}">
                <a16:creationId xmlns:a16="http://schemas.microsoft.com/office/drawing/2014/main" id="{BCC06A0E-A935-504B-9AE7-A0AD2A38219C}"/>
              </a:ext>
            </a:extLst>
          </p:cNvPr>
          <p:cNvSpPr/>
          <p:nvPr/>
        </p:nvSpPr>
        <p:spPr>
          <a:xfrm>
            <a:off x="2931996" y="634847"/>
            <a:ext cx="3824062" cy="5789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2800" b="1" dirty="0">
                <a:ln w="0"/>
                <a:solidFill>
                  <a:schemeClr val="tx2"/>
                </a:solidFill>
                <a:effectLst>
                  <a:outerShdw blurRad="38100" dist="25400" dir="5400000" algn="ctr" rotWithShape="0">
                    <a:srgbClr val="6E747A">
                      <a:alpha val="43000"/>
                    </a:srgbClr>
                  </a:outerShdw>
                </a:effectLst>
                <a:latin typeface="+mj-lt"/>
              </a:rPr>
              <a:t>Propriétaires forestiers</a:t>
            </a:r>
          </a:p>
        </p:txBody>
      </p:sp>
      <p:sp>
        <p:nvSpPr>
          <p:cNvPr id="5" name="Rectangle à coins arrondis 4">
            <a:extLst>
              <a:ext uri="{FF2B5EF4-FFF2-40B4-BE49-F238E27FC236}">
                <a16:creationId xmlns:a16="http://schemas.microsoft.com/office/drawing/2014/main" id="{8C95A4C9-505A-414A-A42E-65C6764EE3F8}"/>
              </a:ext>
            </a:extLst>
          </p:cNvPr>
          <p:cNvSpPr/>
          <p:nvPr/>
        </p:nvSpPr>
        <p:spPr>
          <a:xfrm>
            <a:off x="1015439" y="1730810"/>
            <a:ext cx="3828588" cy="4665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mj-lt"/>
              </a:rPr>
              <a:t>Propriétaires privés</a:t>
            </a:r>
          </a:p>
        </p:txBody>
      </p:sp>
      <p:sp>
        <p:nvSpPr>
          <p:cNvPr id="6" name="Rectangle à coins arrondis 5">
            <a:extLst>
              <a:ext uri="{FF2B5EF4-FFF2-40B4-BE49-F238E27FC236}">
                <a16:creationId xmlns:a16="http://schemas.microsoft.com/office/drawing/2014/main" id="{FD2A30F5-3ABC-4743-9B58-C89D67B13A16}"/>
              </a:ext>
            </a:extLst>
          </p:cNvPr>
          <p:cNvSpPr/>
          <p:nvPr/>
        </p:nvSpPr>
        <p:spPr>
          <a:xfrm>
            <a:off x="4975879" y="1730810"/>
            <a:ext cx="3744416" cy="4665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mj-lt"/>
              </a:rPr>
              <a:t>Propriétaires public</a:t>
            </a:r>
          </a:p>
        </p:txBody>
      </p:sp>
      <p:sp>
        <p:nvSpPr>
          <p:cNvPr id="9" name="Rectangle à coins arrondis 8">
            <a:extLst>
              <a:ext uri="{FF2B5EF4-FFF2-40B4-BE49-F238E27FC236}">
                <a16:creationId xmlns:a16="http://schemas.microsoft.com/office/drawing/2014/main" id="{C2848BEE-D249-EC4D-897C-E61B29423BC8}"/>
              </a:ext>
            </a:extLst>
          </p:cNvPr>
          <p:cNvSpPr/>
          <p:nvPr/>
        </p:nvSpPr>
        <p:spPr>
          <a:xfrm>
            <a:off x="1642915" y="2243960"/>
            <a:ext cx="923940" cy="3571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mj-lt"/>
              </a:rPr>
              <a:t>Ouvriers</a:t>
            </a:r>
          </a:p>
        </p:txBody>
      </p:sp>
      <p:sp>
        <p:nvSpPr>
          <p:cNvPr id="10" name="Rectangle à coins arrondis 9">
            <a:extLst>
              <a:ext uri="{FF2B5EF4-FFF2-40B4-BE49-F238E27FC236}">
                <a16:creationId xmlns:a16="http://schemas.microsoft.com/office/drawing/2014/main" id="{6FAF4205-2A88-D74A-B5AF-D5635999FF2F}"/>
              </a:ext>
            </a:extLst>
          </p:cNvPr>
          <p:cNvSpPr/>
          <p:nvPr/>
        </p:nvSpPr>
        <p:spPr>
          <a:xfrm>
            <a:off x="2633969" y="2247594"/>
            <a:ext cx="1713892" cy="36622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mj-lt"/>
              </a:rPr>
              <a:t>Technicien/expert</a:t>
            </a:r>
          </a:p>
        </p:txBody>
      </p:sp>
      <p:sp>
        <p:nvSpPr>
          <p:cNvPr id="13" name="Accolade ouvrante 12">
            <a:extLst>
              <a:ext uri="{FF2B5EF4-FFF2-40B4-BE49-F238E27FC236}">
                <a16:creationId xmlns:a16="http://schemas.microsoft.com/office/drawing/2014/main" id="{5ADEA07C-9CD6-3F4D-80F8-0B9F76FA5BB1}"/>
              </a:ext>
            </a:extLst>
          </p:cNvPr>
          <p:cNvSpPr/>
          <p:nvPr/>
        </p:nvSpPr>
        <p:spPr>
          <a:xfrm rot="5400000">
            <a:off x="4583654" y="-303416"/>
            <a:ext cx="504056" cy="3564396"/>
          </a:xfrm>
          <a:prstGeom prst="leftBrace">
            <a:avLst>
              <a:gd name="adj1" fmla="val 38645"/>
              <a:gd name="adj2" fmla="val 49591"/>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14" name="Rectangle à coins arrondis 13">
            <a:extLst>
              <a:ext uri="{FF2B5EF4-FFF2-40B4-BE49-F238E27FC236}">
                <a16:creationId xmlns:a16="http://schemas.microsoft.com/office/drawing/2014/main" id="{80DBA614-FBF7-FD4F-B2F0-7CC8C28B9CDA}"/>
              </a:ext>
            </a:extLst>
          </p:cNvPr>
          <p:cNvSpPr/>
          <p:nvPr/>
        </p:nvSpPr>
        <p:spPr>
          <a:xfrm>
            <a:off x="3063864" y="3098962"/>
            <a:ext cx="969015" cy="46659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mj-lt"/>
              </a:rPr>
              <a:t>Contrat</a:t>
            </a:r>
            <a:endParaRPr lang="fr-FR" sz="2000" dirty="0">
              <a:latin typeface="+mj-lt"/>
            </a:endParaRPr>
          </a:p>
        </p:txBody>
      </p:sp>
      <p:sp>
        <p:nvSpPr>
          <p:cNvPr id="16" name="Rectangle à coins arrondis 15">
            <a:extLst>
              <a:ext uri="{FF2B5EF4-FFF2-40B4-BE49-F238E27FC236}">
                <a16:creationId xmlns:a16="http://schemas.microsoft.com/office/drawing/2014/main" id="{6E06498F-A018-7F40-BBE8-E98E943B5C15}"/>
              </a:ext>
            </a:extLst>
          </p:cNvPr>
          <p:cNvSpPr/>
          <p:nvPr/>
        </p:nvSpPr>
        <p:spPr>
          <a:xfrm>
            <a:off x="4152486" y="3098962"/>
            <a:ext cx="895401" cy="46659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mj-lt"/>
              </a:rPr>
              <a:t>Contrat</a:t>
            </a:r>
            <a:endParaRPr lang="fr-FR" sz="2000" dirty="0">
              <a:latin typeface="+mj-lt"/>
            </a:endParaRPr>
          </a:p>
        </p:txBody>
      </p:sp>
      <p:sp>
        <p:nvSpPr>
          <p:cNvPr id="22" name="Flèche vers le bas 21">
            <a:extLst>
              <a:ext uri="{FF2B5EF4-FFF2-40B4-BE49-F238E27FC236}">
                <a16:creationId xmlns:a16="http://schemas.microsoft.com/office/drawing/2014/main" id="{54BEEA0C-322C-EC46-90ED-A30903433017}"/>
              </a:ext>
            </a:extLst>
          </p:cNvPr>
          <p:cNvSpPr/>
          <p:nvPr/>
        </p:nvSpPr>
        <p:spPr>
          <a:xfrm>
            <a:off x="7248238" y="2197408"/>
            <a:ext cx="271805" cy="3330134"/>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bas 16">
            <a:extLst>
              <a:ext uri="{FF2B5EF4-FFF2-40B4-BE49-F238E27FC236}">
                <a16:creationId xmlns:a16="http://schemas.microsoft.com/office/drawing/2014/main" id="{50F71803-17A2-D048-ACA2-A27FF47486A9}"/>
              </a:ext>
            </a:extLst>
          </p:cNvPr>
          <p:cNvSpPr/>
          <p:nvPr/>
        </p:nvSpPr>
        <p:spPr>
          <a:xfrm>
            <a:off x="3425968" y="2594906"/>
            <a:ext cx="264925" cy="497870"/>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vers le bas 17">
            <a:extLst>
              <a:ext uri="{FF2B5EF4-FFF2-40B4-BE49-F238E27FC236}">
                <a16:creationId xmlns:a16="http://schemas.microsoft.com/office/drawing/2014/main" id="{178FB444-585D-6949-8A19-3609F6D10A64}"/>
              </a:ext>
            </a:extLst>
          </p:cNvPr>
          <p:cNvSpPr/>
          <p:nvPr/>
        </p:nvSpPr>
        <p:spPr>
          <a:xfrm>
            <a:off x="4449784" y="2197408"/>
            <a:ext cx="293038" cy="901554"/>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a:extLst>
              <a:ext uri="{FF2B5EF4-FFF2-40B4-BE49-F238E27FC236}">
                <a16:creationId xmlns:a16="http://schemas.microsoft.com/office/drawing/2014/main" id="{A6AADA10-407E-8E47-B232-A7E128D78AC6}"/>
              </a:ext>
            </a:extLst>
          </p:cNvPr>
          <p:cNvSpPr/>
          <p:nvPr/>
        </p:nvSpPr>
        <p:spPr>
          <a:xfrm>
            <a:off x="2667858" y="3854860"/>
            <a:ext cx="2969256" cy="6060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mj-lt"/>
              </a:rPr>
              <a:t>Coopérative – marchand de bois</a:t>
            </a:r>
            <a:endParaRPr lang="fr-FR" sz="2000" dirty="0">
              <a:latin typeface="+mj-lt"/>
            </a:endParaRPr>
          </a:p>
        </p:txBody>
      </p:sp>
      <p:sp>
        <p:nvSpPr>
          <p:cNvPr id="12" name="Rectangle à coins arrondis 11">
            <a:extLst>
              <a:ext uri="{FF2B5EF4-FFF2-40B4-BE49-F238E27FC236}">
                <a16:creationId xmlns:a16="http://schemas.microsoft.com/office/drawing/2014/main" id="{DCCFB4F6-D656-9C46-B064-8D774040C684}"/>
              </a:ext>
            </a:extLst>
          </p:cNvPr>
          <p:cNvSpPr/>
          <p:nvPr/>
        </p:nvSpPr>
        <p:spPr>
          <a:xfrm>
            <a:off x="6200015" y="2479254"/>
            <a:ext cx="2520280" cy="46659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mj-lt"/>
              </a:rPr>
              <a:t>Vente de bois publique</a:t>
            </a:r>
          </a:p>
        </p:txBody>
      </p:sp>
      <p:sp>
        <p:nvSpPr>
          <p:cNvPr id="24" name="Rectangle à coins arrondis 23">
            <a:extLst>
              <a:ext uri="{FF2B5EF4-FFF2-40B4-BE49-F238E27FC236}">
                <a16:creationId xmlns:a16="http://schemas.microsoft.com/office/drawing/2014/main" id="{536D0F57-E75E-E049-8BFE-DFD2D61FF2B0}"/>
              </a:ext>
            </a:extLst>
          </p:cNvPr>
          <p:cNvSpPr/>
          <p:nvPr/>
        </p:nvSpPr>
        <p:spPr>
          <a:xfrm>
            <a:off x="1059348" y="5546346"/>
            <a:ext cx="7660947" cy="5769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2800" b="1" dirty="0">
                <a:ln w="0"/>
                <a:solidFill>
                  <a:schemeClr val="tx2"/>
                </a:solidFill>
                <a:effectLst>
                  <a:outerShdw blurRad="38100" dist="25400" dir="5400000" algn="ctr" rotWithShape="0">
                    <a:srgbClr val="6E747A">
                      <a:alpha val="43000"/>
                    </a:srgbClr>
                  </a:outerShdw>
                </a:effectLst>
                <a:latin typeface="+mj-lt"/>
              </a:rPr>
              <a:t>Acheteur industriels</a:t>
            </a:r>
          </a:p>
        </p:txBody>
      </p:sp>
      <p:sp>
        <p:nvSpPr>
          <p:cNvPr id="26" name="Flèche vers le bas 25">
            <a:extLst>
              <a:ext uri="{FF2B5EF4-FFF2-40B4-BE49-F238E27FC236}">
                <a16:creationId xmlns:a16="http://schemas.microsoft.com/office/drawing/2014/main" id="{E1A1BAA7-CE4A-A145-8AC8-FDEB8EA12A2E}"/>
              </a:ext>
            </a:extLst>
          </p:cNvPr>
          <p:cNvSpPr/>
          <p:nvPr/>
        </p:nvSpPr>
        <p:spPr>
          <a:xfrm>
            <a:off x="3425968" y="3549063"/>
            <a:ext cx="264925" cy="30579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vers le bas 26">
            <a:extLst>
              <a:ext uri="{FF2B5EF4-FFF2-40B4-BE49-F238E27FC236}">
                <a16:creationId xmlns:a16="http://schemas.microsoft.com/office/drawing/2014/main" id="{FA91383E-37DB-CC4F-B01F-BD69AC076DFB}"/>
              </a:ext>
            </a:extLst>
          </p:cNvPr>
          <p:cNvSpPr/>
          <p:nvPr/>
        </p:nvSpPr>
        <p:spPr>
          <a:xfrm>
            <a:off x="4459638" y="3549063"/>
            <a:ext cx="264925" cy="30579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à coins arrondis 27">
            <a:extLst>
              <a:ext uri="{FF2B5EF4-FFF2-40B4-BE49-F238E27FC236}">
                <a16:creationId xmlns:a16="http://schemas.microsoft.com/office/drawing/2014/main" id="{3058EE10-5545-504A-B1F2-8870A7444951}"/>
              </a:ext>
            </a:extLst>
          </p:cNvPr>
          <p:cNvSpPr/>
          <p:nvPr/>
        </p:nvSpPr>
        <p:spPr>
          <a:xfrm>
            <a:off x="2023552" y="4755146"/>
            <a:ext cx="3024336" cy="46659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mj-lt"/>
              </a:rPr>
              <a:t>Contrat</a:t>
            </a:r>
            <a:endParaRPr lang="fr-FR" sz="2000" dirty="0">
              <a:latin typeface="+mj-lt"/>
            </a:endParaRPr>
          </a:p>
        </p:txBody>
      </p:sp>
      <p:sp>
        <p:nvSpPr>
          <p:cNvPr id="30" name="Flèche vers le bas 29">
            <a:extLst>
              <a:ext uri="{FF2B5EF4-FFF2-40B4-BE49-F238E27FC236}">
                <a16:creationId xmlns:a16="http://schemas.microsoft.com/office/drawing/2014/main" id="{411C0D16-764A-4A46-9360-DECD44D5B6BF}"/>
              </a:ext>
            </a:extLst>
          </p:cNvPr>
          <p:cNvSpPr/>
          <p:nvPr/>
        </p:nvSpPr>
        <p:spPr>
          <a:xfrm>
            <a:off x="3425968" y="5221744"/>
            <a:ext cx="264925" cy="30579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vers le bas 30">
            <a:extLst>
              <a:ext uri="{FF2B5EF4-FFF2-40B4-BE49-F238E27FC236}">
                <a16:creationId xmlns:a16="http://schemas.microsoft.com/office/drawing/2014/main" id="{31644820-02A3-794F-9AC7-8C94E0C15ADF}"/>
              </a:ext>
            </a:extLst>
          </p:cNvPr>
          <p:cNvSpPr/>
          <p:nvPr/>
        </p:nvSpPr>
        <p:spPr>
          <a:xfrm>
            <a:off x="4459638" y="5221744"/>
            <a:ext cx="264925" cy="30579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lèche vers le bas 46">
            <a:extLst>
              <a:ext uri="{FF2B5EF4-FFF2-40B4-BE49-F238E27FC236}">
                <a16:creationId xmlns:a16="http://schemas.microsoft.com/office/drawing/2014/main" id="{2DAF1271-B5D6-4641-A448-E6FEF1EF2C9D}"/>
              </a:ext>
            </a:extLst>
          </p:cNvPr>
          <p:cNvSpPr/>
          <p:nvPr/>
        </p:nvSpPr>
        <p:spPr>
          <a:xfrm rot="10800000">
            <a:off x="2149138" y="2587138"/>
            <a:ext cx="251774" cy="216800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Flèche vers le bas 47">
            <a:extLst>
              <a:ext uri="{FF2B5EF4-FFF2-40B4-BE49-F238E27FC236}">
                <a16:creationId xmlns:a16="http://schemas.microsoft.com/office/drawing/2014/main" id="{C579DF71-45CB-194A-852F-1D80FB4B24D8}"/>
              </a:ext>
            </a:extLst>
          </p:cNvPr>
          <p:cNvSpPr/>
          <p:nvPr/>
        </p:nvSpPr>
        <p:spPr>
          <a:xfrm>
            <a:off x="2153759" y="5221744"/>
            <a:ext cx="264925" cy="30579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Flèche vers le bas 48">
            <a:extLst>
              <a:ext uri="{FF2B5EF4-FFF2-40B4-BE49-F238E27FC236}">
                <a16:creationId xmlns:a16="http://schemas.microsoft.com/office/drawing/2014/main" id="{B992FD8F-A824-9A4F-B143-3B9F289506AF}"/>
              </a:ext>
            </a:extLst>
          </p:cNvPr>
          <p:cNvSpPr/>
          <p:nvPr/>
        </p:nvSpPr>
        <p:spPr>
          <a:xfrm rot="10800000">
            <a:off x="3425968" y="4450211"/>
            <a:ext cx="264925" cy="30579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Flèche vers le bas 49">
            <a:extLst>
              <a:ext uri="{FF2B5EF4-FFF2-40B4-BE49-F238E27FC236}">
                <a16:creationId xmlns:a16="http://schemas.microsoft.com/office/drawing/2014/main" id="{823D18A8-1FED-4347-82F7-2E8AABAB9480}"/>
              </a:ext>
            </a:extLst>
          </p:cNvPr>
          <p:cNvSpPr/>
          <p:nvPr/>
        </p:nvSpPr>
        <p:spPr>
          <a:xfrm rot="10800000">
            <a:off x="4459637" y="4450211"/>
            <a:ext cx="264925" cy="30579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4EE2A9FF-2D7D-9D4E-81E3-33665EDDB138}"/>
              </a:ext>
            </a:extLst>
          </p:cNvPr>
          <p:cNvSpPr txBox="1"/>
          <p:nvPr>
            <p:custDataLst>
              <p:tags r:id="rId1"/>
            </p:custDataLst>
          </p:nvPr>
        </p:nvSpPr>
        <p:spPr>
          <a:xfrm rot="16200000">
            <a:off x="-1023514" y="3612654"/>
            <a:ext cx="3277244" cy="461665"/>
          </a:xfrm>
          <a:prstGeom prst="rect">
            <a:avLst/>
          </a:prstGeom>
          <a:noFill/>
        </p:spPr>
        <p:txBody>
          <a:bodyPr wrap="none" rtlCol="0">
            <a:spAutoFit/>
          </a:bodyPr>
          <a:lstStyle/>
          <a:p>
            <a:pPr lvl="0" algn="just"/>
            <a:r>
              <a:rPr lang="fr-FR" sz="3600" baseline="30000" dirty="0">
                <a:solidFill>
                  <a:schemeClr val="tx2"/>
                </a:solidFill>
                <a:latin typeface="Calibri" pitchFamily="34" charset="0"/>
              </a:rPr>
              <a:t>La vente de bois sur pied</a:t>
            </a:r>
            <a:endParaRPr lang="fr-BE" sz="3600" baseline="30000" dirty="0">
              <a:solidFill>
                <a:schemeClr val="tx2"/>
              </a:solidFill>
              <a:latin typeface="Calibri" pitchFamily="34" charset="0"/>
            </a:endParaRPr>
          </a:p>
        </p:txBody>
      </p:sp>
      <p:sp>
        <p:nvSpPr>
          <p:cNvPr id="11" name="Double flèche verticale 10">
            <a:extLst>
              <a:ext uri="{FF2B5EF4-FFF2-40B4-BE49-F238E27FC236}">
                <a16:creationId xmlns:a16="http://schemas.microsoft.com/office/drawing/2014/main" id="{1494F69D-8B8F-C04D-BA2A-3A0E657028BF}"/>
              </a:ext>
            </a:extLst>
          </p:cNvPr>
          <p:cNvSpPr/>
          <p:nvPr/>
        </p:nvSpPr>
        <p:spPr>
          <a:xfrm>
            <a:off x="1283389" y="2206810"/>
            <a:ext cx="274303" cy="3330134"/>
          </a:xfrm>
          <a:prstGeom prst="up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à coins arrondis 28">
            <a:extLst>
              <a:ext uri="{FF2B5EF4-FFF2-40B4-BE49-F238E27FC236}">
                <a16:creationId xmlns:a16="http://schemas.microsoft.com/office/drawing/2014/main" id="{5369980C-D706-684A-93BB-EE3B4AC9147F}"/>
              </a:ext>
            </a:extLst>
          </p:cNvPr>
          <p:cNvSpPr/>
          <p:nvPr/>
        </p:nvSpPr>
        <p:spPr>
          <a:xfrm>
            <a:off x="920552" y="3098962"/>
            <a:ext cx="969015" cy="46659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mj-lt"/>
              </a:rPr>
              <a:t>Contrat</a:t>
            </a:r>
            <a:endParaRPr lang="fr-FR" sz="2000" dirty="0">
              <a:latin typeface="+mj-lt"/>
            </a:endParaRPr>
          </a:p>
        </p:txBody>
      </p:sp>
    </p:spTree>
    <p:extLst>
      <p:ext uri="{BB962C8B-B14F-4D97-AF65-F5344CB8AC3E}">
        <p14:creationId xmlns:p14="http://schemas.microsoft.com/office/powerpoint/2010/main" val="1521905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9345488" y="6453188"/>
            <a:ext cx="415925" cy="288925"/>
          </a:xfrm>
        </p:spPr>
        <p:txBody>
          <a:bodyPr/>
          <a:lstStyle/>
          <a:p>
            <a:pPr>
              <a:defRPr/>
            </a:pPr>
            <a:fld id="{78AB7591-9FAA-4EBE-9389-91CCA4B87C32}" type="slidenum">
              <a:rPr lang="fr-FR" smtClean="0"/>
              <a:pPr>
                <a:defRPr/>
              </a:pPr>
              <a:t>7</a:t>
            </a:fld>
            <a:endParaRPr lang="fr-FR" dirty="0"/>
          </a:p>
        </p:txBody>
      </p:sp>
      <p:sp>
        <p:nvSpPr>
          <p:cNvPr id="3" name="ZoneTexte 2"/>
          <p:cNvSpPr txBox="1"/>
          <p:nvPr>
            <p:custDataLst>
              <p:tags r:id="rId2"/>
            </p:custDataLst>
          </p:nvPr>
        </p:nvSpPr>
        <p:spPr>
          <a:xfrm>
            <a:off x="0" y="620688"/>
            <a:ext cx="9906000" cy="646331"/>
          </a:xfrm>
          <a:prstGeom prst="rect">
            <a:avLst/>
          </a:prstGeom>
          <a:noFill/>
        </p:spPr>
        <p:txBody>
          <a:bodyPr wrap="square" rtlCol="0">
            <a:spAutoFit/>
          </a:bodyPr>
          <a:lstStyle/>
          <a:p>
            <a:pPr algn="ctr"/>
            <a:r>
              <a:rPr lang="fr-BE" sz="3600" b="1" dirty="0">
                <a:solidFill>
                  <a:schemeClr val="tx2"/>
                </a:solidFill>
                <a:latin typeface="+mj-lt"/>
              </a:rPr>
              <a:t>2. Étapes</a:t>
            </a:r>
            <a:r>
              <a:rPr lang="fr-BE" sz="3600" dirty="0">
                <a:solidFill>
                  <a:schemeClr val="tx2"/>
                </a:solidFill>
                <a:latin typeface="+mj-lt"/>
              </a:rPr>
              <a:t> de la vente</a:t>
            </a:r>
          </a:p>
        </p:txBody>
      </p:sp>
      <p:sp>
        <p:nvSpPr>
          <p:cNvPr id="5" name="ZoneTexte 4">
            <a:extLst>
              <a:ext uri="{FF2B5EF4-FFF2-40B4-BE49-F238E27FC236}">
                <a16:creationId xmlns:a16="http://schemas.microsoft.com/office/drawing/2014/main" id="{3E451D1A-FD2E-9140-A483-549D185F20FF}"/>
              </a:ext>
            </a:extLst>
          </p:cNvPr>
          <p:cNvSpPr txBox="1"/>
          <p:nvPr/>
        </p:nvSpPr>
        <p:spPr>
          <a:xfrm>
            <a:off x="1064568" y="2492896"/>
            <a:ext cx="5616624" cy="1938992"/>
          </a:xfrm>
          <a:prstGeom prst="rect">
            <a:avLst/>
          </a:prstGeom>
          <a:noFill/>
        </p:spPr>
        <p:txBody>
          <a:bodyPr wrap="square" rtlCol="0">
            <a:spAutoFit/>
          </a:bodyPr>
          <a:lstStyle/>
          <a:p>
            <a:r>
              <a:rPr lang="fr-BE" sz="2400" b="1" dirty="0">
                <a:solidFill>
                  <a:srgbClr val="BE498B"/>
                </a:solidFill>
                <a:latin typeface="Trebuchet MS" panose="020B0603020202020204" pitchFamily="34" charset="0"/>
                <a:cs typeface="Arial" panose="020B0604020202020204" pitchFamily="34" charset="0"/>
              </a:rPr>
              <a:t>2.1 Délimitation de la parcelle</a:t>
            </a:r>
          </a:p>
          <a:p>
            <a:r>
              <a:rPr lang="fr-BE" sz="2400" b="1" dirty="0">
                <a:solidFill>
                  <a:srgbClr val="BE498B"/>
                </a:solidFill>
                <a:latin typeface="Trebuchet MS" panose="020B0603020202020204" pitchFamily="34" charset="0"/>
                <a:cs typeface="Arial" panose="020B0604020202020204" pitchFamily="34" charset="0"/>
              </a:rPr>
              <a:t>2.2 Marquage</a:t>
            </a:r>
          </a:p>
          <a:p>
            <a:r>
              <a:rPr lang="fr-BE" sz="2400" b="1" dirty="0">
                <a:solidFill>
                  <a:srgbClr val="BE498B"/>
                </a:solidFill>
                <a:latin typeface="Trebuchet MS" panose="020B0603020202020204" pitchFamily="34" charset="0"/>
                <a:cs typeface="Arial" panose="020B0604020202020204" pitchFamily="34" charset="0"/>
              </a:rPr>
              <a:t>2.3 Mesures et constitution du lot</a:t>
            </a:r>
          </a:p>
          <a:p>
            <a:r>
              <a:rPr lang="fr-BE" sz="2400" b="1" dirty="0">
                <a:solidFill>
                  <a:srgbClr val="BE498B"/>
                </a:solidFill>
                <a:latin typeface="Trebuchet MS" panose="020B0603020202020204" pitchFamily="34" charset="0"/>
                <a:cs typeface="Arial" panose="020B0604020202020204" pitchFamily="34" charset="0"/>
              </a:rPr>
              <a:t>2.4 Estimation</a:t>
            </a:r>
          </a:p>
          <a:p>
            <a:r>
              <a:rPr lang="fr-BE" sz="2400" b="1" dirty="0">
                <a:solidFill>
                  <a:srgbClr val="BE498B"/>
                </a:solidFill>
                <a:latin typeface="Trebuchet MS" panose="020B0603020202020204" pitchFamily="34" charset="0"/>
                <a:cs typeface="Arial" panose="020B0604020202020204" pitchFamily="34" charset="0"/>
              </a:rPr>
              <a:t>2.5 Rédaction du cahier des charges</a:t>
            </a:r>
          </a:p>
        </p:txBody>
      </p:sp>
    </p:spTree>
    <p:extLst>
      <p:ext uri="{BB962C8B-B14F-4D97-AF65-F5344CB8AC3E}">
        <p14:creationId xmlns:p14="http://schemas.microsoft.com/office/powerpoint/2010/main" val="1441871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p:cNvGraphicFramePr>
            <a:graphicFrameLocks noChangeAspect="1"/>
          </p:cNvGraphicFramePr>
          <p:nvPr>
            <p:custDataLst>
              <p:tags r:id="rId2"/>
            </p:custDataLst>
            <p:extLst>
              <p:ext uri="{D42A27DB-BD31-4B8C-83A1-F6EECF244321}">
                <p14:modId xmlns:p14="http://schemas.microsoft.com/office/powerpoint/2010/main" val="856969222"/>
              </p:ext>
            </p:extLst>
          </p:nvPr>
        </p:nvGraphicFramePr>
        <p:xfrm>
          <a:off x="3122480" y="2124483"/>
          <a:ext cx="4176464" cy="2816685"/>
        </p:xfrm>
        <a:graphic>
          <a:graphicData uri="http://schemas.openxmlformats.org/presentationml/2006/ole">
            <mc:AlternateContent xmlns:mc="http://schemas.openxmlformats.org/markup-compatibility/2006">
              <mc:Choice xmlns:v="urn:schemas-microsoft-com:vml" Requires="v">
                <p:oleObj spid="_x0000_s6386" name="Document" r:id="rId13" imgW="10056134" imgH="7265732" progId="Word.Document.8">
                  <p:embed/>
                </p:oleObj>
              </mc:Choice>
              <mc:Fallback>
                <p:oleObj name="Document" r:id="rId13" imgW="10056134" imgH="7265732" progId="Word.Document.8">
                  <p:embed/>
                  <p:pic>
                    <p:nvPicPr>
                      <p:cNvPr id="0" name=""/>
                      <p:cNvPicPr/>
                      <p:nvPr/>
                    </p:nvPicPr>
                    <p:blipFill>
                      <a:blip r:embed="rId14"/>
                      <a:stretch>
                        <a:fillRect/>
                      </a:stretch>
                    </p:blipFill>
                    <p:spPr>
                      <a:xfrm>
                        <a:off x="3122480" y="2124483"/>
                        <a:ext cx="4176464" cy="2816685"/>
                      </a:xfrm>
                      <a:prstGeom prst="rect">
                        <a:avLst/>
                      </a:prstGeom>
                    </p:spPr>
                  </p:pic>
                </p:oleObj>
              </mc:Fallback>
            </mc:AlternateContent>
          </a:graphicData>
        </a:graphic>
      </p:graphicFrame>
      <p:pic>
        <p:nvPicPr>
          <p:cNvPr id="6" name="Image 5"/>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1568624" y="4725144"/>
            <a:ext cx="1553856" cy="1735919"/>
          </a:xfrm>
          <a:prstGeom prst="rect">
            <a:avLst/>
          </a:prstGeom>
        </p:spPr>
      </p:pic>
      <p:pic>
        <p:nvPicPr>
          <p:cNvPr id="2065" name="Picture 17"/>
          <p:cNvPicPr>
            <a:picLocks noChangeAspect="1" noChangeArrowheads="1"/>
          </p:cNvPicPr>
          <p:nvPr>
            <p:custDataLst>
              <p:tags r:id="rId4"/>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4160912" y="4729684"/>
            <a:ext cx="1512167" cy="1735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6" name="Picture 18"/>
          <p:cNvPicPr>
            <a:picLocks noChangeAspect="1" noChangeArrowheads="1"/>
          </p:cNvPicPr>
          <p:nvPr>
            <p:custDataLst>
              <p:tags r:id="rId5"/>
            </p:custDataLst>
          </p:nvPr>
        </p:nvPicPr>
        <p:blipFill rotWithShape="1">
          <a:blip r:embed="rId17" cstate="print">
            <a:extLst>
              <a:ext uri="{28A0092B-C50C-407E-A947-70E740481C1C}">
                <a14:useLocalDpi xmlns:a14="http://schemas.microsoft.com/office/drawing/2010/main" val="0"/>
              </a:ext>
            </a:extLst>
          </a:blip>
          <a:srcRect r="53001"/>
          <a:stretch/>
        </p:blipFill>
        <p:spPr bwMode="auto">
          <a:xfrm>
            <a:off x="6897216" y="4712369"/>
            <a:ext cx="1368151" cy="1761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re 1"/>
          <p:cNvSpPr txBox="1">
            <a:spLocks/>
          </p:cNvSpPr>
          <p:nvPr>
            <p:custDataLst>
              <p:tags r:id="rId6"/>
            </p:custDataLst>
          </p:nvPr>
        </p:nvSpPr>
        <p:spPr bwMode="auto">
          <a:xfrm>
            <a:off x="0" y="744538"/>
            <a:ext cx="98885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algn="ctr"/>
            <a:r>
              <a:rPr lang="fr-BE" altLang="fr-FR" sz="4400" b="1" baseline="30000" dirty="0">
                <a:solidFill>
                  <a:schemeClr val="tx2"/>
                </a:solidFill>
                <a:latin typeface="Calibri" pitchFamily="34" charset="0"/>
              </a:rPr>
              <a:t>2.1 Délimitation de la parcelle </a:t>
            </a:r>
            <a:r>
              <a:rPr lang="fr-BE" altLang="fr-FR" sz="4400" baseline="30000" dirty="0">
                <a:solidFill>
                  <a:schemeClr val="tx2"/>
                </a:solidFill>
                <a:latin typeface="Calibri" pitchFamily="34" charset="0"/>
              </a:rPr>
              <a:t>en coupe</a:t>
            </a:r>
            <a:endParaRPr lang="fr-FR" altLang="fr-FR" sz="4400" baseline="30000" dirty="0">
              <a:solidFill>
                <a:schemeClr val="tx2"/>
              </a:solidFill>
              <a:latin typeface="Calibri" pitchFamily="34" charset="0"/>
            </a:endParaRPr>
          </a:p>
        </p:txBody>
      </p:sp>
      <p:sp>
        <p:nvSpPr>
          <p:cNvPr id="10" name="ZoneTexte 9"/>
          <p:cNvSpPr txBox="1"/>
          <p:nvPr>
            <p:custDataLst>
              <p:tags r:id="rId7"/>
            </p:custDataLst>
          </p:nvPr>
        </p:nvSpPr>
        <p:spPr>
          <a:xfrm>
            <a:off x="1119188" y="1176338"/>
            <a:ext cx="8442324" cy="707886"/>
          </a:xfrm>
          <a:prstGeom prst="rect">
            <a:avLst/>
          </a:prstGeom>
          <a:noFill/>
        </p:spPr>
        <p:txBody>
          <a:bodyPr wrap="square">
            <a:spAutoFit/>
          </a:bodyPr>
          <a:lstStyle/>
          <a:p>
            <a:pPr marL="342900" indent="-342900" fontAlgn="auto">
              <a:spcBef>
                <a:spcPts val="0"/>
              </a:spcBef>
              <a:spcAft>
                <a:spcPts val="0"/>
              </a:spcAft>
              <a:buFont typeface="Arial" charset="0"/>
              <a:buChar char="•"/>
              <a:defRPr/>
            </a:pPr>
            <a:r>
              <a:rPr lang="fr-BE" sz="2000" dirty="0">
                <a:latin typeface="+mj-lt"/>
                <a:cs typeface="+mn-cs"/>
              </a:rPr>
              <a:t>Sur une </a:t>
            </a:r>
            <a:r>
              <a:rPr lang="fr-BE" sz="2000" b="1" dirty="0">
                <a:latin typeface="+mj-lt"/>
                <a:cs typeface="+mn-cs"/>
              </a:rPr>
              <a:t>carte e</a:t>
            </a:r>
            <a:r>
              <a:rPr lang="fr-BE" sz="2000" dirty="0">
                <a:latin typeface="+mj-lt"/>
                <a:cs typeface="+mn-cs"/>
              </a:rPr>
              <a:t>t </a:t>
            </a:r>
            <a:r>
              <a:rPr lang="fr-BE" sz="2000" b="1" dirty="0">
                <a:latin typeface="+mj-lt"/>
                <a:cs typeface="+mn-cs"/>
              </a:rPr>
              <a:t>matérialisation sur le terrain</a:t>
            </a:r>
          </a:p>
          <a:p>
            <a:pPr marL="800100" lvl="1" indent="-342900" fontAlgn="auto">
              <a:spcBef>
                <a:spcPts val="0"/>
              </a:spcBef>
              <a:spcAft>
                <a:spcPts val="0"/>
              </a:spcAft>
              <a:buFont typeface="Wingdings" charset="2"/>
              <a:buChar char="Ø"/>
              <a:defRPr/>
            </a:pPr>
            <a:r>
              <a:rPr lang="fr-BE" sz="2000" dirty="0">
                <a:latin typeface="+mj-lt"/>
                <a:cs typeface="+mn-cs"/>
              </a:rPr>
              <a:t>utiliser des repères comme </a:t>
            </a:r>
            <a:r>
              <a:rPr lang="fr-BE" sz="2000" dirty="0">
                <a:solidFill>
                  <a:schemeClr val="bg2"/>
                </a:solidFill>
                <a:latin typeface="+mj-lt"/>
                <a:cs typeface="+mn-cs"/>
              </a:rPr>
              <a:t>fossés</a:t>
            </a:r>
            <a:r>
              <a:rPr lang="fr-BE" sz="2000" dirty="0">
                <a:latin typeface="+mj-lt"/>
                <a:cs typeface="+mn-cs"/>
              </a:rPr>
              <a:t>, </a:t>
            </a:r>
            <a:r>
              <a:rPr lang="fr-BE" sz="2000" dirty="0">
                <a:solidFill>
                  <a:schemeClr val="bg2"/>
                </a:solidFill>
                <a:latin typeface="+mj-lt"/>
                <a:cs typeface="+mn-cs"/>
              </a:rPr>
              <a:t>bornes</a:t>
            </a:r>
            <a:r>
              <a:rPr lang="fr-BE" sz="2000" dirty="0">
                <a:latin typeface="+mj-lt"/>
                <a:cs typeface="+mn-cs"/>
              </a:rPr>
              <a:t>, </a:t>
            </a:r>
            <a:r>
              <a:rPr lang="fr-BE" sz="2000" dirty="0">
                <a:solidFill>
                  <a:schemeClr val="bg2"/>
                </a:solidFill>
                <a:latin typeface="+mj-lt"/>
                <a:cs typeface="+mn-cs"/>
              </a:rPr>
              <a:t>chemins</a:t>
            </a:r>
            <a:r>
              <a:rPr lang="fr-BE" sz="2000" dirty="0">
                <a:latin typeface="+mj-lt"/>
                <a:cs typeface="+mn-cs"/>
              </a:rPr>
              <a:t>, </a:t>
            </a:r>
            <a:r>
              <a:rPr lang="fr-BE" sz="2000" dirty="0">
                <a:solidFill>
                  <a:schemeClr val="bg2"/>
                </a:solidFill>
                <a:latin typeface="+mj-lt"/>
                <a:cs typeface="+mn-cs"/>
              </a:rPr>
              <a:t>arbres têtards</a:t>
            </a:r>
            <a:r>
              <a:rPr lang="fr-BE" sz="2000" dirty="0">
                <a:latin typeface="+mj-lt"/>
                <a:cs typeface="+mn-cs"/>
              </a:rPr>
              <a:t>, …)* </a:t>
            </a:r>
            <a:endParaRPr lang="fr-FR" sz="2000" dirty="0">
              <a:latin typeface="+mj-lt"/>
              <a:cs typeface="+mn-cs"/>
            </a:endParaRPr>
          </a:p>
        </p:txBody>
      </p:sp>
      <p:sp>
        <p:nvSpPr>
          <p:cNvPr id="8" name="ZoneTexte 7"/>
          <p:cNvSpPr txBox="1"/>
          <p:nvPr>
            <p:custDataLst>
              <p:tags r:id="rId8"/>
            </p:custDataLst>
          </p:nvPr>
        </p:nvSpPr>
        <p:spPr>
          <a:xfrm>
            <a:off x="3111662" y="2204864"/>
            <a:ext cx="2376263"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BE" dirty="0">
                <a:latin typeface="+mj-lt"/>
              </a:rPr>
              <a:t>Lot 1: Feuillus</a:t>
            </a:r>
            <a:br>
              <a:rPr lang="fr-BE" dirty="0">
                <a:latin typeface="+mj-lt"/>
              </a:rPr>
            </a:br>
            <a:r>
              <a:rPr lang="fr-BE" dirty="0">
                <a:latin typeface="+mj-lt"/>
              </a:rPr>
              <a:t>parcelle n° 5 – Lieu dit </a:t>
            </a:r>
          </a:p>
        </p:txBody>
      </p:sp>
      <p:cxnSp>
        <p:nvCxnSpPr>
          <p:cNvPr id="3" name="Connecteur droit avec flèche 2"/>
          <p:cNvCxnSpPr>
            <a:cxnSpLocks/>
            <a:stCxn id="8" idx="2"/>
          </p:cNvCxnSpPr>
          <p:nvPr>
            <p:custDataLst>
              <p:tags r:id="rId9"/>
            </p:custDataLst>
          </p:nvPr>
        </p:nvCxnSpPr>
        <p:spPr>
          <a:xfrm>
            <a:off x="4299794" y="2851195"/>
            <a:ext cx="1116125" cy="787927"/>
          </a:xfrm>
          <a:prstGeom prst="straightConnector1">
            <a:avLst/>
          </a:prstGeom>
          <a:ln>
            <a:tailEnd type="arrow" w="lg" len="lg"/>
          </a:ln>
        </p:spPr>
        <p:style>
          <a:lnRef idx="2">
            <a:schemeClr val="dk1"/>
          </a:lnRef>
          <a:fillRef idx="0">
            <a:schemeClr val="dk1"/>
          </a:fillRef>
          <a:effectRef idx="1">
            <a:schemeClr val="dk1"/>
          </a:effectRef>
          <a:fontRef idx="minor">
            <a:schemeClr val="tx1"/>
          </a:fontRef>
        </p:style>
      </p:cxnSp>
      <p:sp>
        <p:nvSpPr>
          <p:cNvPr id="11" name="Dodécagone 10"/>
          <p:cNvSpPr/>
          <p:nvPr/>
        </p:nvSpPr>
        <p:spPr>
          <a:xfrm>
            <a:off x="1032392" y="4183436"/>
            <a:ext cx="808351" cy="757732"/>
          </a:xfrm>
          <a:prstGeom prst="dodec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rot="20960776">
            <a:off x="998114" y="4357047"/>
            <a:ext cx="886781" cy="369332"/>
          </a:xfrm>
          <a:prstGeom prst="rect">
            <a:avLst/>
          </a:prstGeom>
        </p:spPr>
        <p:txBody>
          <a:bodyPr wrap="none">
            <a:spAutoFit/>
          </a:bodyPr>
          <a:lstStyle/>
          <a:p>
            <a:pPr fontAlgn="auto">
              <a:spcBef>
                <a:spcPts val="0"/>
              </a:spcBef>
              <a:spcAft>
                <a:spcPts val="0"/>
              </a:spcAft>
              <a:defRPr/>
            </a:pPr>
            <a:r>
              <a:rPr lang="fr-FR" b="1" dirty="0">
                <a:solidFill>
                  <a:schemeClr val="bg1"/>
                </a:solidFill>
                <a:latin typeface="+mj-lt"/>
              </a:rPr>
              <a:t>chemin</a:t>
            </a:r>
          </a:p>
        </p:txBody>
      </p:sp>
      <p:sp>
        <p:nvSpPr>
          <p:cNvPr id="13" name="Dodécagone 12"/>
          <p:cNvSpPr/>
          <p:nvPr/>
        </p:nvSpPr>
        <p:spPr>
          <a:xfrm>
            <a:off x="3751799" y="6030421"/>
            <a:ext cx="808351" cy="757732"/>
          </a:xfrm>
          <a:prstGeom prst="dodec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rot="20960776">
            <a:off x="3822646" y="6204032"/>
            <a:ext cx="676532" cy="369332"/>
          </a:xfrm>
          <a:prstGeom prst="rect">
            <a:avLst/>
          </a:prstGeom>
        </p:spPr>
        <p:txBody>
          <a:bodyPr wrap="none">
            <a:spAutoFit/>
          </a:bodyPr>
          <a:lstStyle/>
          <a:p>
            <a:pPr fontAlgn="auto">
              <a:spcBef>
                <a:spcPts val="0"/>
              </a:spcBef>
              <a:spcAft>
                <a:spcPts val="0"/>
              </a:spcAft>
              <a:defRPr/>
            </a:pPr>
            <a:r>
              <a:rPr lang="fr-FR" b="1" dirty="0">
                <a:solidFill>
                  <a:schemeClr val="bg1"/>
                </a:solidFill>
                <a:latin typeface="+mj-lt"/>
              </a:rPr>
              <a:t>fossé</a:t>
            </a:r>
          </a:p>
        </p:txBody>
      </p:sp>
      <p:sp>
        <p:nvSpPr>
          <p:cNvPr id="15" name="Dodécagone 14"/>
          <p:cNvSpPr/>
          <p:nvPr/>
        </p:nvSpPr>
        <p:spPr>
          <a:xfrm>
            <a:off x="8010145" y="4255682"/>
            <a:ext cx="808351" cy="757732"/>
          </a:xfrm>
          <a:prstGeom prst="dodec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rot="20960776">
            <a:off x="8043194" y="4429293"/>
            <a:ext cx="752129" cy="369332"/>
          </a:xfrm>
          <a:prstGeom prst="rect">
            <a:avLst/>
          </a:prstGeom>
        </p:spPr>
        <p:txBody>
          <a:bodyPr wrap="none">
            <a:spAutoFit/>
          </a:bodyPr>
          <a:lstStyle/>
          <a:p>
            <a:pPr fontAlgn="auto">
              <a:spcBef>
                <a:spcPts val="0"/>
              </a:spcBef>
              <a:spcAft>
                <a:spcPts val="0"/>
              </a:spcAft>
              <a:defRPr/>
            </a:pPr>
            <a:r>
              <a:rPr lang="fr-FR" b="1" dirty="0">
                <a:solidFill>
                  <a:schemeClr val="bg1"/>
                </a:solidFill>
                <a:latin typeface="+mj-lt"/>
              </a:rPr>
              <a:t>borne</a:t>
            </a:r>
          </a:p>
        </p:txBody>
      </p:sp>
      <p:sp>
        <p:nvSpPr>
          <p:cNvPr id="17" name="Espace réservé du numéro de diapositive 1"/>
          <p:cNvSpPr>
            <a:spLocks noGrp="1"/>
          </p:cNvSpPr>
          <p:nvPr>
            <p:ph type="sldNum" sz="quarter" idx="12"/>
            <p:custDataLst>
              <p:tags r:id="rId10"/>
            </p:custDataLst>
          </p:nvPr>
        </p:nvSpPr>
        <p:spPr>
          <a:xfrm>
            <a:off x="9490075" y="6453188"/>
            <a:ext cx="215900" cy="288925"/>
          </a:xfrm>
        </p:spPr>
        <p:txBody>
          <a:bodyPr/>
          <a:lstStyle/>
          <a:p>
            <a:pPr>
              <a:defRPr/>
            </a:pPr>
            <a:r>
              <a:rPr lang="fr-FR" dirty="0"/>
              <a:t>8</a:t>
            </a:r>
          </a:p>
        </p:txBody>
      </p:sp>
      <p:sp>
        <p:nvSpPr>
          <p:cNvPr id="20" name="ZoneTexte 19">
            <a:extLst>
              <a:ext uri="{FF2B5EF4-FFF2-40B4-BE49-F238E27FC236}">
                <a16:creationId xmlns:a16="http://schemas.microsoft.com/office/drawing/2014/main" id="{F046525C-EA72-684D-BE7D-AB8344173945}"/>
              </a:ext>
            </a:extLst>
          </p:cNvPr>
          <p:cNvSpPr txBox="1"/>
          <p:nvPr/>
        </p:nvSpPr>
        <p:spPr>
          <a:xfrm>
            <a:off x="8300133" y="3522374"/>
            <a:ext cx="1656184" cy="646331"/>
          </a:xfrm>
          <a:prstGeom prst="rect">
            <a:avLst/>
          </a:prstGeom>
          <a:noFill/>
        </p:spPr>
        <p:txBody>
          <a:bodyPr wrap="square" rtlCol="0">
            <a:spAutoFit/>
          </a:bodyPr>
          <a:lstStyle/>
          <a:p>
            <a:r>
              <a:rPr lang="fr-BE" sz="1200" dirty="0"/>
              <a:t>* Informations retrouvées dans le document de gestion.</a:t>
            </a:r>
          </a:p>
        </p:txBody>
      </p:sp>
      <p:sp>
        <p:nvSpPr>
          <p:cNvPr id="19" name="ZoneTexte 18">
            <a:extLst>
              <a:ext uri="{FF2B5EF4-FFF2-40B4-BE49-F238E27FC236}">
                <a16:creationId xmlns:a16="http://schemas.microsoft.com/office/drawing/2014/main" id="{909939EC-681D-BF4D-A40D-143F2919C56C}"/>
              </a:ext>
            </a:extLst>
          </p:cNvPr>
          <p:cNvSpPr txBox="1"/>
          <p:nvPr>
            <p:custDataLst>
              <p:tags r:id="rId11"/>
            </p:custDataLst>
          </p:nvPr>
        </p:nvSpPr>
        <p:spPr>
          <a:xfrm rot="16200000">
            <a:off x="-613462" y="3612654"/>
            <a:ext cx="2457148" cy="461665"/>
          </a:xfrm>
          <a:prstGeom prst="rect">
            <a:avLst/>
          </a:prstGeom>
          <a:noFill/>
        </p:spPr>
        <p:txBody>
          <a:bodyPr wrap="none" rtlCol="0">
            <a:spAutoFit/>
          </a:bodyPr>
          <a:lstStyle/>
          <a:p>
            <a:pPr lvl="0" algn="just"/>
            <a:r>
              <a:rPr lang="fr-FR" sz="3600" baseline="30000" dirty="0">
                <a:solidFill>
                  <a:schemeClr val="tx2"/>
                </a:solidFill>
                <a:latin typeface="Calibri" pitchFamily="34" charset="0"/>
              </a:rPr>
              <a:t>Etapes de la vente</a:t>
            </a:r>
            <a:endParaRPr lang="fr-BE" sz="3600" baseline="30000" dirty="0">
              <a:solidFill>
                <a:schemeClr val="tx2"/>
              </a:solidFill>
              <a:latin typeface="Calibri" pitchFamily="34" charset="0"/>
            </a:endParaRPr>
          </a:p>
        </p:txBody>
      </p:sp>
    </p:spTree>
    <p:extLst>
      <p:ext uri="{BB962C8B-B14F-4D97-AF65-F5344CB8AC3E}">
        <p14:creationId xmlns:p14="http://schemas.microsoft.com/office/powerpoint/2010/main" val="413262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a:xfrm>
            <a:off x="9345488" y="6453188"/>
            <a:ext cx="415925" cy="288925"/>
          </a:xfrm>
        </p:spPr>
        <p:txBody>
          <a:bodyPr/>
          <a:lstStyle/>
          <a:p>
            <a:pPr>
              <a:defRPr/>
            </a:pPr>
            <a:fld id="{5D393273-DA96-4F6F-9159-149960990A5B}" type="slidenum">
              <a:rPr lang="fr-FR"/>
              <a:pPr>
                <a:defRPr/>
              </a:pPr>
              <a:t>9</a:t>
            </a:fld>
            <a:endParaRPr lang="fr-FR" dirty="0"/>
          </a:p>
        </p:txBody>
      </p:sp>
      <p:sp>
        <p:nvSpPr>
          <p:cNvPr id="5" name="ZoneTexte 4"/>
          <p:cNvSpPr txBox="1"/>
          <p:nvPr>
            <p:custDataLst>
              <p:tags r:id="rId2"/>
            </p:custDataLst>
          </p:nvPr>
        </p:nvSpPr>
        <p:spPr>
          <a:xfrm>
            <a:off x="1125240" y="1150938"/>
            <a:ext cx="8769350" cy="1631216"/>
          </a:xfrm>
          <a:prstGeom prst="rect">
            <a:avLst/>
          </a:prstGeom>
          <a:noFill/>
        </p:spPr>
        <p:txBody>
          <a:bodyPr>
            <a:spAutoFit/>
          </a:bodyPr>
          <a:lstStyle/>
          <a:p>
            <a:pPr marL="342900" indent="-342900" fontAlgn="auto">
              <a:spcBef>
                <a:spcPts val="0"/>
              </a:spcBef>
              <a:spcAft>
                <a:spcPts val="0"/>
              </a:spcAft>
              <a:buFont typeface="Arial" charset="0"/>
              <a:buChar char="•"/>
              <a:defRPr/>
            </a:pPr>
            <a:r>
              <a:rPr lang="fr-BE" sz="2000" dirty="0">
                <a:latin typeface="+mj-lt"/>
                <a:cs typeface="+mn-cs"/>
              </a:rPr>
              <a:t>Marquage des </a:t>
            </a:r>
            <a:r>
              <a:rPr lang="fr-BE" sz="2000" b="1" dirty="0">
                <a:latin typeface="+mj-lt"/>
                <a:cs typeface="+mn-cs"/>
              </a:rPr>
              <a:t>bois à exploiter </a:t>
            </a:r>
            <a:r>
              <a:rPr lang="fr-BE" sz="2000" dirty="0">
                <a:latin typeface="+mj-lt"/>
                <a:cs typeface="+mn-cs"/>
              </a:rPr>
              <a:t>et des </a:t>
            </a:r>
            <a:r>
              <a:rPr lang="fr-BE" sz="2000" b="1" dirty="0">
                <a:latin typeface="+mj-lt"/>
                <a:cs typeface="+mn-cs"/>
              </a:rPr>
              <a:t>bois en réserve </a:t>
            </a:r>
            <a:r>
              <a:rPr lang="fr-BE" sz="2000" dirty="0">
                <a:latin typeface="+mj-lt"/>
                <a:cs typeface="+mn-cs"/>
              </a:rPr>
              <a:t>à ne pas abimer </a:t>
            </a:r>
          </a:p>
          <a:p>
            <a:pPr marL="342900" indent="-342900" fontAlgn="auto">
              <a:spcBef>
                <a:spcPts val="0"/>
              </a:spcBef>
              <a:spcAft>
                <a:spcPts val="0"/>
              </a:spcAft>
              <a:buFont typeface="Arial" charset="0"/>
              <a:buChar char="•"/>
              <a:defRPr/>
            </a:pPr>
            <a:r>
              <a:rPr lang="fr-BE" sz="2000" dirty="0">
                <a:latin typeface="+mj-lt"/>
                <a:cs typeface="+mn-cs"/>
              </a:rPr>
              <a:t>Travail réalisé </a:t>
            </a:r>
            <a:r>
              <a:rPr lang="fr-BE" sz="2000" b="1" dirty="0">
                <a:latin typeface="+mj-lt"/>
                <a:cs typeface="+mn-cs"/>
              </a:rPr>
              <a:t>par le propriétaire ou par son gestionnaire</a:t>
            </a:r>
            <a:r>
              <a:rPr lang="fr-BE" sz="2000" dirty="0">
                <a:latin typeface="+mj-lt"/>
                <a:cs typeface="+mn-cs"/>
              </a:rPr>
              <a:t> (expert, coopérative…). </a:t>
            </a:r>
          </a:p>
          <a:p>
            <a:pPr marL="342900" indent="-342900" fontAlgn="auto">
              <a:spcBef>
                <a:spcPts val="0"/>
              </a:spcBef>
              <a:spcAft>
                <a:spcPts val="0"/>
              </a:spcAft>
              <a:buFont typeface="Arial" charset="0"/>
              <a:buChar char="•"/>
              <a:defRPr/>
            </a:pPr>
            <a:r>
              <a:rPr lang="fr-BE" sz="2000" dirty="0">
                <a:latin typeface="+mj-lt"/>
                <a:cs typeface="+mn-cs"/>
              </a:rPr>
              <a:t>Le système de marquage doit être bien </a:t>
            </a:r>
            <a:r>
              <a:rPr lang="fr-BE" sz="2000" b="1" dirty="0">
                <a:latin typeface="+mj-lt"/>
                <a:cs typeface="+mn-cs"/>
              </a:rPr>
              <a:t>clair</a:t>
            </a:r>
            <a:r>
              <a:rPr lang="fr-BE" sz="2000" dirty="0">
                <a:latin typeface="+mj-lt"/>
                <a:cs typeface="+mn-cs"/>
              </a:rPr>
              <a:t> pour l’acheteur</a:t>
            </a:r>
          </a:p>
          <a:p>
            <a:pPr fontAlgn="auto">
              <a:spcBef>
                <a:spcPts val="0"/>
              </a:spcBef>
              <a:spcAft>
                <a:spcPts val="0"/>
              </a:spcAft>
              <a:defRPr/>
            </a:pPr>
            <a:endParaRPr lang="fr-FR" sz="2000" dirty="0">
              <a:latin typeface="+mj-lt"/>
              <a:cs typeface="+mn-cs"/>
            </a:endParaRPr>
          </a:p>
        </p:txBody>
      </p:sp>
      <p:sp>
        <p:nvSpPr>
          <p:cNvPr id="8196" name="Titre 1"/>
          <p:cNvSpPr txBox="1">
            <a:spLocks/>
          </p:cNvSpPr>
          <p:nvPr>
            <p:custDataLst>
              <p:tags r:id="rId3"/>
            </p:custDataLst>
          </p:nvPr>
        </p:nvSpPr>
        <p:spPr bwMode="auto">
          <a:xfrm>
            <a:off x="0" y="703351"/>
            <a:ext cx="989459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algn="ctr"/>
            <a:r>
              <a:rPr lang="fr-FR" altLang="fr-FR" sz="4400" b="1" baseline="30000" dirty="0">
                <a:solidFill>
                  <a:schemeClr val="tx2"/>
                </a:solidFill>
                <a:latin typeface="Calibri" pitchFamily="34" charset="0"/>
              </a:rPr>
              <a:t>2.2 Marquage </a:t>
            </a:r>
            <a:r>
              <a:rPr lang="fr-FR" altLang="fr-FR" sz="4400" baseline="30000" dirty="0">
                <a:solidFill>
                  <a:schemeClr val="tx2"/>
                </a:solidFill>
                <a:latin typeface="Calibri" pitchFamily="34" charset="0"/>
              </a:rPr>
              <a:t>des bois </a:t>
            </a:r>
          </a:p>
        </p:txBody>
      </p:sp>
      <p:pic>
        <p:nvPicPr>
          <p:cNvPr id="7170" name="Picture 2" descr="Q:\5. photothèque\4 par themes\3.Gestion forestière - Sylviculture\11.Eclaircie &amp; Martelage\Parcelle experimentale_Libin.JPG"/>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4232655" y="2564904"/>
            <a:ext cx="2539543" cy="190465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Q:\5. photothèque\4 par themes\3.Gestion forestière - Sylviculture\6.Arbre de place\Tinlot_2009 (9).JPG"/>
          <p:cNvPicPr>
            <a:picLocks noChangeAspect="1" noChangeArrowheads="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rot="5400000">
            <a:off x="1474557" y="2802989"/>
            <a:ext cx="1904659" cy="142849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Q:\5. photothèque\4 par themes\3.Gestion forestière - Sylviculture\Divers\P1060996.JPG"/>
          <p:cNvPicPr>
            <a:picLocks noChangeAspect="1" noChangeArrowheads="1"/>
          </p:cNvPicPr>
          <p:nvPr>
            <p:custDataLst>
              <p:tags r:id="rId6"/>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6942101" y="2564905"/>
            <a:ext cx="1428493" cy="1904658"/>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custDataLst>
              <p:tags r:id="rId7"/>
            </p:custDataLst>
          </p:nvPr>
        </p:nvSpPr>
        <p:spPr>
          <a:xfrm>
            <a:off x="2504728" y="5005276"/>
            <a:ext cx="4680520" cy="1631216"/>
          </a:xfrm>
          <a:prstGeom prst="rect">
            <a:avLst/>
          </a:prstGeom>
          <a:noFill/>
          <a:ln>
            <a:solidFill>
              <a:schemeClr val="bg2"/>
            </a:solidFill>
          </a:ln>
        </p:spPr>
        <p:txBody>
          <a:bodyPr wrap="square" rtlCol="0">
            <a:spAutoFit/>
          </a:bodyPr>
          <a:lstStyle/>
          <a:p>
            <a:pPr algn="ctr"/>
            <a:r>
              <a:rPr lang="fr-BE" sz="2000" b="1" dirty="0">
                <a:solidFill>
                  <a:schemeClr val="bg2"/>
                </a:solidFill>
                <a:latin typeface="+mj-lt"/>
              </a:rPr>
              <a:t>Le choix des arbres se fait par le vendeur selon ses options sylvicoles </a:t>
            </a:r>
            <a:r>
              <a:rPr lang="fr-BE" sz="2000" dirty="0">
                <a:solidFill>
                  <a:schemeClr val="bg2"/>
                </a:solidFill>
                <a:latin typeface="+mj-lt"/>
              </a:rPr>
              <a:t>et non par l’acheteur qui choisira les arbres qui lui plaisent sans tenir compte de l’avenir de la parcelle.</a:t>
            </a:r>
          </a:p>
        </p:txBody>
      </p:sp>
      <p:grpSp>
        <p:nvGrpSpPr>
          <p:cNvPr id="13" name="Grouper 12"/>
          <p:cNvGrpSpPr/>
          <p:nvPr/>
        </p:nvGrpSpPr>
        <p:grpSpPr>
          <a:xfrm rot="21125076">
            <a:off x="1328867" y="5254130"/>
            <a:ext cx="1368152" cy="1266310"/>
            <a:chOff x="991020" y="5238920"/>
            <a:chExt cx="1368152" cy="1266310"/>
          </a:xfrm>
        </p:grpSpPr>
        <p:sp>
          <p:nvSpPr>
            <p:cNvPr id="14" name="Triangle 13"/>
            <p:cNvSpPr/>
            <p:nvPr/>
          </p:nvSpPr>
          <p:spPr>
            <a:xfrm>
              <a:off x="991020" y="5238920"/>
              <a:ext cx="1368152" cy="1235988"/>
            </a:xfrm>
            <a:prstGeom prst="triangle">
              <a:avLst/>
            </a:prstGeom>
            <a:ln w="76200">
              <a:solidFill>
                <a:schemeClr val="bg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5" name="Rectangle 14"/>
            <p:cNvSpPr/>
            <p:nvPr/>
          </p:nvSpPr>
          <p:spPr>
            <a:xfrm>
              <a:off x="1137170" y="5397234"/>
              <a:ext cx="1075853" cy="1107996"/>
            </a:xfrm>
            <a:prstGeom prst="rect">
              <a:avLst/>
            </a:prstGeom>
            <a:noFill/>
          </p:spPr>
          <p:txBody>
            <a:bodyPr wrap="square" lIns="91440" tIns="45720" rIns="91440" bIns="45720">
              <a:spAutoFit/>
            </a:bodyPr>
            <a:lstStyle/>
            <a:p>
              <a:pPr algn="ctr"/>
              <a:r>
                <a:rPr lang="nl-BE" sz="6600" b="1" cap="none" spc="50" dirty="0">
                  <a:ln w="0"/>
                  <a:solidFill>
                    <a:schemeClr val="bg2"/>
                  </a:solidFill>
                  <a:effectLst>
                    <a:innerShdw blurRad="63500" dist="50800" dir="13500000">
                      <a:srgbClr val="000000">
                        <a:alpha val="50000"/>
                      </a:srgbClr>
                    </a:innerShdw>
                  </a:effectLst>
                </a:rPr>
                <a:t>!</a:t>
              </a:r>
            </a:p>
          </p:txBody>
        </p:sp>
      </p:grpSp>
      <p:sp>
        <p:nvSpPr>
          <p:cNvPr id="18" name="ZoneTexte 17">
            <a:extLst>
              <a:ext uri="{FF2B5EF4-FFF2-40B4-BE49-F238E27FC236}">
                <a16:creationId xmlns:a16="http://schemas.microsoft.com/office/drawing/2014/main" id="{FECE099E-0EB6-FD4B-854D-FE3053B04FB1}"/>
              </a:ext>
            </a:extLst>
          </p:cNvPr>
          <p:cNvSpPr txBox="1"/>
          <p:nvPr>
            <p:custDataLst>
              <p:tags r:id="rId8"/>
            </p:custDataLst>
          </p:nvPr>
        </p:nvSpPr>
        <p:spPr>
          <a:xfrm rot="16200000">
            <a:off x="-613462" y="3612654"/>
            <a:ext cx="2457148" cy="461665"/>
          </a:xfrm>
          <a:prstGeom prst="rect">
            <a:avLst/>
          </a:prstGeom>
          <a:noFill/>
        </p:spPr>
        <p:txBody>
          <a:bodyPr wrap="none" rtlCol="0">
            <a:spAutoFit/>
          </a:bodyPr>
          <a:lstStyle/>
          <a:p>
            <a:pPr lvl="0" algn="just"/>
            <a:r>
              <a:rPr lang="fr-FR" sz="3600" baseline="30000" dirty="0">
                <a:solidFill>
                  <a:schemeClr val="tx2"/>
                </a:solidFill>
                <a:latin typeface="Calibri" pitchFamily="34" charset="0"/>
              </a:rPr>
              <a:t>Etapes de la vente</a:t>
            </a:r>
            <a:endParaRPr lang="fr-BE" sz="3600" baseline="30000" dirty="0">
              <a:solidFill>
                <a:schemeClr val="tx2"/>
              </a:solidFill>
              <a:latin typeface="Calibri" pitchFamily="34" charset="0"/>
            </a:endParaRPr>
          </a:p>
        </p:txBody>
      </p:sp>
      <p:sp>
        <p:nvSpPr>
          <p:cNvPr id="19" name="Dodécagone 18">
            <a:extLst>
              <a:ext uri="{FF2B5EF4-FFF2-40B4-BE49-F238E27FC236}">
                <a16:creationId xmlns:a16="http://schemas.microsoft.com/office/drawing/2014/main" id="{27AD2796-D5A6-084F-BE17-E2B7738C072D}"/>
              </a:ext>
            </a:extLst>
          </p:cNvPr>
          <p:cNvSpPr/>
          <p:nvPr/>
        </p:nvSpPr>
        <p:spPr>
          <a:xfrm>
            <a:off x="1093247" y="3794429"/>
            <a:ext cx="1101719" cy="1032729"/>
          </a:xfrm>
          <a:prstGeom prst="dodec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0FF10D67-563B-844A-9525-F541CB26D528}"/>
              </a:ext>
            </a:extLst>
          </p:cNvPr>
          <p:cNvSpPr/>
          <p:nvPr/>
        </p:nvSpPr>
        <p:spPr>
          <a:xfrm rot="20960776">
            <a:off x="1083504" y="3975858"/>
            <a:ext cx="1121204" cy="646331"/>
          </a:xfrm>
          <a:prstGeom prst="rect">
            <a:avLst/>
          </a:prstGeom>
        </p:spPr>
        <p:txBody>
          <a:bodyPr wrap="none">
            <a:spAutoFit/>
          </a:bodyPr>
          <a:lstStyle/>
          <a:p>
            <a:pPr algn="ctr" fontAlgn="auto">
              <a:spcBef>
                <a:spcPts val="0"/>
              </a:spcBef>
              <a:spcAft>
                <a:spcPts val="0"/>
              </a:spcAft>
              <a:defRPr/>
            </a:pPr>
            <a:r>
              <a:rPr lang="fr-FR" dirty="0">
                <a:solidFill>
                  <a:schemeClr val="bg1"/>
                </a:solidFill>
                <a:latin typeface="+mj-lt"/>
              </a:rPr>
              <a:t>Arbres à </a:t>
            </a:r>
          </a:p>
          <a:p>
            <a:pPr algn="ctr" fontAlgn="auto">
              <a:spcBef>
                <a:spcPts val="0"/>
              </a:spcBef>
              <a:spcAft>
                <a:spcPts val="0"/>
              </a:spcAft>
              <a:defRPr/>
            </a:pPr>
            <a:r>
              <a:rPr lang="fr-FR" b="1" dirty="0">
                <a:solidFill>
                  <a:schemeClr val="bg1"/>
                </a:solidFill>
                <a:latin typeface="+mj-lt"/>
              </a:rPr>
              <a:t>conserver</a:t>
            </a:r>
          </a:p>
        </p:txBody>
      </p:sp>
      <p:sp>
        <p:nvSpPr>
          <p:cNvPr id="21" name="Dodécagone 20">
            <a:extLst>
              <a:ext uri="{FF2B5EF4-FFF2-40B4-BE49-F238E27FC236}">
                <a16:creationId xmlns:a16="http://schemas.microsoft.com/office/drawing/2014/main" id="{1D7451C0-9EF6-2E40-A116-FB10A671683C}"/>
              </a:ext>
            </a:extLst>
          </p:cNvPr>
          <p:cNvSpPr/>
          <p:nvPr/>
        </p:nvSpPr>
        <p:spPr>
          <a:xfrm>
            <a:off x="6375159" y="3905053"/>
            <a:ext cx="1101719" cy="1032729"/>
          </a:xfrm>
          <a:prstGeom prst="dodec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A0955175-68F6-7040-BCD5-8E32091CC295}"/>
              </a:ext>
            </a:extLst>
          </p:cNvPr>
          <p:cNvSpPr/>
          <p:nvPr/>
        </p:nvSpPr>
        <p:spPr>
          <a:xfrm rot="20960776">
            <a:off x="6408568" y="4086482"/>
            <a:ext cx="1034899" cy="646331"/>
          </a:xfrm>
          <a:prstGeom prst="rect">
            <a:avLst/>
          </a:prstGeom>
        </p:spPr>
        <p:txBody>
          <a:bodyPr wrap="none">
            <a:spAutoFit/>
          </a:bodyPr>
          <a:lstStyle/>
          <a:p>
            <a:pPr algn="ctr" fontAlgn="auto">
              <a:spcBef>
                <a:spcPts val="0"/>
              </a:spcBef>
              <a:spcAft>
                <a:spcPts val="0"/>
              </a:spcAft>
              <a:defRPr/>
            </a:pPr>
            <a:r>
              <a:rPr lang="fr-FR" dirty="0">
                <a:solidFill>
                  <a:schemeClr val="bg1"/>
                </a:solidFill>
                <a:latin typeface="+mj-lt"/>
              </a:rPr>
              <a:t>Arbres à </a:t>
            </a:r>
          </a:p>
          <a:p>
            <a:pPr algn="ctr" fontAlgn="auto">
              <a:spcBef>
                <a:spcPts val="0"/>
              </a:spcBef>
              <a:spcAft>
                <a:spcPts val="0"/>
              </a:spcAft>
              <a:defRPr/>
            </a:pPr>
            <a:r>
              <a:rPr lang="fr-FR" b="1" dirty="0">
                <a:solidFill>
                  <a:schemeClr val="bg1"/>
                </a:solidFill>
                <a:latin typeface="+mj-lt"/>
              </a:rPr>
              <a:t>récolter</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5"/>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10"/>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7"/>
</p:tagLst>
</file>

<file path=ppt/tags/tag32.xml><?xml version="1.0" encoding="utf-8"?>
<p:tagLst xmlns:a="http://schemas.openxmlformats.org/drawingml/2006/main" xmlns:r="http://schemas.openxmlformats.org/officeDocument/2006/relationships" xmlns:p="http://schemas.openxmlformats.org/presentationml/2006/main">
  <p:tag name="NUM" val="8"/>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1.xml><?xml version="1.0" encoding="utf-8"?>
<p:tagLst xmlns:a="http://schemas.openxmlformats.org/drawingml/2006/main" xmlns:r="http://schemas.openxmlformats.org/officeDocument/2006/relationships" xmlns:p="http://schemas.openxmlformats.org/presentationml/2006/main">
  <p:tag name="NUM" val="9"/>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9"/>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7"/>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8"/>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7"/>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Modèle-EFOR">
  <a:themeElements>
    <a:clrScheme name="Efor-owne">
      <a:dk1>
        <a:sysClr val="windowText" lastClr="000000"/>
      </a:dk1>
      <a:lt1>
        <a:srgbClr val="FFFFFF"/>
      </a:lt1>
      <a:dk2>
        <a:srgbClr val="0085C8"/>
      </a:dk2>
      <a:lt2>
        <a:srgbClr val="BA4995"/>
      </a:lt2>
      <a:accent1>
        <a:srgbClr val="8DC2EA"/>
      </a:accent1>
      <a:accent2>
        <a:srgbClr val="E7C3DD"/>
      </a:accent2>
      <a:accent3>
        <a:srgbClr val="993533"/>
      </a:accent3>
      <a:accent4>
        <a:srgbClr val="7F7F7F"/>
      </a:accent4>
      <a:accent5>
        <a:srgbClr val="FFFFFF"/>
      </a:accent5>
      <a:accent6>
        <a:srgbClr val="FFFFFF"/>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Modèle-EFOR</Template>
  <TotalTime>1715</TotalTime>
  <Words>930</Words>
  <Application>Microsoft Macintosh PowerPoint</Application>
  <PresentationFormat>Format A4 (210 x 297 mm)</PresentationFormat>
  <Paragraphs>205</Paragraphs>
  <Slides>23</Slides>
  <Notes>1</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23</vt:i4>
      </vt:variant>
    </vt:vector>
  </HeadingPairs>
  <TitlesOfParts>
    <vt:vector size="34" baseType="lpstr">
      <vt:lpstr>Arial</vt:lpstr>
      <vt:lpstr>Calibri</vt:lpstr>
      <vt:lpstr>Cambria</vt:lpstr>
      <vt:lpstr>Courier New</vt:lpstr>
      <vt:lpstr>Liberation Serif</vt:lpstr>
      <vt:lpstr>Symbol</vt:lpstr>
      <vt:lpstr>Times New Roman</vt:lpstr>
      <vt:lpstr>Trebuchet MS</vt:lpstr>
      <vt:lpstr>Wingdings</vt:lpstr>
      <vt:lpstr>Modèle-EFOR</vt:lpstr>
      <vt:lpstr>Document</vt:lpstr>
      <vt:lpstr>Conclure un contrat de vente de bois sur pied. </vt:lpstr>
      <vt:lpstr>Présentation PowerPoint</vt:lpstr>
      <vt:lpstr>Présentation PowerPoint</vt:lpstr>
      <vt:lpstr>Vendre ses bois ne s’improvise pas.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Conclure un contrat de vente de bois sur pied.</dc:title>
  <dc:creator>Carine Libotton</dc:creator>
  <cp:lastModifiedBy>Microsoft Office User</cp:lastModifiedBy>
  <cp:revision>187</cp:revision>
  <cp:lastPrinted>2019-01-25T15:02:51Z</cp:lastPrinted>
  <dcterms:created xsi:type="dcterms:W3CDTF">2018-03-05T13:59:25Z</dcterms:created>
  <dcterms:modified xsi:type="dcterms:W3CDTF">2019-05-16T08:27:03Z</dcterms:modified>
</cp:coreProperties>
</file>