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6" r:id="rId2"/>
    <p:sldId id="278" r:id="rId3"/>
    <p:sldId id="289" r:id="rId4"/>
    <p:sldId id="259" r:id="rId5"/>
    <p:sldId id="279" r:id="rId6"/>
    <p:sldId id="280" r:id="rId7"/>
    <p:sldId id="281" r:id="rId8"/>
    <p:sldId id="287" r:id="rId9"/>
    <p:sldId id="276" r:id="rId10"/>
    <p:sldId id="277" r:id="rId11"/>
  </p:sldIdLst>
  <p:sldSz cx="9906000" cy="6858000" type="A4"/>
  <p:notesSz cx="9144000" cy="6858000"/>
  <p:defaultTextStyle>
    <a:defPPr>
      <a:defRPr lang="fr-FR"/>
    </a:defPPr>
    <a:lvl1pPr algn="l" rtl="0" fontAlgn="base">
      <a:spcBef>
        <a:spcPct val="0"/>
      </a:spcBef>
      <a:spcAft>
        <a:spcPct val="0"/>
      </a:spcAft>
      <a:defRPr kern="1200">
        <a:solidFill>
          <a:schemeClr val="tx1"/>
        </a:solidFill>
        <a:latin typeface="Cambria" pitchFamily="18" charset="0"/>
        <a:ea typeface="+mn-ea"/>
        <a:cs typeface="Arial" charset="0"/>
      </a:defRPr>
    </a:lvl1pPr>
    <a:lvl2pPr marL="457200" algn="l" rtl="0" fontAlgn="base">
      <a:spcBef>
        <a:spcPct val="0"/>
      </a:spcBef>
      <a:spcAft>
        <a:spcPct val="0"/>
      </a:spcAft>
      <a:defRPr kern="1200">
        <a:solidFill>
          <a:schemeClr val="tx1"/>
        </a:solidFill>
        <a:latin typeface="Cambria" pitchFamily="18" charset="0"/>
        <a:ea typeface="+mn-ea"/>
        <a:cs typeface="Arial" charset="0"/>
      </a:defRPr>
    </a:lvl2pPr>
    <a:lvl3pPr marL="914400" algn="l" rtl="0" fontAlgn="base">
      <a:spcBef>
        <a:spcPct val="0"/>
      </a:spcBef>
      <a:spcAft>
        <a:spcPct val="0"/>
      </a:spcAft>
      <a:defRPr kern="1200">
        <a:solidFill>
          <a:schemeClr val="tx1"/>
        </a:solidFill>
        <a:latin typeface="Cambria" pitchFamily="18" charset="0"/>
        <a:ea typeface="+mn-ea"/>
        <a:cs typeface="Arial" charset="0"/>
      </a:defRPr>
    </a:lvl3pPr>
    <a:lvl4pPr marL="1371600" algn="l" rtl="0" fontAlgn="base">
      <a:spcBef>
        <a:spcPct val="0"/>
      </a:spcBef>
      <a:spcAft>
        <a:spcPct val="0"/>
      </a:spcAft>
      <a:defRPr kern="1200">
        <a:solidFill>
          <a:schemeClr val="tx1"/>
        </a:solidFill>
        <a:latin typeface="Cambria" pitchFamily="18" charset="0"/>
        <a:ea typeface="+mn-ea"/>
        <a:cs typeface="Arial" charset="0"/>
      </a:defRPr>
    </a:lvl4pPr>
    <a:lvl5pPr marL="1828800" algn="l" rtl="0" fontAlgn="base">
      <a:spcBef>
        <a:spcPct val="0"/>
      </a:spcBef>
      <a:spcAft>
        <a:spcPct val="0"/>
      </a:spcAft>
      <a:defRPr kern="1200">
        <a:solidFill>
          <a:schemeClr val="tx1"/>
        </a:solidFill>
        <a:latin typeface="Cambria" pitchFamily="18" charset="0"/>
        <a:ea typeface="+mn-ea"/>
        <a:cs typeface="Arial" charset="0"/>
      </a:defRPr>
    </a:lvl5pPr>
    <a:lvl6pPr marL="2286000" algn="l" defTabSz="914400" rtl="0" eaLnBrk="1" latinLnBrk="0" hangingPunct="1">
      <a:defRPr kern="1200">
        <a:solidFill>
          <a:schemeClr val="tx1"/>
        </a:solidFill>
        <a:latin typeface="Cambria" pitchFamily="18" charset="0"/>
        <a:ea typeface="+mn-ea"/>
        <a:cs typeface="Arial" charset="0"/>
      </a:defRPr>
    </a:lvl6pPr>
    <a:lvl7pPr marL="2743200" algn="l" defTabSz="914400" rtl="0" eaLnBrk="1" latinLnBrk="0" hangingPunct="1">
      <a:defRPr kern="1200">
        <a:solidFill>
          <a:schemeClr val="tx1"/>
        </a:solidFill>
        <a:latin typeface="Cambria" pitchFamily="18" charset="0"/>
        <a:ea typeface="+mn-ea"/>
        <a:cs typeface="Arial" charset="0"/>
      </a:defRPr>
    </a:lvl7pPr>
    <a:lvl8pPr marL="3200400" algn="l" defTabSz="914400" rtl="0" eaLnBrk="1" latinLnBrk="0" hangingPunct="1">
      <a:defRPr kern="1200">
        <a:solidFill>
          <a:schemeClr val="tx1"/>
        </a:solidFill>
        <a:latin typeface="Cambria" pitchFamily="18" charset="0"/>
        <a:ea typeface="+mn-ea"/>
        <a:cs typeface="Arial" charset="0"/>
      </a:defRPr>
    </a:lvl8pPr>
    <a:lvl9pPr marL="3657600" algn="l" defTabSz="914400" rtl="0" eaLnBrk="1" latinLnBrk="0" hangingPunct="1">
      <a:defRPr kern="1200">
        <a:solidFill>
          <a:schemeClr val="tx1"/>
        </a:solidFill>
        <a:latin typeface="Cambria"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9999"/>
    <a:srgbClr val="F3E2EE"/>
    <a:srgbClr val="F4E5F0"/>
    <a:srgbClr val="F6E8F2"/>
    <a:srgbClr val="F7EBF3"/>
    <a:srgbClr val="F4E4EF"/>
    <a:srgbClr val="F3E0ED"/>
    <a:srgbClr val="0085C8"/>
    <a:srgbClr val="BA49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9" autoAdjust="0"/>
  </p:normalViewPr>
  <p:slideViewPr>
    <p:cSldViewPr>
      <p:cViewPr varScale="1">
        <p:scale>
          <a:sx n="111" d="100"/>
          <a:sy n="111" d="100"/>
        </p:scale>
        <p:origin x="1308" y="102"/>
      </p:cViewPr>
      <p:guideLst>
        <p:guide orient="horz" pos="2160"/>
        <p:guide pos="3120"/>
      </p:guideLst>
    </p:cSldViewPr>
  </p:slideViewPr>
  <p:notesTextViewPr>
    <p:cViewPr>
      <p:scale>
        <a:sx n="1" d="1"/>
        <a:sy n="1" d="1"/>
      </p:scale>
      <p:origin x="0" y="0"/>
    </p:cViewPr>
  </p:notesTextViewPr>
  <p:notesViewPr>
    <p:cSldViewPr>
      <p:cViewPr varScale="1">
        <p:scale>
          <a:sx n="112" d="100"/>
          <a:sy n="112" d="100"/>
        </p:scale>
        <p:origin x="241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dirty="0"/>
          </a:p>
        </p:txBody>
      </p:sp>
      <p:sp>
        <p:nvSpPr>
          <p:cNvPr id="3" name="Espace réservé de la date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2BDA43D-AE91-40F7-9F80-85AE271F2B30}" type="datetimeFigureOut">
              <a:rPr lang="fr-FR"/>
              <a:pPr>
                <a:defRPr/>
              </a:pPr>
              <a:t>17/04/2019</a:t>
            </a:fld>
            <a:endParaRPr lang="fr-FR" dirty="0"/>
          </a:p>
        </p:txBody>
      </p:sp>
      <p:sp>
        <p:nvSpPr>
          <p:cNvPr id="4" name="Espace réservé du pied de page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dirty="0"/>
          </a:p>
        </p:txBody>
      </p:sp>
      <p:sp>
        <p:nvSpPr>
          <p:cNvPr id="5" name="Espace réservé du numéro de diapositive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59D7561-50DA-4FFF-AE9C-9F1B467B43A4}" type="slidenum">
              <a:rPr lang="fr-FR"/>
              <a:pPr>
                <a:defRPr/>
              </a:pPr>
              <a:t>‹N°›</a:t>
            </a:fld>
            <a:endParaRPr lang="fr-FR" dirty="0"/>
          </a:p>
        </p:txBody>
      </p:sp>
    </p:spTree>
    <p:extLst>
      <p:ext uri="{BB962C8B-B14F-4D97-AF65-F5344CB8AC3E}">
        <p14:creationId xmlns:p14="http://schemas.microsoft.com/office/powerpoint/2010/main" val="1561617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dirty="0"/>
          </a:p>
        </p:txBody>
      </p:sp>
      <p:sp>
        <p:nvSpPr>
          <p:cNvPr id="3" name="Espace réservé de la date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FCF3269-B50B-481B-BB0E-66B628D5C259}" type="datetimeFigureOut">
              <a:rPr lang="fr-FR"/>
              <a:pPr>
                <a:defRPr/>
              </a:pPr>
              <a:t>17/04/2019</a:t>
            </a:fld>
            <a:endParaRPr lang="fr-FR" dirty="0"/>
          </a:p>
        </p:txBody>
      </p:sp>
      <p:sp>
        <p:nvSpPr>
          <p:cNvPr id="4" name="Espace réservé de l'image des diapositives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dirty="0"/>
          </a:p>
        </p:txBody>
      </p:sp>
      <p:sp>
        <p:nvSpPr>
          <p:cNvPr id="7" name="Espace réservé du numéro de diapositive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6681A9C-C15B-4DB5-BCC3-6020BF29FBE2}" type="slidenum">
              <a:rPr lang="fr-FR"/>
              <a:pPr>
                <a:defRPr/>
              </a:pPr>
              <a:t>‹N°›</a:t>
            </a:fld>
            <a:endParaRPr lang="fr-FR" dirty="0"/>
          </a:p>
        </p:txBody>
      </p:sp>
    </p:spTree>
    <p:extLst>
      <p:ext uri="{BB962C8B-B14F-4D97-AF65-F5344CB8AC3E}">
        <p14:creationId xmlns:p14="http://schemas.microsoft.com/office/powerpoint/2010/main" val="15330737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a:p>
        </p:txBody>
      </p:sp>
      <p:sp>
        <p:nvSpPr>
          <p:cNvPr id="122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fld id="{FF535D01-6B48-4976-9E87-CD806D481C2A}" type="slidenum">
              <a:rPr lang="fr-FR" altLang="fr-FR">
                <a:latin typeface="Calibri" pitchFamily="34" charset="0"/>
              </a:rPr>
              <a:pPr fontAlgn="base">
                <a:spcBef>
                  <a:spcPct val="0"/>
                </a:spcBef>
                <a:spcAft>
                  <a:spcPct val="0"/>
                </a:spcAft>
              </a:pPr>
              <a:t>4</a:t>
            </a:fld>
            <a:endParaRPr lang="fr-FR" altLang="fr-FR" dirty="0">
              <a:latin typeface="Calibri" pitchFamily="34" charset="0"/>
            </a:endParaRPr>
          </a:p>
        </p:txBody>
      </p:sp>
    </p:spTree>
    <p:extLst>
      <p:ext uri="{BB962C8B-B14F-4D97-AF65-F5344CB8AC3E}">
        <p14:creationId xmlns:p14="http://schemas.microsoft.com/office/powerpoint/2010/main" val="21826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a:p>
        </p:txBody>
      </p:sp>
      <p:sp>
        <p:nvSpPr>
          <p:cNvPr id="122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fld id="{FF535D01-6B48-4976-9E87-CD806D481C2A}" type="slidenum">
              <a:rPr lang="fr-FR" altLang="fr-FR">
                <a:latin typeface="Calibri" pitchFamily="34" charset="0"/>
              </a:rPr>
              <a:pPr fontAlgn="base">
                <a:spcBef>
                  <a:spcPct val="0"/>
                </a:spcBef>
                <a:spcAft>
                  <a:spcPct val="0"/>
                </a:spcAft>
              </a:pPr>
              <a:t>5</a:t>
            </a:fld>
            <a:endParaRPr lang="fr-FR" altLang="fr-FR" dirty="0">
              <a:latin typeface="Calibri" pitchFamily="34" charset="0"/>
            </a:endParaRPr>
          </a:p>
        </p:txBody>
      </p:sp>
    </p:spTree>
    <p:extLst>
      <p:ext uri="{BB962C8B-B14F-4D97-AF65-F5344CB8AC3E}">
        <p14:creationId xmlns:p14="http://schemas.microsoft.com/office/powerpoint/2010/main" val="2262719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a:p>
        </p:txBody>
      </p:sp>
      <p:sp>
        <p:nvSpPr>
          <p:cNvPr id="122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fld id="{FF535D01-6B48-4976-9E87-CD806D481C2A}" type="slidenum">
              <a:rPr lang="fr-FR" altLang="fr-FR">
                <a:latin typeface="Calibri" pitchFamily="34" charset="0"/>
              </a:rPr>
              <a:pPr fontAlgn="base">
                <a:spcBef>
                  <a:spcPct val="0"/>
                </a:spcBef>
                <a:spcAft>
                  <a:spcPct val="0"/>
                </a:spcAft>
              </a:pPr>
              <a:t>6</a:t>
            </a:fld>
            <a:endParaRPr lang="fr-FR" altLang="fr-FR" dirty="0">
              <a:latin typeface="Calibri" pitchFamily="34" charset="0"/>
            </a:endParaRPr>
          </a:p>
        </p:txBody>
      </p:sp>
    </p:spTree>
    <p:extLst>
      <p:ext uri="{BB962C8B-B14F-4D97-AF65-F5344CB8AC3E}">
        <p14:creationId xmlns:p14="http://schemas.microsoft.com/office/powerpoint/2010/main" val="3163868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a:p>
        </p:txBody>
      </p:sp>
      <p:sp>
        <p:nvSpPr>
          <p:cNvPr id="122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fld id="{FF535D01-6B48-4976-9E87-CD806D481C2A}" type="slidenum">
              <a:rPr lang="fr-FR" altLang="fr-FR">
                <a:latin typeface="Calibri" pitchFamily="34" charset="0"/>
              </a:rPr>
              <a:pPr fontAlgn="base">
                <a:spcBef>
                  <a:spcPct val="0"/>
                </a:spcBef>
                <a:spcAft>
                  <a:spcPct val="0"/>
                </a:spcAft>
              </a:pPr>
              <a:t>7</a:t>
            </a:fld>
            <a:endParaRPr lang="fr-FR" altLang="fr-FR" dirty="0">
              <a:latin typeface="Calibri" pitchFamily="34" charset="0"/>
            </a:endParaRPr>
          </a:p>
        </p:txBody>
      </p:sp>
    </p:spTree>
    <p:extLst>
      <p:ext uri="{BB962C8B-B14F-4D97-AF65-F5344CB8AC3E}">
        <p14:creationId xmlns:p14="http://schemas.microsoft.com/office/powerpoint/2010/main" val="1706064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a:p>
        </p:txBody>
      </p:sp>
      <p:sp>
        <p:nvSpPr>
          <p:cNvPr id="122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fld id="{FF535D01-6B48-4976-9E87-CD806D481C2A}" type="slidenum">
              <a:rPr lang="fr-FR" altLang="fr-FR">
                <a:latin typeface="Calibri" pitchFamily="34" charset="0"/>
              </a:rPr>
              <a:pPr fontAlgn="base">
                <a:spcBef>
                  <a:spcPct val="0"/>
                </a:spcBef>
                <a:spcAft>
                  <a:spcPct val="0"/>
                </a:spcAft>
              </a:pPr>
              <a:t>8</a:t>
            </a:fld>
            <a:endParaRPr lang="fr-FR" altLang="fr-FR" dirty="0">
              <a:latin typeface="Calibri" pitchFamily="34" charset="0"/>
            </a:endParaRPr>
          </a:p>
        </p:txBody>
      </p:sp>
    </p:spTree>
    <p:extLst>
      <p:ext uri="{BB962C8B-B14F-4D97-AF65-F5344CB8AC3E}">
        <p14:creationId xmlns:p14="http://schemas.microsoft.com/office/powerpoint/2010/main" val="2523375096"/>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9FBFF8B3-00E1-40D3-8043-F5250F9539F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40" t="12978" r="19179" b="8847"/>
          <a:stretch/>
        </p:blipFill>
        <p:spPr>
          <a:xfrm>
            <a:off x="1705148" y="-27237"/>
            <a:ext cx="8200852" cy="5112000"/>
          </a:xfrm>
          <a:prstGeom prst="rect">
            <a:avLst/>
          </a:prstGeom>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88" y="5084763"/>
            <a:ext cx="10680701" cy="177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46499" y="5733256"/>
            <a:ext cx="22304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coutant\Desktop\En cours\01N1-238_Efor-own (23-05-17)\Logos\Ef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2013" y="5589588"/>
            <a:ext cx="935037"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a:extLst>
              <a:ext uri="{FF2B5EF4-FFF2-40B4-BE49-F238E27FC236}">
                <a16:creationId xmlns:a16="http://schemas.microsoft.com/office/drawing/2014/main" id="{EA222AC8-0A9D-4925-831A-A9DEA69ECE0D}"/>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4410226" y="5717582"/>
            <a:ext cx="1658939" cy="59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1">
            <a:extLst>
              <a:ext uri="{FF2B5EF4-FFF2-40B4-BE49-F238E27FC236}">
                <a16:creationId xmlns:a16="http://schemas.microsoft.com/office/drawing/2014/main" id="{A883199F-49EE-483C-B76F-2635F71F7BDB}"/>
              </a:ext>
            </a:extLst>
          </p:cNvPr>
          <p:cNvPicPr>
            <a:picLocks noChangeAspect="1"/>
          </p:cNvPicPr>
          <p:nvPr userDrawn="1"/>
        </p:nvPicPr>
        <p:blipFill>
          <a:blip r:embed="rId7" cstate="print">
            <a:extLst>
              <a:ext uri="{BEBA8EAE-BF5A-486C-A8C5-ECC9F3942E4B}">
                <a14:imgProps xmlns:a14="http://schemas.microsoft.com/office/drawing/2010/main">
                  <a14:imgLayer r:embed="rId8">
                    <a14:imgEffect>
                      <a14:backgroundRemoval t="10000" b="90000" l="10000" r="90000">
                        <a14:foregroundMark x1="54373" y1="69368" x2="54373" y2="69368"/>
                        <a14:foregroundMark x1="55026" y1="20356" x2="55026" y2="20356"/>
                        <a14:foregroundMark x1="44256" y1="19499" x2="44256" y2="19499"/>
                        <a14:foregroundMark x1="43407" y1="26746" x2="43407" y2="26746"/>
                        <a14:foregroundMark x1="53916" y1="27339" x2="53916" y2="27339"/>
                        <a14:foregroundMark x1="50326" y1="32345" x2="50326" y2="32345"/>
                        <a14:foregroundMark x1="65796" y1="22596" x2="65796" y2="22596"/>
                        <a14:foregroundMark x1="63838" y1="29578" x2="63838" y2="29578"/>
                        <a14:foregroundMark x1="59726" y1="34848" x2="59726" y2="34848"/>
                        <a14:foregroundMark x1="56136" y1="39328" x2="56136" y2="39328"/>
                        <a14:foregroundMark x1="53068" y1="45455" x2="53068" y2="45455"/>
                        <a14:foregroundMark x1="61684" y1="53821" x2="61684" y2="53821"/>
                        <a14:foregroundMark x1="52546" y1="73057" x2="52546" y2="73057"/>
                        <a14:foregroundMark x1="37598" y1="50198" x2="37598" y2="50198"/>
                        <a14:foregroundMark x1="45104" y1="51581" x2="45104" y2="51581"/>
                        <a14:foregroundMark x1="40405" y1="47101" x2="40405" y2="47101"/>
                        <a14:foregroundMark x1="42298" y1="40975" x2="42298" y2="40975"/>
                        <a14:foregroundMark x1="35705" y1="34058" x2="35705" y2="34058"/>
                        <a14:foregroundMark x1="33486" y1="25099" x2="33486" y2="25099"/>
                        <a14:foregroundMark x1="24935" y1="33465" x2="24935" y2="33465"/>
                        <a14:foregroundMark x1="29047" y1="40975" x2="29047" y2="40975"/>
                        <a14:foregroundMark x1="22977" y1="47958" x2="22977" y2="47958"/>
                        <a14:foregroundMark x1="30157" y1="53557" x2="30157" y2="53557"/>
                        <a14:foregroundMark x1="64948" y1="41304" x2="64948" y2="41304"/>
                        <a14:foregroundMark x1="71606" y1="36825" x2="71606" y2="36825"/>
                        <a14:foregroundMark x1="72977" y1="47694" x2="72977" y2="47694"/>
                        <a14:foregroundMark x1="47585" y1="83333" x2="47585" y2="83333"/>
                        <a14:foregroundMark x1="38185" y1="83663" x2="38185" y2="83663"/>
                        <a14:foregroundMark x1="32637" y1="82806" x2="32637" y2="82806"/>
                        <a14:foregroundMark x1="28525" y1="83070" x2="28525" y2="83070"/>
                        <a14:foregroundMark x1="21867" y1="83926" x2="21867" y2="83926"/>
                        <a14:foregroundMark x1="18864" y1="81159" x2="18864" y2="81159"/>
                        <a14:foregroundMark x1="53655" y1="83333" x2="53655" y2="83333"/>
                        <a14:foregroundMark x1="60248" y1="83333" x2="60248" y2="83333"/>
                        <a14:foregroundMark x1="67755" y1="83070" x2="67755" y2="83070"/>
                        <a14:foregroundMark x1="74935" y1="83663" x2="74935" y2="83663"/>
                        <a14:foregroundMark x1="72977" y1="82279" x2="72977" y2="82279"/>
                        <a14:backgroundMark x1="28525" y1="82279" x2="28525" y2="82279"/>
                        <a14:backgroundMark x1="39817" y1="82279" x2="39817" y2="82279"/>
                        <a14:backgroundMark x1="61945" y1="82279" x2="61945" y2="82279"/>
                      </a14:backgroundRemoval>
                    </a14:imgEffect>
                  </a14:imgLayer>
                </a14:imgProps>
              </a:ext>
              <a:ext uri="{28A0092B-C50C-407E-A947-70E740481C1C}">
                <a14:useLocalDpi xmlns:a14="http://schemas.microsoft.com/office/drawing/2010/main" val="0"/>
              </a:ext>
            </a:extLst>
          </a:blip>
          <a:stretch>
            <a:fillRect/>
          </a:stretch>
        </p:blipFill>
        <p:spPr>
          <a:xfrm>
            <a:off x="6040705" y="5504421"/>
            <a:ext cx="1039790" cy="1030287"/>
          </a:xfrm>
          <a:prstGeom prst="rect">
            <a:avLst/>
          </a:prstGeom>
        </p:spPr>
      </p:pic>
      <p:sp>
        <p:nvSpPr>
          <p:cNvPr id="10" name="Rectangle 9">
            <a:extLst>
              <a:ext uri="{FF2B5EF4-FFF2-40B4-BE49-F238E27FC236}">
                <a16:creationId xmlns:a16="http://schemas.microsoft.com/office/drawing/2014/main" id="{2C64A6CE-7A62-45E0-A325-B07538773B95}"/>
              </a:ext>
            </a:extLst>
          </p:cNvPr>
          <p:cNvSpPr/>
          <p:nvPr userDrawn="1"/>
        </p:nvSpPr>
        <p:spPr>
          <a:xfrm>
            <a:off x="1728961" y="-25850"/>
            <a:ext cx="8177039" cy="5110613"/>
          </a:xfrm>
          <a:prstGeom prst="rect">
            <a:avLst/>
          </a:prstGeom>
          <a:gradFill>
            <a:gsLst>
              <a:gs pos="0">
                <a:schemeClr val="bg1"/>
              </a:gs>
              <a:gs pos="100000">
                <a:schemeClr val="bg1">
                  <a:shade val="67500"/>
                  <a:satMod val="115000"/>
                </a:schemeClr>
              </a:gs>
              <a:gs pos="97000">
                <a:schemeClr val="bg1">
                  <a:shade val="100000"/>
                  <a:satMod val="115000"/>
                  <a:alpha val="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253296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lvl1pPr>
              <a:defRPr/>
            </a:lvl1pPr>
          </a:lstStyle>
          <a:p>
            <a:pPr>
              <a:defRPr/>
            </a:pPr>
            <a:fld id="{E0ACFD72-1F7C-4B75-9DF7-E00BC5C0889F}" type="datetime1">
              <a:rPr lang="fr-FR"/>
              <a:pPr>
                <a:defRPr/>
              </a:pPr>
              <a:t>17/04/2019</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a:xfrm>
            <a:off x="9490075" y="6453188"/>
            <a:ext cx="215900" cy="288925"/>
          </a:xfrm>
        </p:spPr>
        <p:txBody>
          <a:bodyPr/>
          <a:lstStyle>
            <a:lvl1pPr>
              <a:defRPr sz="1000" smtClean="0">
                <a:solidFill>
                  <a:schemeClr val="bg1"/>
                </a:solidFill>
                <a:latin typeface="+mj-lt"/>
              </a:defRPr>
            </a:lvl1pPr>
          </a:lstStyle>
          <a:p>
            <a:pPr>
              <a:defRPr/>
            </a:pPr>
            <a:fld id="{78AB7591-9FAA-4EBE-9389-91CCA4B87C32}" type="slidenum">
              <a:rPr lang="fr-FR"/>
              <a:pPr>
                <a:defRPr/>
              </a:pPr>
              <a:t>‹N°›</a:t>
            </a:fld>
            <a:endParaRPr lang="fr-FR" dirty="0"/>
          </a:p>
        </p:txBody>
      </p:sp>
      <p:pic>
        <p:nvPicPr>
          <p:cNvPr id="7" name="Picture 3">
            <a:extLst>
              <a:ext uri="{FF2B5EF4-FFF2-40B4-BE49-F238E27FC236}">
                <a16:creationId xmlns:a16="http://schemas.microsoft.com/office/drawing/2014/main" id="{2EBF4251-A40B-4F3C-93CB-A1AF05BC7B9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65075" y="6453188"/>
            <a:ext cx="944017" cy="33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Users\coutant\Desktop\Efor-own PP (15-06_-17)\Links\Erasmus+.PNG">
            <a:extLst>
              <a:ext uri="{FF2B5EF4-FFF2-40B4-BE49-F238E27FC236}">
                <a16:creationId xmlns:a16="http://schemas.microsoft.com/office/drawing/2014/main" id="{ED524698-C403-4B72-8E38-41300CD8336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93974" y="6507815"/>
            <a:ext cx="1029149" cy="23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49F3E58B-3E34-40EA-B174-6B270467F6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94367" y="6366930"/>
            <a:ext cx="465693" cy="461437"/>
          </a:xfrm>
          <a:prstGeom prst="rect">
            <a:avLst/>
          </a:prstGeom>
        </p:spPr>
      </p:pic>
    </p:spTree>
    <p:extLst>
      <p:ext uri="{BB962C8B-B14F-4D97-AF65-F5344CB8AC3E}">
        <p14:creationId xmlns:p14="http://schemas.microsoft.com/office/powerpoint/2010/main" val="616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ZoneTexte 6"/>
          <p:cNvSpPr txBox="1">
            <a:spLocks noChangeArrowheads="1"/>
          </p:cNvSpPr>
          <p:nvPr/>
        </p:nvSpPr>
        <p:spPr bwMode="auto">
          <a:xfrm rot="16200000">
            <a:off x="-1581943" y="4485481"/>
            <a:ext cx="39751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algn="ctr"/>
            <a:r>
              <a:rPr lang="fr-FR" altLang="fr-FR" sz="3200" b="1" i="1" baseline="30000" dirty="0">
                <a:solidFill>
                  <a:srgbClr val="0085C8"/>
                </a:solidFill>
                <a:latin typeface="Calibri" pitchFamily="34" charset="0"/>
              </a:rPr>
              <a:t>Titre chapitre</a:t>
            </a:r>
          </a:p>
        </p:txBody>
      </p:sp>
      <p:sp>
        <p:nvSpPr>
          <p:cNvPr id="5" name="Espace réservé de la date 3"/>
          <p:cNvSpPr>
            <a:spLocks noGrp="1"/>
          </p:cNvSpPr>
          <p:nvPr>
            <p:ph type="dt" sz="half" idx="10"/>
          </p:nvPr>
        </p:nvSpPr>
        <p:spPr/>
        <p:txBody>
          <a:bodyPr/>
          <a:lstStyle>
            <a:lvl1pPr>
              <a:defRPr/>
            </a:lvl1pPr>
          </a:lstStyle>
          <a:p>
            <a:pPr>
              <a:defRPr/>
            </a:pPr>
            <a:fld id="{0D0E1C08-EB86-43AE-8420-F7410F5C3B54}" type="datetime1">
              <a:rPr lang="fr-FR"/>
              <a:pPr>
                <a:defRPr/>
              </a:pPr>
              <a:t>17/04/2019</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a:xfrm>
            <a:off x="9490075" y="6453188"/>
            <a:ext cx="215900" cy="288925"/>
          </a:xfrm>
        </p:spPr>
        <p:txBody>
          <a:bodyPr/>
          <a:lstStyle>
            <a:lvl1pPr>
              <a:defRPr sz="1000" smtClean="0">
                <a:solidFill>
                  <a:schemeClr val="bg1"/>
                </a:solidFill>
                <a:latin typeface="+mj-lt"/>
              </a:defRPr>
            </a:lvl1pPr>
          </a:lstStyle>
          <a:p>
            <a:pPr>
              <a:defRPr/>
            </a:pPr>
            <a:fld id="{552BC89B-6869-4F6F-B872-A040215E6FE0}" type="slidenum">
              <a:rPr lang="fr-FR"/>
              <a:pPr>
                <a:defRPr/>
              </a:pPr>
              <a:t>‹N°›</a:t>
            </a:fld>
            <a:endParaRPr lang="fr-FR" dirty="0"/>
          </a:p>
        </p:txBody>
      </p:sp>
      <p:pic>
        <p:nvPicPr>
          <p:cNvPr id="8" name="Picture 3">
            <a:extLst>
              <a:ext uri="{FF2B5EF4-FFF2-40B4-BE49-F238E27FC236}">
                <a16:creationId xmlns:a16="http://schemas.microsoft.com/office/drawing/2014/main" id="{37DFDD40-B94E-4CF4-B497-4363C2C9477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65075" y="6453188"/>
            <a:ext cx="944017" cy="33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Users\coutant\Desktop\Efor-own PP (15-06_-17)\Links\Erasmus+.PNG">
            <a:extLst>
              <a:ext uri="{FF2B5EF4-FFF2-40B4-BE49-F238E27FC236}">
                <a16:creationId xmlns:a16="http://schemas.microsoft.com/office/drawing/2014/main" id="{01EF5E2C-5175-4939-8116-2A526CE8613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93974" y="6507815"/>
            <a:ext cx="1029149" cy="23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a:extLst>
              <a:ext uri="{FF2B5EF4-FFF2-40B4-BE49-F238E27FC236}">
                <a16:creationId xmlns:a16="http://schemas.microsoft.com/office/drawing/2014/main" id="{3B5568B4-2709-46C8-9450-66ACC76E9E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94367" y="6366930"/>
            <a:ext cx="465693" cy="461437"/>
          </a:xfrm>
          <a:prstGeom prst="rect">
            <a:avLst/>
          </a:prstGeom>
        </p:spPr>
      </p:pic>
    </p:spTree>
    <p:extLst>
      <p:ext uri="{BB962C8B-B14F-4D97-AF65-F5344CB8AC3E}">
        <p14:creationId xmlns:p14="http://schemas.microsoft.com/office/powerpoint/2010/main" val="29117876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FD99046-CD5F-40DA-B00F-7A5C7B56F1D5}" type="datetime1">
              <a:rPr lang="fr-FR"/>
              <a:pPr>
                <a:defRPr/>
              </a:pPr>
              <a:t>17/04/2019</a:t>
            </a:fld>
            <a:endParaRPr lang="fr-FR" dirty="0"/>
          </a:p>
        </p:txBody>
      </p:sp>
      <p:sp>
        <p:nvSpPr>
          <p:cNvPr id="5" name="Espace réservé du pied de page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dirty="0"/>
          </a:p>
        </p:txBody>
      </p:sp>
      <p:sp>
        <p:nvSpPr>
          <p:cNvPr id="6" name="Espace réservé du numéro de diapositive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85C407F-8733-4AE9-81AB-90257180B6D0}"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eplea.vosges.educagri.fr/" TargetMode="External"/><Relationship Id="rId13" Type="http://schemas.openxmlformats.org/officeDocument/2006/relationships/image" Target="../media/image30.png"/><Relationship Id="rId18" Type="http://schemas.openxmlformats.org/officeDocument/2006/relationships/image" Target="../media/image32.jpe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hyperlink" Target="http://eduter-cnpr.fr/" TargetMode="External"/><Relationship Id="rId17" Type="http://schemas.openxmlformats.org/officeDocument/2006/relationships/hyperlink" Target="https://www.condorcet.be/" TargetMode="External"/><Relationship Id="rId2" Type="http://schemas.openxmlformats.org/officeDocument/2006/relationships/hyperlink" Target="http://www.srfb.be/" TargetMode="External"/><Relationship Id="rId16"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hyperlink" Target="http://www.hortojardi.com/" TargetMode="External"/><Relationship Id="rId11" Type="http://schemas.openxmlformats.org/officeDocument/2006/relationships/image" Target="../media/image29.png"/><Relationship Id="rId5" Type="http://schemas.openxmlformats.org/officeDocument/2006/relationships/image" Target="../media/image26.png"/><Relationship Id="rId15" Type="http://schemas.openxmlformats.org/officeDocument/2006/relationships/image" Target="../media/image31.jpeg"/><Relationship Id="rId10" Type="http://schemas.openxmlformats.org/officeDocument/2006/relationships/hyperlink" Target="http://www.agrosupdijon.fr/" TargetMode="External"/><Relationship Id="rId4" Type="http://schemas.openxmlformats.org/officeDocument/2006/relationships/hyperlink" Target="https://www.cnpf.fr/" TargetMode="External"/><Relationship Id="rId9" Type="http://schemas.openxmlformats.org/officeDocument/2006/relationships/image" Target="../media/image28.jpeg"/><Relationship Id="rId14" Type="http://schemas.openxmlformats.org/officeDocument/2006/relationships/hyperlink" Target="http://www.ctfc.ca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128464" y="3429000"/>
            <a:ext cx="6984776" cy="1656184"/>
          </a:xfrm>
        </p:spPr>
        <p:txBody>
          <a:bodyPr rtlCol="0">
            <a:noAutofit/>
          </a:bodyPr>
          <a:lstStyle/>
          <a:p>
            <a:pPr algn="l" fontAlgn="auto">
              <a:spcAft>
                <a:spcPts val="0"/>
              </a:spcAft>
              <a:defRPr/>
            </a:pPr>
            <a:r>
              <a:rPr lang="fr-BE" sz="7000" b="1" baseline="30000" dirty="0">
                <a:solidFill>
                  <a:srgbClr val="0085C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documents de gestion durable</a:t>
            </a:r>
            <a:endParaRPr lang="fr-FR" sz="7000" b="1" dirty="0">
              <a:solidFill>
                <a:srgbClr val="0085C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844824"/>
            <a:ext cx="776536"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Titre 1"/>
          <p:cNvSpPr txBox="1">
            <a:spLocks/>
          </p:cNvSpPr>
          <p:nvPr/>
        </p:nvSpPr>
        <p:spPr bwMode="auto">
          <a:xfrm>
            <a:off x="1429755" y="581378"/>
            <a:ext cx="7088458" cy="1110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algn="ctr"/>
            <a:r>
              <a:rPr lang="fr-FR" altLang="fr-FR" sz="4400" dirty="0">
                <a:solidFill>
                  <a:srgbClr val="0085C8"/>
                </a:solidFill>
                <a:latin typeface="Calibri" pitchFamily="34" charset="0"/>
              </a:rPr>
              <a:t> </a:t>
            </a:r>
            <a:r>
              <a:rPr lang="fr-FR" altLang="fr-FR" sz="3600" b="1" baseline="30000" dirty="0">
                <a:solidFill>
                  <a:srgbClr val="0085C8"/>
                </a:solidFill>
                <a:latin typeface="Calibri" pitchFamily="34" charset="0"/>
              </a:rPr>
              <a:t>Plus d’informations ?</a:t>
            </a:r>
          </a:p>
          <a:p>
            <a:pPr algn="ctr"/>
            <a:r>
              <a:rPr lang="fr-FR" sz="3600" baseline="30000" dirty="0">
                <a:solidFill>
                  <a:srgbClr val="0085C8"/>
                </a:solidFill>
                <a:latin typeface="Calibri" pitchFamily="34" charset="0"/>
              </a:rPr>
              <a:t>Voici les partenaires d’eforOwn qui peuvent vous informer, vous former et vous accompagner</a:t>
            </a:r>
          </a:p>
        </p:txBody>
      </p:sp>
      <p:graphicFrame>
        <p:nvGraphicFramePr>
          <p:cNvPr id="13" name="Tableau 12"/>
          <p:cNvGraphicFramePr>
            <a:graphicFrameLocks noGrp="1"/>
          </p:cNvGraphicFramePr>
          <p:nvPr>
            <p:extLst/>
          </p:nvPr>
        </p:nvGraphicFramePr>
        <p:xfrm>
          <a:off x="1647488" y="2132856"/>
          <a:ext cx="6604000" cy="3978379"/>
        </p:xfrm>
        <a:graphic>
          <a:graphicData uri="http://schemas.openxmlformats.org/drawingml/2006/table">
            <a:tbl>
              <a:tblPr>
                <a:tableStyleId>{5C22544A-7EE6-4342-B048-85BDC9FD1C3A}</a:tableStyleId>
              </a:tblPr>
              <a:tblGrid>
                <a:gridCol w="1651000">
                  <a:extLst>
                    <a:ext uri="{9D8B030D-6E8A-4147-A177-3AD203B41FA5}">
                      <a16:colId xmlns:a16="http://schemas.microsoft.com/office/drawing/2014/main" val="2127339912"/>
                    </a:ext>
                  </a:extLst>
                </a:gridCol>
                <a:gridCol w="149200">
                  <a:extLst>
                    <a:ext uri="{9D8B030D-6E8A-4147-A177-3AD203B41FA5}">
                      <a16:colId xmlns:a16="http://schemas.microsoft.com/office/drawing/2014/main" val="3506855789"/>
                    </a:ext>
                  </a:extLst>
                </a:gridCol>
                <a:gridCol w="1584176">
                  <a:extLst>
                    <a:ext uri="{9D8B030D-6E8A-4147-A177-3AD203B41FA5}">
                      <a16:colId xmlns:a16="http://schemas.microsoft.com/office/drawing/2014/main" val="14667539"/>
                    </a:ext>
                  </a:extLst>
                </a:gridCol>
                <a:gridCol w="544949">
                  <a:extLst>
                    <a:ext uri="{9D8B030D-6E8A-4147-A177-3AD203B41FA5}">
                      <a16:colId xmlns:a16="http://schemas.microsoft.com/office/drawing/2014/main" val="2998329702"/>
                    </a:ext>
                  </a:extLst>
                </a:gridCol>
                <a:gridCol w="2674675">
                  <a:extLst>
                    <a:ext uri="{9D8B030D-6E8A-4147-A177-3AD203B41FA5}">
                      <a16:colId xmlns:a16="http://schemas.microsoft.com/office/drawing/2014/main" val="3383561395"/>
                    </a:ext>
                  </a:extLst>
                </a:gridCol>
              </a:tblGrid>
              <a:tr h="370840">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rgbClr val="0085C8"/>
                          </a:solidFill>
                          <a:latin typeface="Calibri"/>
                        </a:rPr>
                        <a:t>Vous êtes propriétaire forestier</a:t>
                      </a:r>
                      <a:endParaRPr lang="fr-FR" sz="1800" dirty="0">
                        <a:solidFill>
                          <a:prstClr val="black"/>
                        </a:solidFill>
                        <a:latin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solidFill>
                      <a:schemeClr val="bg1"/>
                    </a:solidFill>
                  </a:tcPr>
                </a:tc>
                <a:tc hMerge="1">
                  <a:txBody>
                    <a:bodyPr/>
                    <a:lstStyle/>
                    <a:p>
                      <a:endParaRPr lang="fr-FR"/>
                    </a:p>
                  </a:txBody>
                  <a:tcPr/>
                </a:tc>
                <a:tc hMerge="1">
                  <a:txBody>
                    <a:bodyPr/>
                    <a:lstStyle/>
                    <a:p>
                      <a:endParaRPr lang="fr-FR"/>
                    </a:p>
                  </a:txBody>
                  <a:tcPr/>
                </a:tc>
                <a:tc hMerge="1">
                  <a:txBody>
                    <a:bodyPr/>
                    <a:lstStyle/>
                    <a:p>
                      <a:endParaRPr lang="fr-FR" dirty="0"/>
                    </a:p>
                  </a:txBody>
                  <a:tcPr>
                    <a:solidFill>
                      <a:schemeClr val="bg1"/>
                    </a:solidFill>
                  </a:tcPr>
                </a:tc>
                <a:extLst>
                  <a:ext uri="{0D108BD9-81ED-4DB2-BD59-A6C34878D82A}">
                    <a16:rowId xmlns:a16="http://schemas.microsoft.com/office/drawing/2014/main" val="2494024787"/>
                  </a:ext>
                </a:extLst>
              </a:tr>
              <a:tr h="1601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solidFill>
                            <a:prstClr val="black"/>
                          </a:solidFill>
                          <a:latin typeface="Calibri"/>
                        </a:rPr>
                        <a:t>En Belgique</a:t>
                      </a:r>
                      <a:endParaRPr lang="fr-FR"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r>
                        <a:rPr lang="fr-FR" sz="1000" dirty="0">
                          <a:solidFill>
                            <a:prstClr val="black"/>
                          </a:solidFill>
                          <a:latin typeface="Calibri"/>
                        </a:rPr>
                        <a:t>               En Espagne</a:t>
                      </a:r>
                      <a:endParaRPr lang="fr-FR"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hMerge="1">
                  <a:txBody>
                    <a:bodyPr/>
                    <a:lstStyle/>
                    <a:p>
                      <a:endParaRPr lang="fr-FR"/>
                    </a:p>
                  </a:txBody>
                  <a:tcPr/>
                </a:tc>
                <a:tc>
                  <a:txBody>
                    <a:bodyPr/>
                    <a:lstStyle/>
                    <a:p>
                      <a:pPr algn="ctr"/>
                      <a:r>
                        <a:rPr lang="fr-FR" sz="1000" dirty="0">
                          <a:solidFill>
                            <a:prstClr val="black"/>
                          </a:solidFill>
                          <a:latin typeface="Calibri"/>
                        </a:rPr>
                        <a:t>En France</a:t>
                      </a:r>
                      <a:endParaRPr lang="fr-FR"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8595017"/>
                  </a:ext>
                </a:extLst>
              </a:tr>
              <a:tr h="1285979">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hMerge="1">
                  <a:txBody>
                    <a:bodyPr/>
                    <a:lstStyle/>
                    <a:p>
                      <a:endParaRPr lang="fr-FR"/>
                    </a:p>
                  </a:txBody>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2243314"/>
                  </a:ext>
                </a:extLst>
              </a:tr>
              <a:tr h="370840">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rgbClr val="0085C8"/>
                          </a:solidFill>
                          <a:latin typeface="Calibri"/>
                        </a:rPr>
                        <a:t>Vous êtes étudiant ou enseignant</a:t>
                      </a:r>
                      <a:endParaRPr lang="fr-FR" sz="1800" dirty="0">
                        <a:solidFill>
                          <a:prstClr val="black"/>
                        </a:solidFill>
                        <a:latin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1543184"/>
                  </a:ext>
                </a:extLst>
              </a:tr>
              <a:tr h="13168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solidFill>
                            <a:prstClr val="black"/>
                          </a:solidFill>
                          <a:latin typeface="Calibri"/>
                        </a:rPr>
                        <a:t>En Belgique</a:t>
                      </a:r>
                      <a:endParaRPr lang="fr-FR"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000" dirty="0">
                          <a:solidFill>
                            <a:prstClr val="black"/>
                          </a:solidFill>
                          <a:latin typeface="Calibri"/>
                        </a:rPr>
                        <a:t> En Espagne</a:t>
                      </a:r>
                      <a:endParaRPr lang="fr-FR"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fr-FR" sz="1000" dirty="0">
                          <a:solidFill>
                            <a:prstClr val="black"/>
                          </a:solidFill>
                          <a:latin typeface="Calibri"/>
                        </a:rPr>
                        <a:t>En France</a:t>
                      </a:r>
                      <a:endParaRPr lang="fr-FR"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0358474"/>
                  </a:ext>
                </a:extLst>
              </a:tr>
              <a:tr h="370840">
                <a:tc gridSpan="2">
                  <a:txBody>
                    <a:bodyPr/>
                    <a:lstStyle/>
                    <a:p>
                      <a:endParaRPr lang="fr-FR" dirty="0"/>
                    </a:p>
                    <a:p>
                      <a:endParaRPr lang="fr-FR" dirty="0"/>
                    </a:p>
                    <a:p>
                      <a:endParaRPr lang="fr-FR" dirty="0"/>
                    </a:p>
                    <a:p>
                      <a:endParaRPr lang="fr-FR" dirty="0"/>
                    </a:p>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0204364"/>
                  </a:ext>
                </a:extLst>
              </a:tr>
            </a:tbl>
          </a:graphicData>
        </a:graphic>
      </p:graphicFrame>
      <p:grpSp>
        <p:nvGrpSpPr>
          <p:cNvPr id="14" name="Groupe 13"/>
          <p:cNvGrpSpPr/>
          <p:nvPr/>
        </p:nvGrpSpPr>
        <p:grpSpPr>
          <a:xfrm>
            <a:off x="2087986" y="2799351"/>
            <a:ext cx="6078308" cy="2765625"/>
            <a:chOff x="2087986" y="2799351"/>
            <a:chExt cx="6078308" cy="2765625"/>
          </a:xfrm>
        </p:grpSpPr>
        <p:grpSp>
          <p:nvGrpSpPr>
            <p:cNvPr id="15" name="Groupe 14"/>
            <p:cNvGrpSpPr/>
            <p:nvPr/>
          </p:nvGrpSpPr>
          <p:grpSpPr>
            <a:xfrm>
              <a:off x="2087986" y="2799351"/>
              <a:ext cx="6078308" cy="2765625"/>
              <a:chOff x="4313378" y="1754858"/>
              <a:chExt cx="6078308" cy="2765625"/>
            </a:xfrm>
          </p:grpSpPr>
          <p:pic>
            <p:nvPicPr>
              <p:cNvPr id="17" name="Image 1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378" y="1754858"/>
                <a:ext cx="825813" cy="901390"/>
              </a:xfrm>
              <a:prstGeom prst="rect">
                <a:avLst/>
              </a:prstGeom>
            </p:spPr>
          </p:pic>
          <p:pic>
            <p:nvPicPr>
              <p:cNvPr id="18" name="Image 1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78717" y="1776035"/>
                <a:ext cx="908891" cy="733732"/>
              </a:xfrm>
              <a:prstGeom prst="rect">
                <a:avLst/>
              </a:prstGeom>
            </p:spPr>
          </p:pic>
          <p:pic>
            <p:nvPicPr>
              <p:cNvPr id="20" name="Imag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160" y="3678534"/>
                <a:ext cx="1432554" cy="704249"/>
              </a:xfrm>
              <a:prstGeom prst="rect">
                <a:avLst/>
              </a:prstGeom>
            </p:spPr>
          </p:pic>
          <p:pic>
            <p:nvPicPr>
              <p:cNvPr id="21" name="Image 2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28239" y="3678534"/>
                <a:ext cx="879496" cy="841949"/>
              </a:xfrm>
              <a:prstGeom prst="rect">
                <a:avLst/>
              </a:prstGeom>
            </p:spPr>
          </p:pic>
          <p:pic>
            <p:nvPicPr>
              <p:cNvPr id="22" name="Image 21">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50926" y="3752644"/>
                <a:ext cx="640760" cy="468767"/>
              </a:xfrm>
              <a:prstGeom prst="rect">
                <a:avLst/>
              </a:prstGeom>
            </p:spPr>
          </p:pic>
          <p:pic>
            <p:nvPicPr>
              <p:cNvPr id="23" name="Image 22">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366180" y="3770532"/>
                <a:ext cx="1221428" cy="629816"/>
              </a:xfrm>
              <a:prstGeom prst="rect">
                <a:avLst/>
              </a:prstGeom>
            </p:spPr>
          </p:pic>
        </p:grpSp>
        <p:pic>
          <p:nvPicPr>
            <p:cNvPr id="16" name="Image 15">
              <a:hlinkClick r:id="rId14"/>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976848" y="2925541"/>
              <a:ext cx="1478280" cy="426720"/>
            </a:xfrm>
            <a:prstGeom prst="rect">
              <a:avLst/>
            </a:prstGeom>
          </p:spPr>
        </p:pic>
      </p:grpSp>
      <p:pic>
        <p:nvPicPr>
          <p:cNvPr id="26" name="Image 25">
            <a:extLst>
              <a:ext uri="{FF2B5EF4-FFF2-40B4-BE49-F238E27FC236}">
                <a16:creationId xmlns:a16="http://schemas.microsoft.com/office/drawing/2014/main" id="{5F772146-EAEA-42E4-9EEB-DE6ABF048D8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750426" y="223196"/>
            <a:ext cx="835184" cy="613025"/>
          </a:xfrm>
          <a:prstGeom prst="rect">
            <a:avLst/>
          </a:prstGeom>
        </p:spPr>
      </p:pic>
      <p:pic>
        <p:nvPicPr>
          <p:cNvPr id="27" name="Image 26">
            <a:hlinkClick r:id="rId17"/>
            <a:extLst>
              <a:ext uri="{FF2B5EF4-FFF2-40B4-BE49-F238E27FC236}">
                <a16:creationId xmlns:a16="http://schemas.microsoft.com/office/drawing/2014/main" id="{75976497-F22E-4F68-BA72-B8B23C11D5C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683801" y="4758307"/>
            <a:ext cx="1621925" cy="633688"/>
          </a:xfrm>
          <a:prstGeom prst="rect">
            <a:avLst/>
          </a:prstGeom>
        </p:spPr>
      </p:pic>
      <p:sp>
        <p:nvSpPr>
          <p:cNvPr id="24" name="Espace réservé du numéro de diapositive 3">
            <a:extLst>
              <a:ext uri="{FF2B5EF4-FFF2-40B4-BE49-F238E27FC236}">
                <a16:creationId xmlns:a16="http://schemas.microsoft.com/office/drawing/2014/main" id="{13EF72C6-6623-47FA-A490-2AA67181026F}"/>
              </a:ext>
            </a:extLst>
          </p:cNvPr>
          <p:cNvSpPr>
            <a:spLocks noGrp="1"/>
          </p:cNvSpPr>
          <p:nvPr>
            <p:ph type="sldNum" sz="quarter" idx="12"/>
          </p:nvPr>
        </p:nvSpPr>
        <p:spPr>
          <a:xfrm>
            <a:off x="9432000" y="6453188"/>
            <a:ext cx="324000" cy="288000"/>
          </a:xfrm>
        </p:spPr>
        <p:txBody>
          <a:bodyPr/>
          <a:lstStyle/>
          <a:p>
            <a:pPr>
              <a:defRPr/>
            </a:pPr>
            <a:fld id="{0CCE8F38-2B0B-4932-B9CA-DF1C3C6AF68F}" type="slidenum">
              <a:rPr lang="fr-FR"/>
              <a:pPr>
                <a:defRPr/>
              </a:pPr>
              <a:t>10</a:t>
            </a:fld>
            <a:endParaRPr lang="fr-FR" dirty="0"/>
          </a:p>
        </p:txBody>
      </p:sp>
      <p:sp>
        <p:nvSpPr>
          <p:cNvPr id="2" name="Rectangle 1"/>
          <p:cNvSpPr/>
          <p:nvPr/>
        </p:nvSpPr>
        <p:spPr>
          <a:xfrm>
            <a:off x="9432000" y="6381328"/>
            <a:ext cx="324000" cy="412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9678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4C81C3-5F73-4A94-A2F9-0BFD90386B06}"/>
              </a:ext>
            </a:extLst>
          </p:cNvPr>
          <p:cNvSpPr>
            <a:spLocks noGrp="1"/>
          </p:cNvSpPr>
          <p:nvPr>
            <p:ph type="sldNum" sz="quarter" idx="12"/>
          </p:nvPr>
        </p:nvSpPr>
        <p:spPr/>
        <p:txBody>
          <a:bodyPr/>
          <a:lstStyle/>
          <a:p>
            <a:pPr>
              <a:defRPr/>
            </a:pPr>
            <a:fld id="{78AB7591-9FAA-4EBE-9389-91CCA4B87C32}" type="slidenum">
              <a:rPr lang="fr-FR" smtClean="0"/>
              <a:pPr>
                <a:defRPr/>
              </a:pPr>
              <a:t>2</a:t>
            </a:fld>
            <a:endParaRPr lang="fr-FR" dirty="0"/>
          </a:p>
        </p:txBody>
      </p:sp>
      <p:sp>
        <p:nvSpPr>
          <p:cNvPr id="3" name="Titre 1">
            <a:extLst>
              <a:ext uri="{FF2B5EF4-FFF2-40B4-BE49-F238E27FC236}">
                <a16:creationId xmlns:a16="http://schemas.microsoft.com/office/drawing/2014/main" id="{5B283673-C14E-49BA-88A0-DC4DA97482D8}"/>
              </a:ext>
            </a:extLst>
          </p:cNvPr>
          <p:cNvSpPr txBox="1">
            <a:spLocks/>
          </p:cNvSpPr>
          <p:nvPr/>
        </p:nvSpPr>
        <p:spPr bwMode="auto">
          <a:xfrm>
            <a:off x="1136650" y="730250"/>
            <a:ext cx="834761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BE" b="1" baseline="30000" dirty="0">
                <a:solidFill>
                  <a:srgbClr val="0085C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documents de gestion durable</a:t>
            </a:r>
            <a:endParaRPr lang="fr-FR" altLang="fr-FR" b="1" baseline="30000" dirty="0">
              <a:solidFill>
                <a:srgbClr val="0085C8"/>
              </a:solidFill>
              <a:latin typeface="Arial" charset="0"/>
              <a:cs typeface="Arial" charset="0"/>
            </a:endParaRPr>
          </a:p>
        </p:txBody>
      </p:sp>
      <p:sp>
        <p:nvSpPr>
          <p:cNvPr id="4" name="ZoneTexte 13">
            <a:extLst>
              <a:ext uri="{FF2B5EF4-FFF2-40B4-BE49-F238E27FC236}">
                <a16:creationId xmlns:a16="http://schemas.microsoft.com/office/drawing/2014/main" id="{DDC69581-DCF5-42B6-A544-E2431183A7AB}"/>
              </a:ext>
            </a:extLst>
          </p:cNvPr>
          <p:cNvSpPr txBox="1">
            <a:spLocks noChangeArrowheads="1"/>
          </p:cNvSpPr>
          <p:nvPr/>
        </p:nvSpPr>
        <p:spPr bwMode="auto">
          <a:xfrm>
            <a:off x="1545682" y="1376363"/>
            <a:ext cx="79443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algn="just"/>
            <a:r>
              <a:rPr lang="fr-FR" altLang="fr-FR" sz="2000" b="1" i="1" dirty="0">
                <a:solidFill>
                  <a:srgbClr val="0085C8"/>
                </a:solidFill>
                <a:latin typeface="Trebuchet MS" pitchFamily="34" charset="0"/>
              </a:rPr>
              <a:t>Objectif : </a:t>
            </a:r>
            <a:r>
              <a:rPr lang="fr-FR" altLang="fr-FR" sz="2000" i="1" dirty="0">
                <a:solidFill>
                  <a:srgbClr val="0085C8"/>
                </a:solidFill>
                <a:latin typeface="Trebuchet MS" pitchFamily="34" charset="0"/>
              </a:rPr>
              <a:t>Sensibiliser le propriétaire à l'intérêt de rédiger un document simple de gestion (suivi, succession, mémoires, …)</a:t>
            </a:r>
          </a:p>
        </p:txBody>
      </p:sp>
      <p:sp>
        <p:nvSpPr>
          <p:cNvPr id="5" name="ZoneTexte 4">
            <a:extLst>
              <a:ext uri="{FF2B5EF4-FFF2-40B4-BE49-F238E27FC236}">
                <a16:creationId xmlns:a16="http://schemas.microsoft.com/office/drawing/2014/main" id="{F666DB7B-DCEF-4B76-9C2F-716742261C4E}"/>
              </a:ext>
            </a:extLst>
          </p:cNvPr>
          <p:cNvSpPr txBox="1"/>
          <p:nvPr/>
        </p:nvSpPr>
        <p:spPr>
          <a:xfrm>
            <a:off x="1545449" y="2225537"/>
            <a:ext cx="7938819" cy="1631216"/>
          </a:xfrm>
          <a:prstGeom prst="rect">
            <a:avLst/>
          </a:prstGeom>
          <a:noFill/>
        </p:spPr>
        <p:txBody>
          <a:bodyPr wrap="square">
            <a:spAutoFit/>
          </a:bodyPr>
          <a:lstStyle/>
          <a:p>
            <a:pPr algn="just" fontAlgn="auto">
              <a:spcBef>
                <a:spcPts val="0"/>
              </a:spcBef>
              <a:spcAft>
                <a:spcPts val="0"/>
              </a:spcAft>
              <a:defRPr/>
            </a:pPr>
            <a:r>
              <a:rPr lang="fr-FR" sz="2000" dirty="0">
                <a:latin typeface="+mj-lt"/>
                <a:cs typeface="+mn-cs"/>
              </a:rPr>
              <a:t>Le document de gestion est un </a:t>
            </a:r>
            <a:r>
              <a:rPr lang="fr-FR" sz="2000" b="1" dirty="0">
                <a:solidFill>
                  <a:schemeClr val="bg2"/>
                </a:solidFill>
                <a:latin typeface="+mj-lt"/>
                <a:cs typeface="+mn-cs"/>
              </a:rPr>
              <a:t>outil</a:t>
            </a:r>
            <a:r>
              <a:rPr lang="fr-FR" sz="2000" dirty="0">
                <a:latin typeface="+mj-lt"/>
                <a:cs typeface="+mn-cs"/>
              </a:rPr>
              <a:t>, un guide dans les travaux de la propriété, tout en constituant une aide précieuse dans la </a:t>
            </a:r>
            <a:r>
              <a:rPr lang="fr-FR" sz="2000" b="1" dirty="0">
                <a:solidFill>
                  <a:schemeClr val="bg2"/>
                </a:solidFill>
                <a:latin typeface="+mj-lt"/>
                <a:cs typeface="+mn-cs"/>
              </a:rPr>
              <a:t>transmission</a:t>
            </a:r>
            <a:r>
              <a:rPr lang="fr-FR" sz="2000" dirty="0">
                <a:latin typeface="+mj-lt"/>
                <a:cs typeface="+mn-cs"/>
              </a:rPr>
              <a:t> aux générations qui succéderont dans la </a:t>
            </a:r>
            <a:r>
              <a:rPr lang="fr-FR" sz="2000" b="1" dirty="0">
                <a:solidFill>
                  <a:schemeClr val="bg2"/>
                </a:solidFill>
                <a:latin typeface="+mj-lt"/>
                <a:cs typeface="+mn-cs"/>
              </a:rPr>
              <a:t>gestion de ce patrimoine</a:t>
            </a:r>
            <a:r>
              <a:rPr lang="fr-FR" sz="2000" dirty="0">
                <a:latin typeface="+mj-lt"/>
                <a:cs typeface="+mn-cs"/>
              </a:rPr>
              <a:t>.</a:t>
            </a:r>
          </a:p>
          <a:p>
            <a:pPr algn="just" fontAlgn="auto">
              <a:spcBef>
                <a:spcPts val="0"/>
              </a:spcBef>
              <a:spcAft>
                <a:spcPts val="0"/>
              </a:spcAft>
              <a:defRPr/>
            </a:pPr>
            <a:r>
              <a:rPr lang="fr-FR" sz="2000" dirty="0">
                <a:latin typeface="+mj-lt"/>
                <a:cs typeface="+mn-cs"/>
              </a:rPr>
              <a:t>Le document de gestion est vivement conseillé pour tout propriétaire soucieux d’une gestion raisonnée et continue.</a:t>
            </a:r>
          </a:p>
        </p:txBody>
      </p:sp>
      <p:pic>
        <p:nvPicPr>
          <p:cNvPr id="13" name="Image 12">
            <a:extLst>
              <a:ext uri="{FF2B5EF4-FFF2-40B4-BE49-F238E27FC236}">
                <a16:creationId xmlns:a16="http://schemas.microsoft.com/office/drawing/2014/main" id="{879FFB8B-4A56-4B84-95A7-2BBF9272D5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54" t="5256" r="7426" b="10455"/>
          <a:stretch/>
        </p:blipFill>
        <p:spPr>
          <a:xfrm>
            <a:off x="1784648" y="4047138"/>
            <a:ext cx="3240360" cy="2162981"/>
          </a:xfrm>
          <a:prstGeom prst="rect">
            <a:avLst/>
          </a:prstGeom>
        </p:spPr>
      </p:pic>
      <p:pic>
        <p:nvPicPr>
          <p:cNvPr id="15" name="Image 14" descr="Une image contenant clipart&#10;&#10;Description générée avec un niveau de confiance très élevé">
            <a:extLst>
              <a:ext uri="{FF2B5EF4-FFF2-40B4-BE49-F238E27FC236}">
                <a16:creationId xmlns:a16="http://schemas.microsoft.com/office/drawing/2014/main" id="{4E660603-1F64-488F-ADF0-07910DF51E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18" t="15108" r="31101" b="3478"/>
          <a:stretch/>
        </p:blipFill>
        <p:spPr>
          <a:xfrm>
            <a:off x="5385048" y="3929904"/>
            <a:ext cx="3127738" cy="2379640"/>
          </a:xfrm>
          <a:prstGeom prst="rect">
            <a:avLst/>
          </a:prstGeom>
        </p:spPr>
      </p:pic>
    </p:spTree>
    <p:extLst>
      <p:ext uri="{BB962C8B-B14F-4D97-AF65-F5344CB8AC3E}">
        <p14:creationId xmlns:p14="http://schemas.microsoft.com/office/powerpoint/2010/main" val="412797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4C81C3-5F73-4A94-A2F9-0BFD90386B06}"/>
              </a:ext>
            </a:extLst>
          </p:cNvPr>
          <p:cNvSpPr>
            <a:spLocks noGrp="1"/>
          </p:cNvSpPr>
          <p:nvPr>
            <p:ph type="sldNum" sz="quarter" idx="12"/>
          </p:nvPr>
        </p:nvSpPr>
        <p:spPr/>
        <p:txBody>
          <a:bodyPr/>
          <a:lstStyle/>
          <a:p>
            <a:pPr>
              <a:defRPr/>
            </a:pPr>
            <a:fld id="{78AB7591-9FAA-4EBE-9389-91CCA4B87C32}" type="slidenum">
              <a:rPr lang="fr-FR" smtClean="0"/>
              <a:pPr>
                <a:defRPr/>
              </a:pPr>
              <a:t>3</a:t>
            </a:fld>
            <a:endParaRPr lang="fr-FR" dirty="0"/>
          </a:p>
        </p:txBody>
      </p:sp>
      <p:sp>
        <p:nvSpPr>
          <p:cNvPr id="3" name="Titre 1">
            <a:extLst>
              <a:ext uri="{FF2B5EF4-FFF2-40B4-BE49-F238E27FC236}">
                <a16:creationId xmlns:a16="http://schemas.microsoft.com/office/drawing/2014/main" id="{5B283673-C14E-49BA-88A0-DC4DA97482D8}"/>
              </a:ext>
            </a:extLst>
          </p:cNvPr>
          <p:cNvSpPr txBox="1">
            <a:spLocks/>
          </p:cNvSpPr>
          <p:nvPr/>
        </p:nvSpPr>
        <p:spPr bwMode="auto">
          <a:xfrm>
            <a:off x="1136650" y="730250"/>
            <a:ext cx="834761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BE" b="1" baseline="30000" dirty="0">
                <a:solidFill>
                  <a:srgbClr val="0085C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documents de gestion durable</a:t>
            </a:r>
            <a:endParaRPr lang="fr-FR" altLang="fr-FR" b="1" baseline="30000" dirty="0">
              <a:solidFill>
                <a:srgbClr val="0085C8"/>
              </a:solidFill>
              <a:latin typeface="Arial" charset="0"/>
              <a:cs typeface="Arial" charset="0"/>
            </a:endParaRPr>
          </a:p>
        </p:txBody>
      </p:sp>
      <p:sp>
        <p:nvSpPr>
          <p:cNvPr id="6" name="ZoneTexte 5">
            <a:extLst>
              <a:ext uri="{FF2B5EF4-FFF2-40B4-BE49-F238E27FC236}">
                <a16:creationId xmlns:a16="http://schemas.microsoft.com/office/drawing/2014/main" id="{8B26DB1F-DAD3-4B60-A3D1-238EAB2ED598}"/>
              </a:ext>
            </a:extLst>
          </p:cNvPr>
          <p:cNvSpPr txBox="1"/>
          <p:nvPr/>
        </p:nvSpPr>
        <p:spPr>
          <a:xfrm>
            <a:off x="1539876" y="2098675"/>
            <a:ext cx="8166100" cy="2246769"/>
          </a:xfrm>
          <a:prstGeom prst="rect">
            <a:avLst/>
          </a:prstGeom>
          <a:noFill/>
        </p:spPr>
        <p:txBody>
          <a:bodyPr wrap="square">
            <a:spAutoFit/>
          </a:bodyPr>
          <a:lstStyle/>
          <a:p>
            <a:pPr fontAlgn="auto">
              <a:spcBef>
                <a:spcPts val="0"/>
              </a:spcBef>
              <a:spcAft>
                <a:spcPts val="0"/>
              </a:spcAft>
              <a:defRPr/>
            </a:pPr>
            <a:r>
              <a:rPr lang="fr-FR" dirty="0">
                <a:latin typeface="+mn-lt"/>
                <a:cs typeface="+mn-cs"/>
              </a:rPr>
              <a:t>– </a:t>
            </a:r>
            <a:r>
              <a:rPr lang="fr-FR" sz="2000" b="1" cap="all" dirty="0">
                <a:latin typeface="+mj-lt"/>
                <a:cs typeface="+mn-cs"/>
              </a:rPr>
              <a:t>é</a:t>
            </a:r>
            <a:r>
              <a:rPr lang="fr-FR" sz="2000" b="1" dirty="0">
                <a:latin typeface="+mj-lt"/>
                <a:cs typeface="+mn-cs"/>
              </a:rPr>
              <a:t>tape 1</a:t>
            </a:r>
            <a:r>
              <a:rPr lang="fr-FR" sz="2000" dirty="0">
                <a:latin typeface="+mj-lt"/>
                <a:cs typeface="+mn-cs"/>
              </a:rPr>
              <a:t> : </a:t>
            </a:r>
            <a:r>
              <a:rPr lang="fr-FR" sz="2000" b="1" cap="all" dirty="0">
                <a:solidFill>
                  <a:srgbClr val="BE498B"/>
                </a:solidFill>
                <a:latin typeface="+mj-lt"/>
                <a:cs typeface="+mn-cs"/>
              </a:rPr>
              <a:t>Les</a:t>
            </a:r>
            <a:r>
              <a:rPr lang="fr-FR" sz="2000" b="1" dirty="0">
                <a:solidFill>
                  <a:schemeClr val="bg2"/>
                </a:solidFill>
                <a:latin typeface="+mj-lt"/>
                <a:cs typeface="+mn-cs"/>
              </a:rPr>
              <a:t> OBJECTIFS </a:t>
            </a:r>
            <a:r>
              <a:rPr lang="fr-FR" sz="2000" dirty="0">
                <a:latin typeface="+mj-lt"/>
                <a:cs typeface="+mn-cs"/>
              </a:rPr>
              <a:t>de gestion</a:t>
            </a:r>
          </a:p>
          <a:p>
            <a:pPr fontAlgn="auto">
              <a:spcBef>
                <a:spcPts val="0"/>
              </a:spcBef>
              <a:spcAft>
                <a:spcPts val="0"/>
              </a:spcAft>
              <a:defRPr/>
            </a:pPr>
            <a:endParaRPr lang="fr-FR" sz="2000" dirty="0">
              <a:latin typeface="+mj-lt"/>
              <a:cs typeface="+mn-cs"/>
            </a:endParaRPr>
          </a:p>
          <a:p>
            <a:pPr fontAlgn="auto">
              <a:spcBef>
                <a:spcPts val="0"/>
              </a:spcBef>
              <a:spcAft>
                <a:spcPts val="0"/>
              </a:spcAft>
              <a:defRPr/>
            </a:pPr>
            <a:r>
              <a:rPr lang="fr-FR" sz="2000" dirty="0">
                <a:latin typeface="+mj-lt"/>
                <a:cs typeface="+mn-cs"/>
              </a:rPr>
              <a:t>– </a:t>
            </a:r>
            <a:r>
              <a:rPr lang="fr-FR" sz="2000" b="1" cap="all" dirty="0">
                <a:latin typeface="+mj-lt"/>
                <a:cs typeface="+mn-cs"/>
              </a:rPr>
              <a:t>é</a:t>
            </a:r>
            <a:r>
              <a:rPr lang="fr-FR" sz="2000" b="1" dirty="0">
                <a:latin typeface="+mj-lt"/>
                <a:cs typeface="+mn-cs"/>
              </a:rPr>
              <a:t>tape 2</a:t>
            </a:r>
            <a:r>
              <a:rPr lang="fr-FR" sz="2000" dirty="0">
                <a:latin typeface="+mj-lt"/>
                <a:cs typeface="+mn-cs"/>
              </a:rPr>
              <a:t> : </a:t>
            </a:r>
            <a:r>
              <a:rPr lang="fr-FR" sz="2000" b="1" cap="all" dirty="0" err="1">
                <a:solidFill>
                  <a:srgbClr val="BE498B"/>
                </a:solidFill>
                <a:latin typeface="+mj-lt"/>
                <a:cs typeface="+mn-cs"/>
              </a:rPr>
              <a:t>LEs</a:t>
            </a:r>
            <a:r>
              <a:rPr lang="fr-FR" sz="2000" b="1" cap="all" dirty="0">
                <a:solidFill>
                  <a:srgbClr val="BE498B"/>
                </a:solidFill>
                <a:latin typeface="+mj-lt"/>
                <a:cs typeface="+mn-cs"/>
              </a:rPr>
              <a:t> coupes </a:t>
            </a:r>
            <a:r>
              <a:rPr lang="fr-FR" sz="2000" dirty="0">
                <a:latin typeface="+mj-lt"/>
                <a:cs typeface="+mn-cs"/>
              </a:rPr>
              <a:t>et travaux forestiers</a:t>
            </a:r>
          </a:p>
          <a:p>
            <a:pPr fontAlgn="auto">
              <a:spcBef>
                <a:spcPts val="0"/>
              </a:spcBef>
              <a:spcAft>
                <a:spcPts val="0"/>
              </a:spcAft>
              <a:defRPr/>
            </a:pPr>
            <a:endParaRPr lang="fr-FR" sz="2000" dirty="0">
              <a:latin typeface="+mj-lt"/>
              <a:cs typeface="+mn-cs"/>
            </a:endParaRPr>
          </a:p>
          <a:p>
            <a:pPr fontAlgn="auto">
              <a:spcBef>
                <a:spcPts val="0"/>
              </a:spcBef>
              <a:spcAft>
                <a:spcPts val="0"/>
              </a:spcAft>
              <a:defRPr/>
            </a:pPr>
            <a:r>
              <a:rPr lang="fr-FR" sz="2000" dirty="0">
                <a:latin typeface="+mj-lt"/>
                <a:cs typeface="+mn-cs"/>
              </a:rPr>
              <a:t>– </a:t>
            </a:r>
            <a:r>
              <a:rPr lang="fr-FR" sz="2000" b="1" cap="all" dirty="0">
                <a:latin typeface="+mj-lt"/>
                <a:cs typeface="+mn-cs"/>
              </a:rPr>
              <a:t>é</a:t>
            </a:r>
            <a:r>
              <a:rPr lang="fr-FR" sz="2000" b="1" dirty="0">
                <a:latin typeface="+mj-lt"/>
                <a:cs typeface="+mn-cs"/>
              </a:rPr>
              <a:t>tape 3</a:t>
            </a:r>
            <a:r>
              <a:rPr lang="fr-FR" sz="2000" dirty="0">
                <a:latin typeface="+mj-lt"/>
                <a:cs typeface="+mn-cs"/>
              </a:rPr>
              <a:t> : </a:t>
            </a:r>
            <a:r>
              <a:rPr lang="fr-FR" sz="2000" b="1" cap="all" dirty="0">
                <a:solidFill>
                  <a:srgbClr val="BE498B"/>
                </a:solidFill>
                <a:latin typeface="+mj-lt"/>
                <a:cs typeface="+mn-cs"/>
              </a:rPr>
              <a:t>L’Accueil </a:t>
            </a:r>
            <a:r>
              <a:rPr lang="fr-FR" sz="2000" dirty="0">
                <a:latin typeface="+mj-lt"/>
                <a:cs typeface="+mn-cs"/>
              </a:rPr>
              <a:t>du public</a:t>
            </a:r>
          </a:p>
          <a:p>
            <a:pPr fontAlgn="auto">
              <a:spcBef>
                <a:spcPts val="0"/>
              </a:spcBef>
              <a:spcAft>
                <a:spcPts val="0"/>
              </a:spcAft>
              <a:defRPr/>
            </a:pPr>
            <a:endParaRPr lang="fr-FR" sz="2000" dirty="0">
              <a:latin typeface="+mj-lt"/>
              <a:cs typeface="+mn-cs"/>
            </a:endParaRPr>
          </a:p>
          <a:p>
            <a:pPr fontAlgn="auto">
              <a:spcBef>
                <a:spcPts val="0"/>
              </a:spcBef>
              <a:spcAft>
                <a:spcPts val="0"/>
              </a:spcAft>
              <a:defRPr/>
            </a:pPr>
            <a:r>
              <a:rPr lang="fr-FR" sz="2000" dirty="0">
                <a:latin typeface="+mj-lt"/>
                <a:cs typeface="+mn-cs"/>
              </a:rPr>
              <a:t>– </a:t>
            </a:r>
            <a:r>
              <a:rPr lang="fr-FR" sz="2000" b="1" cap="all" dirty="0">
                <a:latin typeface="+mj-lt"/>
                <a:cs typeface="+mn-cs"/>
              </a:rPr>
              <a:t>é</a:t>
            </a:r>
            <a:r>
              <a:rPr lang="fr-FR" sz="2000" b="1" dirty="0">
                <a:latin typeface="+mj-lt"/>
                <a:cs typeface="+mn-cs"/>
              </a:rPr>
              <a:t>tape 4</a:t>
            </a:r>
            <a:r>
              <a:rPr lang="fr-FR" sz="2000" dirty="0">
                <a:latin typeface="+mj-lt"/>
                <a:cs typeface="+mn-cs"/>
              </a:rPr>
              <a:t> : </a:t>
            </a:r>
            <a:r>
              <a:rPr lang="fr-FR" sz="2000" b="1" cap="all" dirty="0">
                <a:solidFill>
                  <a:srgbClr val="BE498B"/>
                </a:solidFill>
                <a:latin typeface="Calibri"/>
              </a:rPr>
              <a:t>La législation </a:t>
            </a:r>
            <a:r>
              <a:rPr lang="fr-FR" sz="2000" dirty="0">
                <a:latin typeface="Calibri"/>
              </a:rPr>
              <a:t>dans ma forêt</a:t>
            </a:r>
            <a:endParaRPr lang="fr-FR" sz="2000" dirty="0">
              <a:latin typeface="+mj-lt"/>
              <a:cs typeface="+mn-cs"/>
            </a:endParaRPr>
          </a:p>
        </p:txBody>
      </p:sp>
      <p:sp>
        <p:nvSpPr>
          <p:cNvPr id="7" name="ZoneTexte 13">
            <a:extLst>
              <a:ext uri="{FF2B5EF4-FFF2-40B4-BE49-F238E27FC236}">
                <a16:creationId xmlns:a16="http://schemas.microsoft.com/office/drawing/2014/main" id="{81DCBE62-151E-44BB-AD09-D09DC7DFCB88}"/>
              </a:ext>
            </a:extLst>
          </p:cNvPr>
          <p:cNvSpPr txBox="1">
            <a:spLocks noChangeArrowheads="1"/>
          </p:cNvSpPr>
          <p:nvPr/>
        </p:nvSpPr>
        <p:spPr bwMode="auto">
          <a:xfrm>
            <a:off x="1539876" y="1466850"/>
            <a:ext cx="79446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r>
              <a:rPr lang="fr-FR" altLang="fr-FR" sz="2000" b="1" i="1" dirty="0">
                <a:solidFill>
                  <a:srgbClr val="0085C8"/>
                </a:solidFill>
                <a:latin typeface="Trebuchet MS" pitchFamily="34" charset="0"/>
              </a:rPr>
              <a:t>Etapes clés des documents de gestion durable</a:t>
            </a:r>
            <a:endParaRPr lang="fr-FR" altLang="fr-FR" sz="2000" i="1" dirty="0">
              <a:solidFill>
                <a:srgbClr val="0085C8"/>
              </a:solidFill>
              <a:latin typeface="Trebuchet MS" pitchFamily="34" charset="0"/>
            </a:endParaRPr>
          </a:p>
        </p:txBody>
      </p:sp>
    </p:spTree>
    <p:extLst>
      <p:ext uri="{BB962C8B-B14F-4D97-AF65-F5344CB8AC3E}">
        <p14:creationId xmlns:p14="http://schemas.microsoft.com/office/powerpoint/2010/main" val="165483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0CCE8F38-2B0B-4932-B9CA-DF1C3C6AF68F}" type="slidenum">
              <a:rPr lang="fr-FR"/>
              <a:pPr>
                <a:defRPr/>
              </a:pPr>
              <a:t>4</a:t>
            </a:fld>
            <a:endParaRPr lang="fr-FR" dirty="0"/>
          </a:p>
        </p:txBody>
      </p:sp>
      <p:sp>
        <p:nvSpPr>
          <p:cNvPr id="15" name="Titre 1">
            <a:extLst>
              <a:ext uri="{FF2B5EF4-FFF2-40B4-BE49-F238E27FC236}">
                <a16:creationId xmlns:a16="http://schemas.microsoft.com/office/drawing/2014/main" id="{6325F911-8389-4BBD-8061-5369B335588A}"/>
              </a:ext>
            </a:extLst>
          </p:cNvPr>
          <p:cNvSpPr txBox="1">
            <a:spLocks/>
          </p:cNvSpPr>
          <p:nvPr/>
        </p:nvSpPr>
        <p:spPr bwMode="auto">
          <a:xfrm>
            <a:off x="920552" y="744538"/>
            <a:ext cx="898544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altLang="fr-FR" b="1" baseline="30000" dirty="0">
                <a:solidFill>
                  <a:srgbClr val="0085C8"/>
                </a:solidFill>
              </a:rPr>
              <a:t>Étape 1 : </a:t>
            </a:r>
            <a:r>
              <a:rPr lang="fr-FR" altLang="fr-FR" b="1" baseline="30000" dirty="0">
                <a:solidFill>
                  <a:srgbClr val="BE498B"/>
                </a:solidFill>
              </a:rPr>
              <a:t>Les objectifs de gestion</a:t>
            </a:r>
          </a:p>
        </p:txBody>
      </p:sp>
      <p:sp>
        <p:nvSpPr>
          <p:cNvPr id="24" name="ZoneTexte 23">
            <a:extLst>
              <a:ext uri="{FF2B5EF4-FFF2-40B4-BE49-F238E27FC236}">
                <a16:creationId xmlns:a16="http://schemas.microsoft.com/office/drawing/2014/main" id="{E18AD74B-9F79-431E-A1FB-B5E66EBB426B}"/>
              </a:ext>
            </a:extLst>
          </p:cNvPr>
          <p:cNvSpPr txBox="1"/>
          <p:nvPr/>
        </p:nvSpPr>
        <p:spPr>
          <a:xfrm rot="16200000">
            <a:off x="-2236853" y="4065657"/>
            <a:ext cx="5184576" cy="400110"/>
          </a:xfrm>
          <a:prstGeom prst="rect">
            <a:avLst/>
          </a:prstGeom>
          <a:noFill/>
        </p:spPr>
        <p:txBody>
          <a:bodyPr wrap="square" rtlCol="0">
            <a:spAutoFit/>
          </a:bodyPr>
          <a:lstStyle/>
          <a:p>
            <a:pPr algn="ctr"/>
            <a:r>
              <a:rPr lang="fr-FR" sz="2000" b="1" i="1" dirty="0">
                <a:solidFill>
                  <a:srgbClr val="0085C8"/>
                </a:solidFill>
                <a:latin typeface="Trebuchet MS" pitchFamily="34" charset="0"/>
              </a:rPr>
              <a:t>Les objectifs de gestion</a:t>
            </a:r>
          </a:p>
        </p:txBody>
      </p:sp>
      <p:sp>
        <p:nvSpPr>
          <p:cNvPr id="20" name="ZoneTexte 19">
            <a:extLst>
              <a:ext uri="{FF2B5EF4-FFF2-40B4-BE49-F238E27FC236}">
                <a16:creationId xmlns:a16="http://schemas.microsoft.com/office/drawing/2014/main" id="{221186CE-0E77-47A2-81D8-2BE61C372FEF}"/>
              </a:ext>
            </a:extLst>
          </p:cNvPr>
          <p:cNvSpPr txBox="1"/>
          <p:nvPr/>
        </p:nvSpPr>
        <p:spPr>
          <a:xfrm>
            <a:off x="1136650" y="1176338"/>
            <a:ext cx="8347851" cy="400110"/>
          </a:xfrm>
          <a:prstGeom prst="rect">
            <a:avLst/>
          </a:prstGeom>
          <a:noFill/>
        </p:spPr>
        <p:txBody>
          <a:bodyPr wrap="square">
            <a:spAutoFit/>
          </a:bodyPr>
          <a:lstStyle/>
          <a:p>
            <a:pPr algn="ctr" fontAlgn="auto">
              <a:spcBef>
                <a:spcPts val="0"/>
              </a:spcBef>
              <a:spcAft>
                <a:spcPts val="0"/>
              </a:spcAft>
              <a:defRPr/>
            </a:pPr>
            <a:r>
              <a:rPr lang="fr-FR" sz="2000" dirty="0">
                <a:latin typeface="+mj-lt"/>
                <a:cs typeface="+mn-cs"/>
              </a:rPr>
              <a:t>Sélectionner de grands axes de gestion comme ligne directrice générale</a:t>
            </a:r>
          </a:p>
        </p:txBody>
      </p:sp>
      <p:pic>
        <p:nvPicPr>
          <p:cNvPr id="18" name="Image 17">
            <a:extLst>
              <a:ext uri="{FF2B5EF4-FFF2-40B4-BE49-F238E27FC236}">
                <a16:creationId xmlns:a16="http://schemas.microsoft.com/office/drawing/2014/main" id="{5E597EF4-B54A-429C-8530-7C11AC26F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0792" y="1823504"/>
            <a:ext cx="6825208" cy="4265755"/>
          </a:xfrm>
          <a:prstGeom prst="rect">
            <a:avLst/>
          </a:prstGeom>
        </p:spPr>
      </p:pic>
      <p:sp>
        <p:nvSpPr>
          <p:cNvPr id="34" name="ZoneTexte 33">
            <a:extLst>
              <a:ext uri="{FF2B5EF4-FFF2-40B4-BE49-F238E27FC236}">
                <a16:creationId xmlns:a16="http://schemas.microsoft.com/office/drawing/2014/main" id="{1D9FC491-3D98-44B3-8784-909B0E1BDDF4}"/>
              </a:ext>
            </a:extLst>
          </p:cNvPr>
          <p:cNvSpPr txBox="1"/>
          <p:nvPr/>
        </p:nvSpPr>
        <p:spPr>
          <a:xfrm>
            <a:off x="1539876" y="1988840"/>
            <a:ext cx="6293443" cy="3877985"/>
          </a:xfrm>
          <a:prstGeom prst="rect">
            <a:avLst/>
          </a:prstGeom>
          <a:noFill/>
        </p:spPr>
        <p:txBody>
          <a:bodyPr wrap="square">
            <a:spAutoFit/>
          </a:bodyPr>
          <a:lstStyle/>
          <a:p>
            <a:pPr lvl="0" algn="just" fontAlgn="auto">
              <a:spcBef>
                <a:spcPts val="0"/>
              </a:spcBef>
              <a:spcAft>
                <a:spcPts val="0"/>
              </a:spcAft>
              <a:defRPr/>
            </a:pPr>
            <a:r>
              <a:rPr lang="fr-FR" sz="2000" dirty="0">
                <a:latin typeface="Calibri"/>
              </a:rPr>
              <a:t>Les objectifs de gestions sont déterminés spécifiquement en fonction du potentiel de la propriété et des envies du propriétaire.</a:t>
            </a:r>
          </a:p>
          <a:p>
            <a:pPr lvl="0" fontAlgn="auto">
              <a:spcBef>
                <a:spcPts val="0"/>
              </a:spcBef>
              <a:spcAft>
                <a:spcPts val="0"/>
              </a:spcAft>
              <a:defRPr/>
            </a:pPr>
            <a:endParaRPr lang="fr-FR" sz="2000" b="1" dirty="0">
              <a:latin typeface="Calibri"/>
            </a:endParaRPr>
          </a:p>
          <a:p>
            <a:pPr lvl="0" fontAlgn="auto">
              <a:spcBef>
                <a:spcPts val="0"/>
              </a:spcBef>
              <a:spcAft>
                <a:spcPts val="0"/>
              </a:spcAft>
              <a:defRPr/>
            </a:pPr>
            <a:r>
              <a:rPr lang="fr-FR" sz="2000" b="1" dirty="0">
                <a:latin typeface="Calibri"/>
              </a:rPr>
              <a:t>Exemple d’objectifs de gestion</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Patrimoniaux</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Economiques</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Familiaux</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Environnementaux</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Sociaux</a:t>
            </a:r>
          </a:p>
          <a:p>
            <a:pPr lvl="0" fontAlgn="auto">
              <a:spcBef>
                <a:spcPts val="0"/>
              </a:spcBef>
              <a:spcAft>
                <a:spcPts val="0"/>
              </a:spcAft>
              <a:defRPr/>
            </a:pPr>
            <a:endParaRPr lang="fr-FR" sz="1600" b="1" dirty="0">
              <a:solidFill>
                <a:prstClr val="black"/>
              </a:solidFill>
              <a:latin typeface="Calibri"/>
            </a:endParaRPr>
          </a:p>
          <a:p>
            <a:pPr lvl="0" fontAlgn="auto">
              <a:spcBef>
                <a:spcPts val="0"/>
              </a:spcBef>
              <a:spcAft>
                <a:spcPts val="0"/>
              </a:spcAft>
              <a:defRPr/>
            </a:pPr>
            <a:endParaRPr lang="fr-FR" sz="1000" b="1" dirty="0">
              <a:solidFill>
                <a:prstClr val="black"/>
              </a:solidFill>
              <a:latin typeface="Calibri"/>
            </a:endParaRPr>
          </a:p>
          <a:p>
            <a:pPr lvl="0" fontAlgn="auto">
              <a:spcBef>
                <a:spcPts val="0"/>
              </a:spcBef>
              <a:spcAft>
                <a:spcPts val="0"/>
              </a:spcAft>
              <a:defRPr/>
            </a:pPr>
            <a:endParaRPr lang="fr-FR" sz="2000" b="1" dirty="0">
              <a:solidFill>
                <a:prstClr val="black"/>
              </a:solidFill>
              <a:latin typeface="Calibri"/>
            </a:endParaRPr>
          </a:p>
        </p:txBody>
      </p:sp>
      <p:sp>
        <p:nvSpPr>
          <p:cNvPr id="35" name="ZoneTexte 34">
            <a:extLst>
              <a:ext uri="{FF2B5EF4-FFF2-40B4-BE49-F238E27FC236}">
                <a16:creationId xmlns:a16="http://schemas.microsoft.com/office/drawing/2014/main" id="{C64DF624-5738-4BA5-8A03-9B53CA3199BA}"/>
              </a:ext>
            </a:extLst>
          </p:cNvPr>
          <p:cNvSpPr txBox="1"/>
          <p:nvPr/>
        </p:nvSpPr>
        <p:spPr>
          <a:xfrm>
            <a:off x="1849198" y="5566873"/>
            <a:ext cx="6293444" cy="1538883"/>
          </a:xfrm>
          <a:prstGeom prst="rect">
            <a:avLst/>
          </a:prstGeom>
          <a:noFill/>
        </p:spPr>
        <p:txBody>
          <a:bodyPr wrap="square">
            <a:spAutoFit/>
          </a:bodyPr>
          <a:lstStyle/>
          <a:p>
            <a:pPr marL="342900" lvl="0" indent="-342900" algn="just">
              <a:spcAft>
                <a:spcPts val="0"/>
              </a:spcAft>
              <a:buClr>
                <a:srgbClr val="BA4995"/>
              </a:buClr>
              <a:buSzPts val="1300"/>
              <a:buFont typeface="ITC Zapf Dingbats Std" panose="05020102010000000000" pitchFamily="82" charset="0"/>
              <a:buChar char="➤"/>
            </a:pPr>
            <a:r>
              <a:rPr lang="fr-FR" sz="1600" i="1" dirty="0">
                <a:latin typeface="Calibri"/>
              </a:rPr>
              <a:t>Dans cette forêt, un des objectifs de gestion est « l’environnement ». Sur le terrain, cet axe de gestion se manifeste par le marquage et le maintien d’arbres morts et d’arbres d’intérêt biologique.</a:t>
            </a:r>
          </a:p>
          <a:p>
            <a:pPr lvl="0" fontAlgn="auto">
              <a:spcBef>
                <a:spcPts val="0"/>
              </a:spcBef>
              <a:spcAft>
                <a:spcPts val="0"/>
              </a:spcAft>
              <a:defRPr/>
            </a:pPr>
            <a:endParaRPr lang="fr-FR" sz="1600" b="1" dirty="0">
              <a:solidFill>
                <a:prstClr val="black"/>
              </a:solidFill>
              <a:latin typeface="Calibri"/>
            </a:endParaRPr>
          </a:p>
          <a:p>
            <a:pPr lvl="0" fontAlgn="auto">
              <a:spcBef>
                <a:spcPts val="0"/>
              </a:spcBef>
              <a:spcAft>
                <a:spcPts val="0"/>
              </a:spcAft>
              <a:defRPr/>
            </a:pPr>
            <a:endParaRPr lang="fr-FR" sz="1000" b="1" dirty="0">
              <a:solidFill>
                <a:prstClr val="black"/>
              </a:solidFill>
              <a:latin typeface="Calibri"/>
            </a:endParaRPr>
          </a:p>
          <a:p>
            <a:pPr lvl="0" fontAlgn="auto">
              <a:spcBef>
                <a:spcPts val="0"/>
              </a:spcBef>
              <a:spcAft>
                <a:spcPts val="0"/>
              </a:spcAft>
              <a:defRPr/>
            </a:pPr>
            <a:endParaRPr lang="fr-FR" sz="2000" b="1" dirty="0">
              <a:solidFill>
                <a:prstClr val="black"/>
              </a:solidFill>
              <a:latin typeface="Calibri"/>
            </a:endParaRPr>
          </a:p>
        </p:txBody>
      </p:sp>
      <p:pic>
        <p:nvPicPr>
          <p:cNvPr id="37" name="Graphique 36" descr="Loupe">
            <a:extLst>
              <a:ext uri="{FF2B5EF4-FFF2-40B4-BE49-F238E27FC236}">
                <a16:creationId xmlns:a16="http://schemas.microsoft.com/office/drawing/2014/main" id="{1CFA545A-9919-4E67-9E4E-C961A6E944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7639000" y="3306688"/>
            <a:ext cx="914400" cy="914400"/>
          </a:xfrm>
          <a:prstGeom prst="rect">
            <a:avLst/>
          </a:prstGeom>
        </p:spPr>
      </p:pic>
      <p:pic>
        <p:nvPicPr>
          <p:cNvPr id="39" name="Graphique 38" descr="Ligne fléchée : incurvée dans le sens des aiguilles d’une montre">
            <a:extLst>
              <a:ext uri="{FF2B5EF4-FFF2-40B4-BE49-F238E27FC236}">
                <a16:creationId xmlns:a16="http://schemas.microsoft.com/office/drawing/2014/main" id="{7AEBB0D3-FFAD-46A4-8D59-C0033A44BAE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4050666">
            <a:off x="6254179" y="4697281"/>
            <a:ext cx="914400" cy="914400"/>
          </a:xfrm>
          <a:prstGeom prst="rect">
            <a:avLst/>
          </a:prstGeom>
        </p:spPr>
      </p:pic>
    </p:spTree>
    <p:extLst>
      <p:ext uri="{BB962C8B-B14F-4D97-AF65-F5344CB8AC3E}">
        <p14:creationId xmlns:p14="http://schemas.microsoft.com/office/powerpoint/2010/main" val="107681632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0CCE8F38-2B0B-4932-B9CA-DF1C3C6AF68F}" type="slidenum">
              <a:rPr lang="fr-FR"/>
              <a:pPr>
                <a:defRPr/>
              </a:pPr>
              <a:t>5</a:t>
            </a:fld>
            <a:endParaRPr lang="fr-FR" dirty="0"/>
          </a:p>
        </p:txBody>
      </p:sp>
      <p:sp>
        <p:nvSpPr>
          <p:cNvPr id="15" name="Titre 1">
            <a:extLst>
              <a:ext uri="{FF2B5EF4-FFF2-40B4-BE49-F238E27FC236}">
                <a16:creationId xmlns:a16="http://schemas.microsoft.com/office/drawing/2014/main" id="{6325F911-8389-4BBD-8061-5369B335588A}"/>
              </a:ext>
            </a:extLst>
          </p:cNvPr>
          <p:cNvSpPr txBox="1">
            <a:spLocks/>
          </p:cNvSpPr>
          <p:nvPr/>
        </p:nvSpPr>
        <p:spPr bwMode="auto">
          <a:xfrm>
            <a:off x="920552" y="744538"/>
            <a:ext cx="898544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altLang="fr-FR" b="1" baseline="30000" dirty="0">
                <a:solidFill>
                  <a:srgbClr val="0085C8"/>
                </a:solidFill>
              </a:rPr>
              <a:t>Étape 2 : </a:t>
            </a:r>
            <a:r>
              <a:rPr lang="fr-FR" altLang="fr-FR" b="1" baseline="30000" dirty="0">
                <a:solidFill>
                  <a:srgbClr val="BE498B"/>
                </a:solidFill>
              </a:rPr>
              <a:t>Les coupes et les travaux forestiers</a:t>
            </a:r>
          </a:p>
        </p:txBody>
      </p:sp>
      <p:sp>
        <p:nvSpPr>
          <p:cNvPr id="24" name="ZoneTexte 23">
            <a:extLst>
              <a:ext uri="{FF2B5EF4-FFF2-40B4-BE49-F238E27FC236}">
                <a16:creationId xmlns:a16="http://schemas.microsoft.com/office/drawing/2014/main" id="{E18AD74B-9F79-431E-A1FB-B5E66EBB426B}"/>
              </a:ext>
            </a:extLst>
          </p:cNvPr>
          <p:cNvSpPr txBox="1"/>
          <p:nvPr/>
        </p:nvSpPr>
        <p:spPr>
          <a:xfrm rot="16200000">
            <a:off x="-2236853" y="4065657"/>
            <a:ext cx="5184576" cy="400110"/>
          </a:xfrm>
          <a:prstGeom prst="rect">
            <a:avLst/>
          </a:prstGeom>
          <a:noFill/>
        </p:spPr>
        <p:txBody>
          <a:bodyPr wrap="square" rtlCol="0">
            <a:spAutoFit/>
          </a:bodyPr>
          <a:lstStyle/>
          <a:p>
            <a:pPr algn="ctr"/>
            <a:r>
              <a:rPr lang="fr-FR" sz="2000" b="1" i="1" dirty="0">
                <a:solidFill>
                  <a:srgbClr val="0085C8"/>
                </a:solidFill>
                <a:latin typeface="Trebuchet MS" pitchFamily="34" charset="0"/>
              </a:rPr>
              <a:t>Les coupes et les travaux forestiers</a:t>
            </a:r>
          </a:p>
        </p:txBody>
      </p:sp>
      <p:sp>
        <p:nvSpPr>
          <p:cNvPr id="6" name="ZoneTexte 5">
            <a:extLst>
              <a:ext uri="{FF2B5EF4-FFF2-40B4-BE49-F238E27FC236}">
                <a16:creationId xmlns:a16="http://schemas.microsoft.com/office/drawing/2014/main" id="{4D1AF04F-FEB0-4A55-86E6-D2EF800B6370}"/>
              </a:ext>
            </a:extLst>
          </p:cNvPr>
          <p:cNvSpPr txBox="1"/>
          <p:nvPr/>
        </p:nvSpPr>
        <p:spPr>
          <a:xfrm>
            <a:off x="1136650" y="1176338"/>
            <a:ext cx="8347851" cy="400110"/>
          </a:xfrm>
          <a:prstGeom prst="rect">
            <a:avLst/>
          </a:prstGeom>
          <a:noFill/>
        </p:spPr>
        <p:txBody>
          <a:bodyPr wrap="square">
            <a:spAutoFit/>
          </a:bodyPr>
          <a:lstStyle/>
          <a:p>
            <a:pPr algn="ctr" fontAlgn="auto">
              <a:spcBef>
                <a:spcPts val="0"/>
              </a:spcBef>
              <a:spcAft>
                <a:spcPts val="0"/>
              </a:spcAft>
              <a:defRPr/>
            </a:pPr>
            <a:r>
              <a:rPr lang="fr-FR" sz="2000" dirty="0">
                <a:latin typeface="+mj-lt"/>
                <a:cs typeface="+mn-cs"/>
              </a:rPr>
              <a:t>Echelonner les travaux forestier de chaque parcelle à travers le temps</a:t>
            </a:r>
          </a:p>
        </p:txBody>
      </p:sp>
      <p:pic>
        <p:nvPicPr>
          <p:cNvPr id="16" name="Image 15">
            <a:extLst>
              <a:ext uri="{FF2B5EF4-FFF2-40B4-BE49-F238E27FC236}">
                <a16:creationId xmlns:a16="http://schemas.microsoft.com/office/drawing/2014/main" id="{9D3E3905-1309-4682-9F23-7E0D31B59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4928" y="2796420"/>
            <a:ext cx="5601072" cy="3500670"/>
          </a:xfrm>
          <a:prstGeom prst="rect">
            <a:avLst/>
          </a:prstGeom>
        </p:spPr>
      </p:pic>
      <p:sp>
        <p:nvSpPr>
          <p:cNvPr id="18" name="ZoneTexte 17">
            <a:extLst>
              <a:ext uri="{FF2B5EF4-FFF2-40B4-BE49-F238E27FC236}">
                <a16:creationId xmlns:a16="http://schemas.microsoft.com/office/drawing/2014/main" id="{2189B252-2844-4270-B677-FC19DB6A86FD}"/>
              </a:ext>
            </a:extLst>
          </p:cNvPr>
          <p:cNvSpPr txBox="1"/>
          <p:nvPr/>
        </p:nvSpPr>
        <p:spPr>
          <a:xfrm>
            <a:off x="1539876" y="1988840"/>
            <a:ext cx="8166099" cy="2954655"/>
          </a:xfrm>
          <a:prstGeom prst="rect">
            <a:avLst/>
          </a:prstGeom>
          <a:noFill/>
        </p:spPr>
        <p:txBody>
          <a:bodyPr wrap="square">
            <a:spAutoFit/>
          </a:bodyPr>
          <a:lstStyle/>
          <a:p>
            <a:pPr lvl="0" algn="just" fontAlgn="auto">
              <a:spcBef>
                <a:spcPts val="0"/>
              </a:spcBef>
              <a:spcAft>
                <a:spcPts val="0"/>
              </a:spcAft>
              <a:defRPr/>
            </a:pPr>
            <a:r>
              <a:rPr lang="fr-FR" sz="2000" dirty="0">
                <a:latin typeface="Calibri"/>
              </a:rPr>
              <a:t>Chaque parcelle forestière se gère différemment en fonction de ses caractéristiques propres. Pour pouvoir poursuivre les </a:t>
            </a:r>
            <a:r>
              <a:rPr lang="fr-FR" sz="2000" b="1" dirty="0">
                <a:solidFill>
                  <a:schemeClr val="bg2"/>
                </a:solidFill>
                <a:latin typeface="Calibri"/>
              </a:rPr>
              <a:t>principes de gestion </a:t>
            </a:r>
            <a:r>
              <a:rPr lang="fr-FR" sz="2000" dirty="0">
                <a:latin typeface="Calibri"/>
              </a:rPr>
              <a:t>initié à un peuplement, plusieurs éléments concernant la rotation des opérations, la sylviculture pratiquée ou encore le type de régénération sont de précieuses indications.</a:t>
            </a:r>
          </a:p>
          <a:p>
            <a:pPr lvl="0" fontAlgn="auto">
              <a:spcBef>
                <a:spcPts val="0"/>
              </a:spcBef>
              <a:spcAft>
                <a:spcPts val="0"/>
              </a:spcAft>
              <a:defRPr/>
            </a:pPr>
            <a:endParaRPr lang="fr-FR" sz="2000" b="1" dirty="0">
              <a:latin typeface="Calibri"/>
            </a:endParaRPr>
          </a:p>
          <a:p>
            <a:pPr lvl="0" fontAlgn="auto">
              <a:spcBef>
                <a:spcPts val="0"/>
              </a:spcBef>
              <a:spcAft>
                <a:spcPts val="0"/>
              </a:spcAft>
              <a:defRPr/>
            </a:pPr>
            <a:r>
              <a:rPr lang="fr-FR" sz="2000" b="1" dirty="0">
                <a:latin typeface="Calibri"/>
              </a:rPr>
              <a:t>Indications du principe des coupes par parcelle </a:t>
            </a:r>
          </a:p>
          <a:p>
            <a:pPr lvl="0" fontAlgn="auto">
              <a:spcBef>
                <a:spcPts val="0"/>
              </a:spcBef>
              <a:spcAft>
                <a:spcPts val="0"/>
              </a:spcAft>
              <a:defRPr/>
            </a:pPr>
            <a:endParaRPr lang="fr-FR" sz="1600" b="1" dirty="0">
              <a:solidFill>
                <a:prstClr val="black"/>
              </a:solidFill>
              <a:latin typeface="Calibri"/>
            </a:endParaRPr>
          </a:p>
          <a:p>
            <a:pPr lvl="0" fontAlgn="auto">
              <a:spcBef>
                <a:spcPts val="0"/>
              </a:spcBef>
              <a:spcAft>
                <a:spcPts val="0"/>
              </a:spcAft>
              <a:defRPr/>
            </a:pPr>
            <a:endParaRPr lang="fr-FR" sz="1000" b="1" dirty="0">
              <a:solidFill>
                <a:prstClr val="black"/>
              </a:solidFill>
              <a:latin typeface="Calibri"/>
            </a:endParaRPr>
          </a:p>
          <a:p>
            <a:pPr lvl="0" fontAlgn="auto">
              <a:spcBef>
                <a:spcPts val="0"/>
              </a:spcBef>
              <a:spcAft>
                <a:spcPts val="0"/>
              </a:spcAft>
              <a:defRPr/>
            </a:pPr>
            <a:endParaRPr lang="fr-FR" sz="2000" b="1" dirty="0">
              <a:solidFill>
                <a:prstClr val="black"/>
              </a:solidFill>
              <a:latin typeface="Calibri"/>
            </a:endParaRPr>
          </a:p>
        </p:txBody>
      </p:sp>
      <p:grpSp>
        <p:nvGrpSpPr>
          <p:cNvPr id="20" name="Groupe 19">
            <a:extLst>
              <a:ext uri="{FF2B5EF4-FFF2-40B4-BE49-F238E27FC236}">
                <a16:creationId xmlns:a16="http://schemas.microsoft.com/office/drawing/2014/main" id="{682E2460-CF1F-4119-9031-34AFE6228310}"/>
              </a:ext>
            </a:extLst>
          </p:cNvPr>
          <p:cNvGrpSpPr/>
          <p:nvPr/>
        </p:nvGrpSpPr>
        <p:grpSpPr>
          <a:xfrm>
            <a:off x="1712640" y="4221088"/>
            <a:ext cx="3369684" cy="2063891"/>
            <a:chOff x="4482338" y="4386789"/>
            <a:chExt cx="2918934" cy="1787812"/>
          </a:xfrm>
        </p:grpSpPr>
        <p:pic>
          <p:nvPicPr>
            <p:cNvPr id="19" name="Image 18" descr="Une image contenant capture d’écran&#10;&#10;Description générée avec un niveau de confiance très élevé">
              <a:extLst>
                <a:ext uri="{FF2B5EF4-FFF2-40B4-BE49-F238E27FC236}">
                  <a16:creationId xmlns:a16="http://schemas.microsoft.com/office/drawing/2014/main" id="{B6EF6108-760C-427F-BC30-7F32C8174355}"/>
                </a:ext>
              </a:extLst>
            </p:cNvPr>
            <p:cNvPicPr>
              <a:picLocks noChangeAspect="1"/>
            </p:cNvPicPr>
            <p:nvPr/>
          </p:nvPicPr>
          <p:blipFill rotWithShape="1">
            <a:blip r:embed="rId4">
              <a:extLst>
                <a:ext uri="{28A0092B-C50C-407E-A947-70E740481C1C}">
                  <a14:useLocalDpi xmlns:a14="http://schemas.microsoft.com/office/drawing/2010/main" val="0"/>
                </a:ext>
              </a:extLst>
            </a:blip>
            <a:srcRect l="1549" t="56139" r="55559" b="21633"/>
            <a:stretch/>
          </p:blipFill>
          <p:spPr>
            <a:xfrm>
              <a:off x="4482338" y="5229200"/>
              <a:ext cx="2918934" cy="945401"/>
            </a:xfrm>
            <a:prstGeom prst="rect">
              <a:avLst/>
            </a:prstGeom>
            <a:ln w="28575">
              <a:solidFill>
                <a:schemeClr val="bg1"/>
              </a:solidFill>
            </a:ln>
          </p:spPr>
        </p:pic>
        <p:pic>
          <p:nvPicPr>
            <p:cNvPr id="22" name="Image 21" descr="Une image contenant capture d’écran&#10;&#10;Description générée avec un niveau de confiance très élevé">
              <a:extLst>
                <a:ext uri="{FF2B5EF4-FFF2-40B4-BE49-F238E27FC236}">
                  <a16:creationId xmlns:a16="http://schemas.microsoft.com/office/drawing/2014/main" id="{4E69DD21-A232-45E3-BD29-8E214A5615CC}"/>
                </a:ext>
              </a:extLst>
            </p:cNvPr>
            <p:cNvPicPr>
              <a:picLocks noChangeAspect="1"/>
            </p:cNvPicPr>
            <p:nvPr/>
          </p:nvPicPr>
          <p:blipFill rotWithShape="1">
            <a:blip r:embed="rId4">
              <a:extLst>
                <a:ext uri="{28A0092B-C50C-407E-A947-70E740481C1C}">
                  <a14:useLocalDpi xmlns:a14="http://schemas.microsoft.com/office/drawing/2010/main" val="0"/>
                </a:ext>
              </a:extLst>
            </a:blip>
            <a:srcRect l="1473" t="17523" r="55635" b="62910"/>
            <a:stretch/>
          </p:blipFill>
          <p:spPr>
            <a:xfrm>
              <a:off x="4482338" y="4386789"/>
              <a:ext cx="2918934" cy="832239"/>
            </a:xfrm>
            <a:prstGeom prst="rect">
              <a:avLst/>
            </a:prstGeom>
            <a:ln w="28575">
              <a:solidFill>
                <a:schemeClr val="bg1"/>
              </a:solidFill>
            </a:ln>
          </p:spPr>
        </p:pic>
      </p:grpSp>
    </p:spTree>
    <p:extLst>
      <p:ext uri="{BB962C8B-B14F-4D97-AF65-F5344CB8AC3E}">
        <p14:creationId xmlns:p14="http://schemas.microsoft.com/office/powerpoint/2010/main" val="252299216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a:extLst>
              <a:ext uri="{FF2B5EF4-FFF2-40B4-BE49-F238E27FC236}">
                <a16:creationId xmlns:a16="http://schemas.microsoft.com/office/drawing/2014/main" id="{6325F911-8389-4BBD-8061-5369B335588A}"/>
              </a:ext>
            </a:extLst>
          </p:cNvPr>
          <p:cNvSpPr txBox="1">
            <a:spLocks/>
          </p:cNvSpPr>
          <p:nvPr/>
        </p:nvSpPr>
        <p:spPr bwMode="auto">
          <a:xfrm>
            <a:off x="920552" y="744538"/>
            <a:ext cx="898544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altLang="fr-FR" b="1" baseline="30000" dirty="0">
                <a:solidFill>
                  <a:srgbClr val="0085C8"/>
                </a:solidFill>
              </a:rPr>
              <a:t>Étape 3 : </a:t>
            </a:r>
            <a:r>
              <a:rPr lang="fr-FR" altLang="fr-FR" b="1" baseline="30000" dirty="0">
                <a:solidFill>
                  <a:srgbClr val="BE498B"/>
                </a:solidFill>
              </a:rPr>
              <a:t>L’accueil du public</a:t>
            </a:r>
          </a:p>
        </p:txBody>
      </p:sp>
      <p:sp>
        <p:nvSpPr>
          <p:cNvPr id="24" name="ZoneTexte 23">
            <a:extLst>
              <a:ext uri="{FF2B5EF4-FFF2-40B4-BE49-F238E27FC236}">
                <a16:creationId xmlns:a16="http://schemas.microsoft.com/office/drawing/2014/main" id="{E18AD74B-9F79-431E-A1FB-B5E66EBB426B}"/>
              </a:ext>
            </a:extLst>
          </p:cNvPr>
          <p:cNvSpPr txBox="1"/>
          <p:nvPr/>
        </p:nvSpPr>
        <p:spPr>
          <a:xfrm rot="16200000">
            <a:off x="-2236853" y="4065657"/>
            <a:ext cx="5184576" cy="400110"/>
          </a:xfrm>
          <a:prstGeom prst="rect">
            <a:avLst/>
          </a:prstGeom>
          <a:noFill/>
        </p:spPr>
        <p:txBody>
          <a:bodyPr wrap="square" rtlCol="0">
            <a:spAutoFit/>
          </a:bodyPr>
          <a:lstStyle/>
          <a:p>
            <a:pPr algn="ctr"/>
            <a:r>
              <a:rPr lang="fr-FR" sz="2000" b="1" i="1" dirty="0">
                <a:solidFill>
                  <a:srgbClr val="0085C8"/>
                </a:solidFill>
                <a:latin typeface="Trebuchet MS" pitchFamily="34" charset="0"/>
              </a:rPr>
              <a:t>L’accueil du public</a:t>
            </a:r>
          </a:p>
        </p:txBody>
      </p:sp>
      <p:sp>
        <p:nvSpPr>
          <p:cNvPr id="6" name="ZoneTexte 5">
            <a:extLst>
              <a:ext uri="{FF2B5EF4-FFF2-40B4-BE49-F238E27FC236}">
                <a16:creationId xmlns:a16="http://schemas.microsoft.com/office/drawing/2014/main" id="{9E17E679-A8B1-4EA6-85A2-1FE722ACA38B}"/>
              </a:ext>
            </a:extLst>
          </p:cNvPr>
          <p:cNvSpPr txBox="1"/>
          <p:nvPr/>
        </p:nvSpPr>
        <p:spPr>
          <a:xfrm>
            <a:off x="1136650" y="1176338"/>
            <a:ext cx="8347851" cy="400110"/>
          </a:xfrm>
          <a:prstGeom prst="rect">
            <a:avLst/>
          </a:prstGeom>
          <a:noFill/>
        </p:spPr>
        <p:txBody>
          <a:bodyPr wrap="square">
            <a:spAutoFit/>
          </a:bodyPr>
          <a:lstStyle/>
          <a:p>
            <a:pPr algn="ctr" fontAlgn="auto">
              <a:spcBef>
                <a:spcPts val="0"/>
              </a:spcBef>
              <a:spcAft>
                <a:spcPts val="0"/>
              </a:spcAft>
              <a:defRPr/>
            </a:pPr>
            <a:r>
              <a:rPr lang="fr-FR" sz="2000" dirty="0">
                <a:latin typeface="+mj-lt"/>
                <a:cs typeface="+mn-cs"/>
              </a:rPr>
              <a:t>Organisation de la structure des voies forestières accessibles au public</a:t>
            </a:r>
          </a:p>
        </p:txBody>
      </p:sp>
      <p:sp>
        <p:nvSpPr>
          <p:cNvPr id="11" name="Espace réservé du numéro de diapositive 3">
            <a:extLst>
              <a:ext uri="{FF2B5EF4-FFF2-40B4-BE49-F238E27FC236}">
                <a16:creationId xmlns:a16="http://schemas.microsoft.com/office/drawing/2014/main" id="{F8187AA1-B4E3-4554-83A7-97816A5E14BD}"/>
              </a:ext>
            </a:extLst>
          </p:cNvPr>
          <p:cNvSpPr>
            <a:spLocks noGrp="1"/>
          </p:cNvSpPr>
          <p:nvPr>
            <p:ph type="sldNum" sz="quarter" idx="12"/>
          </p:nvPr>
        </p:nvSpPr>
        <p:spPr>
          <a:xfrm>
            <a:off x="9490075" y="6453188"/>
            <a:ext cx="215900" cy="288925"/>
          </a:xfrm>
        </p:spPr>
        <p:txBody>
          <a:bodyPr/>
          <a:lstStyle/>
          <a:p>
            <a:pPr>
              <a:defRPr/>
            </a:pPr>
            <a:fld id="{0CCE8F38-2B0B-4932-B9CA-DF1C3C6AF68F}" type="slidenum">
              <a:rPr lang="fr-FR"/>
              <a:pPr>
                <a:defRPr/>
              </a:pPr>
              <a:t>6</a:t>
            </a:fld>
            <a:endParaRPr lang="fr-FR" dirty="0"/>
          </a:p>
        </p:txBody>
      </p:sp>
      <p:pic>
        <p:nvPicPr>
          <p:cNvPr id="8" name="Image 7" descr="Une image contenant arme&#10;&#10;Description générée avec un niveau de confiance très élevé">
            <a:extLst>
              <a:ext uri="{FF2B5EF4-FFF2-40B4-BE49-F238E27FC236}">
                <a16:creationId xmlns:a16="http://schemas.microsoft.com/office/drawing/2014/main" id="{27B7D92E-CCBF-4B01-ADF9-F74E080E401C}"/>
              </a:ext>
            </a:extLst>
          </p:cNvPr>
          <p:cNvPicPr>
            <a:picLocks noChangeAspect="1"/>
          </p:cNvPicPr>
          <p:nvPr/>
        </p:nvPicPr>
        <p:blipFill rotWithShape="1">
          <a:blip r:embed="rId3">
            <a:extLst>
              <a:ext uri="{28A0092B-C50C-407E-A947-70E740481C1C}">
                <a14:useLocalDpi xmlns:a14="http://schemas.microsoft.com/office/drawing/2010/main" val="0"/>
              </a:ext>
            </a:extLst>
          </a:blip>
          <a:srcRect l="37643" t="21645" r="9293" b="4640"/>
          <a:stretch/>
        </p:blipFill>
        <p:spPr>
          <a:xfrm>
            <a:off x="5457056" y="2708920"/>
            <a:ext cx="4176464" cy="3626103"/>
          </a:xfrm>
          <a:prstGeom prst="rect">
            <a:avLst/>
          </a:prstGeom>
        </p:spPr>
      </p:pic>
      <p:sp>
        <p:nvSpPr>
          <p:cNvPr id="14" name="ZoneTexte 13">
            <a:extLst>
              <a:ext uri="{FF2B5EF4-FFF2-40B4-BE49-F238E27FC236}">
                <a16:creationId xmlns:a16="http://schemas.microsoft.com/office/drawing/2014/main" id="{CE2B54EA-9AF0-4A60-BF4A-CEDC8E8A2029}"/>
              </a:ext>
            </a:extLst>
          </p:cNvPr>
          <p:cNvSpPr txBox="1"/>
          <p:nvPr/>
        </p:nvSpPr>
        <p:spPr>
          <a:xfrm>
            <a:off x="1539876" y="1988840"/>
            <a:ext cx="8166099" cy="3477875"/>
          </a:xfrm>
          <a:prstGeom prst="rect">
            <a:avLst/>
          </a:prstGeom>
          <a:noFill/>
        </p:spPr>
        <p:txBody>
          <a:bodyPr wrap="square">
            <a:spAutoFit/>
          </a:bodyPr>
          <a:lstStyle/>
          <a:p>
            <a:pPr lvl="0" algn="just" fontAlgn="auto">
              <a:spcBef>
                <a:spcPts val="0"/>
              </a:spcBef>
              <a:spcAft>
                <a:spcPts val="0"/>
              </a:spcAft>
              <a:defRPr/>
            </a:pPr>
            <a:r>
              <a:rPr lang="fr-FR" sz="2000" dirty="0">
                <a:latin typeface="Calibri"/>
              </a:rPr>
              <a:t>Au sein d’une propriété forestière, les activités </a:t>
            </a:r>
            <a:r>
              <a:rPr lang="fr-FR" sz="2000" b="1" dirty="0">
                <a:solidFill>
                  <a:schemeClr val="bg2"/>
                </a:solidFill>
                <a:latin typeface="Calibri"/>
              </a:rPr>
              <a:t>sociales</a:t>
            </a:r>
            <a:r>
              <a:rPr lang="fr-FR" sz="2000" dirty="0">
                <a:latin typeface="Calibri"/>
              </a:rPr>
              <a:t>, </a:t>
            </a:r>
            <a:r>
              <a:rPr lang="fr-FR" sz="2000" b="1" dirty="0">
                <a:solidFill>
                  <a:schemeClr val="bg2"/>
                </a:solidFill>
                <a:latin typeface="Calibri"/>
              </a:rPr>
              <a:t>récréatives</a:t>
            </a:r>
            <a:r>
              <a:rPr lang="fr-FR" sz="2000" dirty="0">
                <a:latin typeface="Calibri"/>
              </a:rPr>
              <a:t> ou </a:t>
            </a:r>
            <a:r>
              <a:rPr lang="fr-FR" sz="2000" b="1" dirty="0">
                <a:solidFill>
                  <a:schemeClr val="bg2"/>
                </a:solidFill>
                <a:latin typeface="Calibri"/>
              </a:rPr>
              <a:t>sportives</a:t>
            </a:r>
            <a:r>
              <a:rPr lang="fr-FR" sz="2000" dirty="0">
                <a:latin typeface="Calibri"/>
              </a:rPr>
              <a:t> sont possibles dans un cadre défini par le propriétaire et la législation dédiée. </a:t>
            </a:r>
          </a:p>
          <a:p>
            <a:pPr lvl="0" algn="just" fontAlgn="auto">
              <a:spcBef>
                <a:spcPts val="0"/>
              </a:spcBef>
              <a:spcAft>
                <a:spcPts val="0"/>
              </a:spcAft>
              <a:defRPr/>
            </a:pPr>
            <a:endParaRPr lang="fr-FR" sz="2000" dirty="0">
              <a:latin typeface="Calibri"/>
            </a:endParaRP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Mouvements de jeunesse</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Promeneurs</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Sportifs</a:t>
            </a:r>
          </a:p>
          <a:p>
            <a:pPr marL="342900" indent="-342900" algn="just">
              <a:spcAft>
                <a:spcPts val="0"/>
              </a:spcAft>
              <a:buClr>
                <a:srgbClr val="BA4995"/>
              </a:buClr>
              <a:buSzPts val="1300"/>
              <a:buFont typeface="ITC Zapf Dingbats Std" panose="05020102010000000000" pitchFamily="82" charset="0"/>
              <a:buChar char="➤"/>
            </a:pPr>
            <a:r>
              <a:rPr lang="fr-FR" sz="2000" i="1" dirty="0">
                <a:latin typeface="Calibri"/>
              </a:rPr>
              <a:t>Naturalistes</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Chasseurs</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Groupes scolaires</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a:t>
            </a:r>
          </a:p>
        </p:txBody>
      </p:sp>
      <p:sp>
        <p:nvSpPr>
          <p:cNvPr id="16" name="ZoneTexte 15">
            <a:extLst>
              <a:ext uri="{FF2B5EF4-FFF2-40B4-BE49-F238E27FC236}">
                <a16:creationId xmlns:a16="http://schemas.microsoft.com/office/drawing/2014/main" id="{E7848DBB-FBD5-464E-A34F-75EFC62E0DAB}"/>
              </a:ext>
            </a:extLst>
          </p:cNvPr>
          <p:cNvSpPr txBox="1"/>
          <p:nvPr/>
        </p:nvSpPr>
        <p:spPr>
          <a:xfrm>
            <a:off x="6681422" y="5257805"/>
            <a:ext cx="2735843" cy="1077218"/>
          </a:xfrm>
          <a:prstGeom prst="rect">
            <a:avLst/>
          </a:prstGeom>
          <a:noFill/>
        </p:spPr>
        <p:txBody>
          <a:bodyPr wrap="square">
            <a:spAutoFit/>
          </a:bodyPr>
          <a:lstStyle/>
          <a:p>
            <a:pPr marL="342900" lvl="0" indent="-342900" algn="just">
              <a:spcAft>
                <a:spcPts val="0"/>
              </a:spcAft>
              <a:buClr>
                <a:srgbClr val="BA4995"/>
              </a:buClr>
              <a:buSzPts val="1300"/>
              <a:buFont typeface="ITC Zapf Dingbats Std" panose="05020102010000000000" pitchFamily="82" charset="0"/>
              <a:buChar char="➤"/>
            </a:pPr>
            <a:r>
              <a:rPr lang="fr-FR" sz="1600" i="1" dirty="0">
                <a:latin typeface="Calibri"/>
              </a:rPr>
              <a:t>Mise à disposition d’un sentier balisé pour les promeneurs, les cyclistes et les cavaliers.</a:t>
            </a:r>
            <a:endParaRPr lang="fr-FR" sz="2000" b="1" dirty="0">
              <a:solidFill>
                <a:prstClr val="black"/>
              </a:solidFill>
              <a:latin typeface="Calibri"/>
            </a:endParaRPr>
          </a:p>
        </p:txBody>
      </p:sp>
      <p:pic>
        <p:nvPicPr>
          <p:cNvPr id="12" name="Image 11">
            <a:extLst>
              <a:ext uri="{FF2B5EF4-FFF2-40B4-BE49-F238E27FC236}">
                <a16:creationId xmlns:a16="http://schemas.microsoft.com/office/drawing/2014/main" id="{3EBB9D23-84C2-478E-925D-8D896A65661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6392" b="48488" l="45930" r="54071">
                        <a14:foregroundMark x1="46563" y1="39125" x2="46563" y2="39125"/>
                        <a14:foregroundMark x1="51719" y1="39000" x2="51719" y2="39000"/>
                        <a14:foregroundMark x1="50859" y1="39250" x2="52578" y2="38875"/>
                        <a14:foregroundMark x1="52578" y1="38875" x2="51875" y2="38625"/>
                      </a14:backgroundRemoval>
                    </a14:imgEffect>
                  </a14:imgLayer>
                </a14:imgProps>
              </a:ext>
              <a:ext uri="{28A0092B-C50C-407E-A947-70E740481C1C}">
                <a14:useLocalDpi xmlns:a14="http://schemas.microsoft.com/office/drawing/2010/main" val="0"/>
              </a:ext>
            </a:extLst>
          </a:blip>
          <a:srcRect l="44912" t="34880" r="44911" b="50000"/>
          <a:stretch/>
        </p:blipFill>
        <p:spPr>
          <a:xfrm rot="20151217">
            <a:off x="5455968" y="4489940"/>
            <a:ext cx="880492" cy="817600"/>
          </a:xfrm>
          <a:prstGeom prst="rect">
            <a:avLst/>
          </a:prstGeom>
        </p:spPr>
      </p:pic>
    </p:spTree>
    <p:extLst>
      <p:ext uri="{BB962C8B-B14F-4D97-AF65-F5344CB8AC3E}">
        <p14:creationId xmlns:p14="http://schemas.microsoft.com/office/powerpoint/2010/main" val="200086112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descr="Une image contenant clipart&#10;&#10;Description générée avec un niveau de confiance élevé">
            <a:extLst>
              <a:ext uri="{FF2B5EF4-FFF2-40B4-BE49-F238E27FC236}">
                <a16:creationId xmlns:a16="http://schemas.microsoft.com/office/drawing/2014/main" id="{F83BD25C-BDF2-4FAA-ADB5-35CF1864035A}"/>
              </a:ext>
            </a:extLst>
          </p:cNvPr>
          <p:cNvPicPr>
            <a:picLocks noChangeAspect="1"/>
          </p:cNvPicPr>
          <p:nvPr/>
        </p:nvPicPr>
        <p:blipFill rotWithShape="1">
          <a:blip r:embed="rId3">
            <a:extLst>
              <a:ext uri="{28A0092B-C50C-407E-A947-70E740481C1C}">
                <a14:useLocalDpi xmlns:a14="http://schemas.microsoft.com/office/drawing/2010/main" val="0"/>
              </a:ext>
            </a:extLst>
          </a:blip>
          <a:srcRect l="16512" t="39370" r="2238" b="3487"/>
          <a:stretch/>
        </p:blipFill>
        <p:spPr>
          <a:xfrm>
            <a:off x="5169023" y="3931266"/>
            <a:ext cx="4429001" cy="1691073"/>
          </a:xfrm>
          <a:prstGeom prst="rect">
            <a:avLst/>
          </a:prstGeom>
        </p:spPr>
      </p:pic>
      <p:sp>
        <p:nvSpPr>
          <p:cNvPr id="23" name="ZoneTexte 22">
            <a:extLst>
              <a:ext uri="{FF2B5EF4-FFF2-40B4-BE49-F238E27FC236}">
                <a16:creationId xmlns:a16="http://schemas.microsoft.com/office/drawing/2014/main" id="{417B22DA-EE8C-418D-AE8F-29CA0CBC6398}"/>
              </a:ext>
            </a:extLst>
          </p:cNvPr>
          <p:cNvSpPr txBox="1"/>
          <p:nvPr/>
        </p:nvSpPr>
        <p:spPr>
          <a:xfrm>
            <a:off x="1539876" y="1988840"/>
            <a:ext cx="8166099" cy="4093428"/>
          </a:xfrm>
          <a:prstGeom prst="rect">
            <a:avLst/>
          </a:prstGeom>
          <a:noFill/>
        </p:spPr>
        <p:txBody>
          <a:bodyPr wrap="square">
            <a:spAutoFit/>
          </a:bodyPr>
          <a:lstStyle/>
          <a:p>
            <a:pPr lvl="0" algn="just" fontAlgn="auto">
              <a:spcBef>
                <a:spcPts val="0"/>
              </a:spcBef>
              <a:spcAft>
                <a:spcPts val="0"/>
              </a:spcAft>
              <a:defRPr/>
            </a:pPr>
            <a:r>
              <a:rPr lang="fr-FR" sz="2000" dirty="0">
                <a:latin typeface="Calibri"/>
              </a:rPr>
              <a:t>Au sein d’une propriété forestière, il existe de nombreuses lois qui s’appliquent et ce, sur différents </a:t>
            </a:r>
            <a:r>
              <a:rPr lang="fr-FR" sz="2000" b="1" dirty="0">
                <a:solidFill>
                  <a:schemeClr val="bg2"/>
                </a:solidFill>
                <a:latin typeface="Calibri"/>
              </a:rPr>
              <a:t>niveaux </a:t>
            </a:r>
            <a:r>
              <a:rPr lang="fr-FR" sz="2000" dirty="0">
                <a:latin typeface="Calibri"/>
              </a:rPr>
              <a:t>(massifs, parcelle, individus) et </a:t>
            </a:r>
            <a:r>
              <a:rPr lang="fr-FR" sz="2000" b="1" dirty="0">
                <a:solidFill>
                  <a:schemeClr val="bg2"/>
                </a:solidFill>
                <a:latin typeface="Calibri"/>
              </a:rPr>
              <a:t>échelles</a:t>
            </a:r>
            <a:r>
              <a:rPr lang="fr-FR" sz="2000" dirty="0">
                <a:latin typeface="Calibri"/>
              </a:rPr>
              <a:t> (européenne, nationale, régionale, …). Une </a:t>
            </a:r>
            <a:r>
              <a:rPr lang="fr-FR" sz="2000" b="1" dirty="0">
                <a:solidFill>
                  <a:schemeClr val="bg2"/>
                </a:solidFill>
                <a:latin typeface="Calibri"/>
              </a:rPr>
              <a:t>cartographie</a:t>
            </a:r>
            <a:r>
              <a:rPr lang="fr-FR" sz="2000" dirty="0">
                <a:latin typeface="Calibri"/>
              </a:rPr>
              <a:t> référencée permet de faire le point sur la situation de chaque parcelle de sa forêt. Ces éléments légaux sont à prendre en compte à travers les autres aspect de la forêt tels que l’accueil du public, l’environnement et les travaux forestiers. </a:t>
            </a:r>
          </a:p>
          <a:p>
            <a:pPr lvl="0" algn="just" fontAlgn="auto">
              <a:spcBef>
                <a:spcPts val="0"/>
              </a:spcBef>
              <a:spcAft>
                <a:spcPts val="0"/>
              </a:spcAft>
              <a:defRPr/>
            </a:pPr>
            <a:endParaRPr lang="fr-FR" sz="2000" dirty="0">
              <a:latin typeface="Calibri"/>
            </a:endParaRPr>
          </a:p>
          <a:p>
            <a:pPr lvl="0" algn="just" fontAlgn="auto">
              <a:spcBef>
                <a:spcPts val="0"/>
              </a:spcBef>
              <a:spcAft>
                <a:spcPts val="0"/>
              </a:spcAft>
              <a:defRPr/>
            </a:pPr>
            <a:r>
              <a:rPr lang="fr-FR" sz="2000" b="1" dirty="0">
                <a:latin typeface="Calibri"/>
              </a:rPr>
              <a:t>Exemples de législation forestière</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Le Code Forestier</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Natura 2000</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Les Réserves Naturelles</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Les Parcs Naturels</a:t>
            </a:r>
          </a:p>
          <a:p>
            <a:pPr marL="342900" lvl="0" indent="-342900" algn="just">
              <a:spcAft>
                <a:spcPts val="0"/>
              </a:spcAft>
              <a:buClr>
                <a:srgbClr val="BA4995"/>
              </a:buClr>
              <a:buSzPts val="1300"/>
              <a:buFont typeface="ITC Zapf Dingbats Std" panose="05020102010000000000" pitchFamily="82" charset="0"/>
              <a:buChar char="➤"/>
            </a:pPr>
            <a:r>
              <a:rPr lang="fr-FR" sz="2000" i="1" dirty="0">
                <a:latin typeface="Calibri"/>
              </a:rPr>
              <a:t>…</a:t>
            </a:r>
          </a:p>
        </p:txBody>
      </p:sp>
      <p:sp>
        <p:nvSpPr>
          <p:cNvPr id="15" name="Titre 1">
            <a:extLst>
              <a:ext uri="{FF2B5EF4-FFF2-40B4-BE49-F238E27FC236}">
                <a16:creationId xmlns:a16="http://schemas.microsoft.com/office/drawing/2014/main" id="{6325F911-8389-4BBD-8061-5369B335588A}"/>
              </a:ext>
            </a:extLst>
          </p:cNvPr>
          <p:cNvSpPr txBox="1">
            <a:spLocks/>
          </p:cNvSpPr>
          <p:nvPr/>
        </p:nvSpPr>
        <p:spPr bwMode="auto">
          <a:xfrm>
            <a:off x="920552" y="744538"/>
            <a:ext cx="898544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altLang="fr-FR" b="1" baseline="30000" dirty="0">
                <a:solidFill>
                  <a:srgbClr val="0085C8"/>
                </a:solidFill>
              </a:rPr>
              <a:t>Étape 4 : </a:t>
            </a:r>
            <a:r>
              <a:rPr lang="fr-FR" altLang="fr-FR" b="1" baseline="30000" dirty="0">
                <a:solidFill>
                  <a:srgbClr val="BE498B"/>
                </a:solidFill>
              </a:rPr>
              <a:t>La législation dans ma forêt</a:t>
            </a:r>
          </a:p>
        </p:txBody>
      </p:sp>
      <p:sp>
        <p:nvSpPr>
          <p:cNvPr id="24" name="ZoneTexte 23">
            <a:extLst>
              <a:ext uri="{FF2B5EF4-FFF2-40B4-BE49-F238E27FC236}">
                <a16:creationId xmlns:a16="http://schemas.microsoft.com/office/drawing/2014/main" id="{E18AD74B-9F79-431E-A1FB-B5E66EBB426B}"/>
              </a:ext>
            </a:extLst>
          </p:cNvPr>
          <p:cNvSpPr txBox="1"/>
          <p:nvPr/>
        </p:nvSpPr>
        <p:spPr>
          <a:xfrm rot="16200000">
            <a:off x="-2236853" y="4065657"/>
            <a:ext cx="5184576" cy="400110"/>
          </a:xfrm>
          <a:prstGeom prst="rect">
            <a:avLst/>
          </a:prstGeom>
          <a:noFill/>
        </p:spPr>
        <p:txBody>
          <a:bodyPr wrap="square" rtlCol="0">
            <a:spAutoFit/>
          </a:bodyPr>
          <a:lstStyle/>
          <a:p>
            <a:pPr algn="ctr"/>
            <a:r>
              <a:rPr lang="fr-FR" sz="2000" b="1" i="1" dirty="0">
                <a:solidFill>
                  <a:srgbClr val="0085C8"/>
                </a:solidFill>
                <a:latin typeface="Trebuchet MS" pitchFamily="34" charset="0"/>
              </a:rPr>
              <a:t>La législation dans ma forêt</a:t>
            </a:r>
          </a:p>
        </p:txBody>
      </p:sp>
      <p:sp>
        <p:nvSpPr>
          <p:cNvPr id="6" name="ZoneTexte 5">
            <a:extLst>
              <a:ext uri="{FF2B5EF4-FFF2-40B4-BE49-F238E27FC236}">
                <a16:creationId xmlns:a16="http://schemas.microsoft.com/office/drawing/2014/main" id="{CEFCAB6E-799F-4B64-9913-837AD00945DB}"/>
              </a:ext>
            </a:extLst>
          </p:cNvPr>
          <p:cNvSpPr txBox="1"/>
          <p:nvPr/>
        </p:nvSpPr>
        <p:spPr>
          <a:xfrm>
            <a:off x="1136650" y="1176338"/>
            <a:ext cx="8347851" cy="400110"/>
          </a:xfrm>
          <a:prstGeom prst="rect">
            <a:avLst/>
          </a:prstGeom>
          <a:noFill/>
        </p:spPr>
        <p:txBody>
          <a:bodyPr wrap="square">
            <a:spAutoFit/>
          </a:bodyPr>
          <a:lstStyle/>
          <a:p>
            <a:pPr algn="ctr" fontAlgn="auto">
              <a:spcBef>
                <a:spcPts val="0"/>
              </a:spcBef>
              <a:spcAft>
                <a:spcPts val="0"/>
              </a:spcAft>
              <a:defRPr/>
            </a:pPr>
            <a:r>
              <a:rPr lang="fr-FR" sz="2000" dirty="0">
                <a:latin typeface="+mj-lt"/>
                <a:cs typeface="+mn-cs"/>
              </a:rPr>
              <a:t>Prendre en compte la législation appliquée à ma forêt</a:t>
            </a:r>
          </a:p>
        </p:txBody>
      </p:sp>
      <p:sp>
        <p:nvSpPr>
          <p:cNvPr id="18" name="Espace réservé du numéro de diapositive 3">
            <a:extLst>
              <a:ext uri="{FF2B5EF4-FFF2-40B4-BE49-F238E27FC236}">
                <a16:creationId xmlns:a16="http://schemas.microsoft.com/office/drawing/2014/main" id="{C0DB7B79-25C6-4929-8A39-F2728809BC4E}"/>
              </a:ext>
            </a:extLst>
          </p:cNvPr>
          <p:cNvSpPr>
            <a:spLocks noGrp="1"/>
          </p:cNvSpPr>
          <p:nvPr>
            <p:ph type="sldNum" sz="quarter" idx="12"/>
          </p:nvPr>
        </p:nvSpPr>
        <p:spPr>
          <a:xfrm>
            <a:off x="9490075" y="6453188"/>
            <a:ext cx="215900" cy="288925"/>
          </a:xfrm>
        </p:spPr>
        <p:txBody>
          <a:bodyPr/>
          <a:lstStyle/>
          <a:p>
            <a:pPr>
              <a:defRPr/>
            </a:pPr>
            <a:fld id="{0CCE8F38-2B0B-4932-B9CA-DF1C3C6AF68F}" type="slidenum">
              <a:rPr lang="fr-FR"/>
              <a:pPr>
                <a:defRPr/>
              </a:pPr>
              <a:t>7</a:t>
            </a:fld>
            <a:endParaRPr lang="fr-FR" dirty="0"/>
          </a:p>
        </p:txBody>
      </p:sp>
      <p:sp>
        <p:nvSpPr>
          <p:cNvPr id="25" name="ZoneTexte 24">
            <a:extLst>
              <a:ext uri="{FF2B5EF4-FFF2-40B4-BE49-F238E27FC236}">
                <a16:creationId xmlns:a16="http://schemas.microsoft.com/office/drawing/2014/main" id="{CC109C5D-A94A-497C-BDD4-74ADBE7E3469}"/>
              </a:ext>
            </a:extLst>
          </p:cNvPr>
          <p:cNvSpPr txBox="1"/>
          <p:nvPr/>
        </p:nvSpPr>
        <p:spPr>
          <a:xfrm>
            <a:off x="4953000" y="5622339"/>
            <a:ext cx="4645025" cy="830997"/>
          </a:xfrm>
          <a:prstGeom prst="rect">
            <a:avLst/>
          </a:prstGeom>
          <a:noFill/>
        </p:spPr>
        <p:txBody>
          <a:bodyPr wrap="square">
            <a:spAutoFit/>
          </a:bodyPr>
          <a:lstStyle/>
          <a:p>
            <a:pPr marL="342900" lvl="0" indent="-342900" algn="just">
              <a:spcAft>
                <a:spcPts val="0"/>
              </a:spcAft>
              <a:buClr>
                <a:srgbClr val="BA4995"/>
              </a:buClr>
              <a:buSzPts val="1300"/>
              <a:buFont typeface="ITC Zapf Dingbats Std" panose="05020102010000000000" pitchFamily="82" charset="0"/>
              <a:buChar char="➤"/>
            </a:pPr>
            <a:r>
              <a:rPr lang="fr-FR" sz="1600" i="1" dirty="0">
                <a:latin typeface="Calibri"/>
              </a:rPr>
              <a:t>Indiquer que les ruisseaux et les mares sont protégés prévient le risque d’abimer cet espace au cours des opérations forestière.</a:t>
            </a:r>
            <a:endParaRPr lang="fr-FR" sz="2000" b="1" dirty="0">
              <a:solidFill>
                <a:prstClr val="black"/>
              </a:solidFill>
              <a:latin typeface="Calibri"/>
            </a:endParaRPr>
          </a:p>
        </p:txBody>
      </p:sp>
    </p:spTree>
    <p:extLst>
      <p:ext uri="{BB962C8B-B14F-4D97-AF65-F5344CB8AC3E}">
        <p14:creationId xmlns:p14="http://schemas.microsoft.com/office/powerpoint/2010/main" val="400998779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4AAE45C5-C85D-4FF7-8B94-E5DC9745F442}"/>
              </a:ext>
            </a:extLst>
          </p:cNvPr>
          <p:cNvSpPr txBox="1">
            <a:spLocks/>
          </p:cNvSpPr>
          <p:nvPr/>
        </p:nvSpPr>
        <p:spPr bwMode="auto">
          <a:xfrm>
            <a:off x="1136650" y="744538"/>
            <a:ext cx="87693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altLang="fr-FR" b="1" baseline="30000" dirty="0">
                <a:solidFill>
                  <a:srgbClr val="0085C8"/>
                </a:solidFill>
              </a:rPr>
              <a:t>Conclusion</a:t>
            </a:r>
            <a:endParaRPr lang="fr-FR" altLang="fr-FR" b="1" baseline="30000" dirty="0">
              <a:solidFill>
                <a:srgbClr val="BE498B"/>
              </a:solidFill>
            </a:endParaRPr>
          </a:p>
        </p:txBody>
      </p:sp>
      <p:sp>
        <p:nvSpPr>
          <p:cNvPr id="38" name="Espace réservé du numéro de diapositive 3">
            <a:extLst>
              <a:ext uri="{FF2B5EF4-FFF2-40B4-BE49-F238E27FC236}">
                <a16:creationId xmlns:a16="http://schemas.microsoft.com/office/drawing/2014/main" id="{1D5D9897-DFC1-47B3-B622-C960E24571F2}"/>
              </a:ext>
            </a:extLst>
          </p:cNvPr>
          <p:cNvSpPr>
            <a:spLocks noGrp="1"/>
          </p:cNvSpPr>
          <p:nvPr>
            <p:ph type="sldNum" sz="quarter" idx="12"/>
          </p:nvPr>
        </p:nvSpPr>
        <p:spPr>
          <a:xfrm>
            <a:off x="9490075" y="6453188"/>
            <a:ext cx="215900" cy="288925"/>
          </a:xfrm>
        </p:spPr>
        <p:txBody>
          <a:bodyPr/>
          <a:lstStyle/>
          <a:p>
            <a:pPr>
              <a:defRPr/>
            </a:pPr>
            <a:fld id="{0CCE8F38-2B0B-4932-B9CA-DF1C3C6AF68F}" type="slidenum">
              <a:rPr lang="fr-FR"/>
              <a:pPr>
                <a:defRPr/>
              </a:pPr>
              <a:t>8</a:t>
            </a:fld>
            <a:endParaRPr lang="fr-FR" dirty="0"/>
          </a:p>
        </p:txBody>
      </p:sp>
      <p:pic>
        <p:nvPicPr>
          <p:cNvPr id="40" name="Image 39">
            <a:extLst>
              <a:ext uri="{FF2B5EF4-FFF2-40B4-BE49-F238E27FC236}">
                <a16:creationId xmlns:a16="http://schemas.microsoft.com/office/drawing/2014/main" id="{A892078E-609F-44DA-B018-0C02CD7F61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613" b="8697"/>
          <a:stretch/>
        </p:blipFill>
        <p:spPr>
          <a:xfrm>
            <a:off x="4016896" y="4228746"/>
            <a:ext cx="4304191" cy="2224442"/>
          </a:xfrm>
          <a:prstGeom prst="rect">
            <a:avLst/>
          </a:prstGeom>
        </p:spPr>
      </p:pic>
      <p:sp>
        <p:nvSpPr>
          <p:cNvPr id="41" name="ZoneTexte 40">
            <a:extLst>
              <a:ext uri="{FF2B5EF4-FFF2-40B4-BE49-F238E27FC236}">
                <a16:creationId xmlns:a16="http://schemas.microsoft.com/office/drawing/2014/main" id="{DDB780A6-C2AE-4493-B862-913DCB67B6D3}"/>
              </a:ext>
            </a:extLst>
          </p:cNvPr>
          <p:cNvSpPr txBox="1"/>
          <p:nvPr/>
        </p:nvSpPr>
        <p:spPr>
          <a:xfrm>
            <a:off x="1539876" y="1320800"/>
            <a:ext cx="5305010" cy="3170099"/>
          </a:xfrm>
          <a:prstGeom prst="rect">
            <a:avLst/>
          </a:prstGeom>
          <a:noFill/>
        </p:spPr>
        <p:txBody>
          <a:bodyPr wrap="square">
            <a:spAutoFit/>
          </a:bodyPr>
          <a:lstStyle/>
          <a:p>
            <a:pPr lvl="0" algn="just" fontAlgn="auto">
              <a:spcBef>
                <a:spcPts val="0"/>
              </a:spcBef>
              <a:spcAft>
                <a:spcPts val="0"/>
              </a:spcAft>
              <a:defRPr/>
            </a:pPr>
            <a:r>
              <a:rPr lang="fr-FR" sz="2000" dirty="0">
                <a:latin typeface="Calibri"/>
              </a:rPr>
              <a:t>La rédaction d’un document de gestion constitue un outil qui vous permettra de visualiser d’avantage les </a:t>
            </a:r>
            <a:r>
              <a:rPr lang="fr-FR" sz="2000" b="1" dirty="0">
                <a:solidFill>
                  <a:schemeClr val="bg2"/>
                </a:solidFill>
                <a:latin typeface="Calibri"/>
              </a:rPr>
              <a:t>potentialités diverses </a:t>
            </a:r>
            <a:r>
              <a:rPr lang="fr-FR" sz="2000" dirty="0">
                <a:latin typeface="Calibri"/>
              </a:rPr>
              <a:t>qu’offre votre forêt.</a:t>
            </a:r>
          </a:p>
          <a:p>
            <a:pPr lvl="0" algn="just" fontAlgn="auto">
              <a:spcBef>
                <a:spcPts val="0"/>
              </a:spcBef>
              <a:spcAft>
                <a:spcPts val="0"/>
              </a:spcAft>
              <a:defRPr/>
            </a:pPr>
            <a:r>
              <a:rPr lang="fr-FR" sz="2000" dirty="0">
                <a:latin typeface="Calibri"/>
              </a:rPr>
              <a:t>Le document assure une certaine </a:t>
            </a:r>
            <a:r>
              <a:rPr lang="fr-FR" sz="2000" b="1" dirty="0">
                <a:solidFill>
                  <a:schemeClr val="bg2"/>
                </a:solidFill>
                <a:latin typeface="Calibri"/>
              </a:rPr>
              <a:t>continuité</a:t>
            </a:r>
            <a:r>
              <a:rPr lang="fr-FR" sz="2000" dirty="0">
                <a:latin typeface="Calibri"/>
              </a:rPr>
              <a:t> dans la gestion sylvicole, il rassure également les nouveaux propriétaires successeurs. </a:t>
            </a:r>
          </a:p>
          <a:p>
            <a:pPr lvl="0" algn="just" fontAlgn="auto">
              <a:spcBef>
                <a:spcPts val="0"/>
              </a:spcBef>
              <a:spcAft>
                <a:spcPts val="0"/>
              </a:spcAft>
              <a:defRPr/>
            </a:pPr>
            <a:r>
              <a:rPr lang="fr-FR" sz="2000" dirty="0">
                <a:latin typeface="Calibri"/>
              </a:rPr>
              <a:t>En aucun cas, il ne se veut strict et figé. Il peut à tout moment être adapté aux opportunités ou aux nécessités du moment.</a:t>
            </a:r>
          </a:p>
        </p:txBody>
      </p:sp>
      <p:pic>
        <p:nvPicPr>
          <p:cNvPr id="49" name="Image 48" descr="Une image contenant capture d’écran&#10;&#10;Description générée avec un niveau de confiance très élevé">
            <a:extLst>
              <a:ext uri="{FF2B5EF4-FFF2-40B4-BE49-F238E27FC236}">
                <a16:creationId xmlns:a16="http://schemas.microsoft.com/office/drawing/2014/main" id="{6AB06D65-20D9-416D-A6F2-A5F5A6721F1E}"/>
              </a:ext>
            </a:extLst>
          </p:cNvPr>
          <p:cNvPicPr>
            <a:picLocks noChangeAspect="1"/>
          </p:cNvPicPr>
          <p:nvPr/>
        </p:nvPicPr>
        <p:blipFill rotWithShape="1">
          <a:blip r:embed="rId4">
            <a:extLst>
              <a:ext uri="{28A0092B-C50C-407E-A947-70E740481C1C}">
                <a14:useLocalDpi xmlns:a14="http://schemas.microsoft.com/office/drawing/2010/main" val="0"/>
              </a:ext>
            </a:extLst>
          </a:blip>
          <a:srcRect l="2020" t="2315" r="55088" b="2315"/>
          <a:stretch/>
        </p:blipFill>
        <p:spPr>
          <a:xfrm>
            <a:off x="6897216" y="1058887"/>
            <a:ext cx="2308139" cy="3207585"/>
          </a:xfrm>
          <a:prstGeom prst="rect">
            <a:avLst/>
          </a:prstGeom>
        </p:spPr>
      </p:pic>
      <p:pic>
        <p:nvPicPr>
          <p:cNvPr id="52" name="Graphique 51" descr="Ligne fléchée : incurvée dans le sens des aiguilles d’une montre">
            <a:extLst>
              <a:ext uri="{FF2B5EF4-FFF2-40B4-BE49-F238E27FC236}">
                <a16:creationId xmlns:a16="http://schemas.microsoft.com/office/drawing/2014/main" id="{F20288DC-5BAA-4139-BB3D-41EDAE03F3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050666">
            <a:off x="6017738" y="4033699"/>
            <a:ext cx="914400" cy="914400"/>
          </a:xfrm>
          <a:prstGeom prst="rect">
            <a:avLst/>
          </a:prstGeom>
        </p:spPr>
      </p:pic>
    </p:spTree>
    <p:extLst>
      <p:ext uri="{BB962C8B-B14F-4D97-AF65-F5344CB8AC3E}">
        <p14:creationId xmlns:p14="http://schemas.microsoft.com/office/powerpoint/2010/main" val="136305269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88504" y="2914320"/>
            <a:ext cx="8928992" cy="1815882"/>
          </a:xfrm>
          <a:prstGeom prst="rect">
            <a:avLst/>
          </a:prstGeom>
          <a:noFill/>
        </p:spPr>
        <p:txBody>
          <a:bodyPr wrap="square">
            <a:spAutoFit/>
          </a:bodyPr>
          <a:lstStyle/>
          <a:p>
            <a:pPr algn="ctr" fontAlgn="auto">
              <a:spcBef>
                <a:spcPts val="0"/>
              </a:spcBef>
              <a:spcAft>
                <a:spcPts val="0"/>
              </a:spcAft>
              <a:defRPr/>
            </a:pPr>
            <a:r>
              <a:rPr lang="fr-FR" sz="2800" b="1" baseline="30000" dirty="0">
                <a:solidFill>
                  <a:srgbClr val="0085C8"/>
                </a:solidFill>
                <a:latin typeface="Calibri" pitchFamily="34" charset="0"/>
              </a:rPr>
              <a:t>Crédits illustrations : </a:t>
            </a:r>
          </a:p>
          <a:p>
            <a:pPr algn="ctr" fontAlgn="auto">
              <a:spcBef>
                <a:spcPts val="0"/>
              </a:spcBef>
              <a:spcAft>
                <a:spcPts val="0"/>
              </a:spcAft>
              <a:defRPr/>
            </a:pPr>
            <a:r>
              <a:rPr lang="fr-FR" sz="2800" baseline="30000" dirty="0">
                <a:solidFill>
                  <a:srgbClr val="0085C8"/>
                </a:solidFill>
                <a:latin typeface="Calibri" pitchFamily="34" charset="0"/>
              </a:rPr>
              <a:t>Diapos 1, 2, 4, 5, 6, 7, 8 : © SRFB</a:t>
            </a:r>
          </a:p>
          <a:p>
            <a:pPr algn="ctr" fontAlgn="auto">
              <a:spcBef>
                <a:spcPts val="0"/>
              </a:spcBef>
              <a:spcAft>
                <a:spcPts val="0"/>
              </a:spcAft>
              <a:defRPr/>
            </a:pPr>
            <a:r>
              <a:rPr lang="fr-FR" sz="2800" baseline="30000" dirty="0">
                <a:solidFill>
                  <a:srgbClr val="0085C8"/>
                </a:solidFill>
                <a:highlight>
                  <a:srgbClr val="FFFFFF"/>
                </a:highlight>
                <a:latin typeface="Calibri" pitchFamily="34" charset="0"/>
              </a:rPr>
              <a:t>Diapos 1, 2, 4, 5, 6, 7, 8 : © </a:t>
            </a:r>
            <a:r>
              <a:rPr lang="fr-FR" sz="2800" baseline="30000" dirty="0" err="1">
                <a:solidFill>
                  <a:srgbClr val="0085C8"/>
                </a:solidFill>
                <a:highlight>
                  <a:srgbClr val="FFFFFF"/>
                </a:highlight>
                <a:latin typeface="Calibri" pitchFamily="34" charset="0"/>
              </a:rPr>
              <a:t>Freepik</a:t>
            </a:r>
            <a:endParaRPr lang="fr-FR" sz="2800" baseline="30000" dirty="0">
              <a:solidFill>
                <a:srgbClr val="0085C8"/>
              </a:solidFill>
              <a:highlight>
                <a:srgbClr val="FFFFFF"/>
              </a:highlight>
              <a:latin typeface="Calibri" pitchFamily="34" charset="0"/>
            </a:endParaRPr>
          </a:p>
          <a:p>
            <a:pPr algn="ctr" fontAlgn="auto">
              <a:spcBef>
                <a:spcPts val="0"/>
              </a:spcBef>
              <a:spcAft>
                <a:spcPts val="0"/>
              </a:spcAft>
              <a:defRPr/>
            </a:pPr>
            <a:endParaRPr lang="fr-FR" sz="2800" baseline="30000" dirty="0">
              <a:solidFill>
                <a:srgbClr val="0085C8"/>
              </a:solidFill>
              <a:highlight>
                <a:srgbClr val="FFFF00"/>
              </a:highlight>
              <a:latin typeface="Calibri" pitchFamily="34" charset="0"/>
            </a:endParaRPr>
          </a:p>
          <a:p>
            <a:pPr algn="ctr" fontAlgn="auto">
              <a:spcBef>
                <a:spcPts val="0"/>
              </a:spcBef>
              <a:spcAft>
                <a:spcPts val="0"/>
              </a:spcAft>
              <a:defRPr/>
            </a:pPr>
            <a:r>
              <a:rPr lang="fr-FR" sz="2800" baseline="30000" dirty="0">
                <a:solidFill>
                  <a:srgbClr val="0085C8"/>
                </a:solidFill>
                <a:highlight>
                  <a:srgbClr val="FFFF00"/>
                </a:highlight>
                <a:latin typeface="Calibri" pitchFamily="34" charset="0"/>
              </a:rPr>
              <a:t> </a:t>
            </a:r>
            <a:endParaRPr lang="fr-FR" sz="2800" baseline="30000" dirty="0">
              <a:solidFill>
                <a:srgbClr val="0085C8"/>
              </a:solidFill>
              <a:latin typeface="Calibri" pitchFamily="34" charset="0"/>
            </a:endParaRPr>
          </a:p>
          <a:p>
            <a:pPr algn="ctr" fontAlgn="auto">
              <a:spcBef>
                <a:spcPts val="0"/>
              </a:spcBef>
              <a:spcAft>
                <a:spcPts val="0"/>
              </a:spcAft>
              <a:defRPr/>
            </a:pPr>
            <a:r>
              <a:rPr lang="fr-FR" sz="2800" b="1" baseline="30000" dirty="0">
                <a:solidFill>
                  <a:srgbClr val="0085C8"/>
                </a:solidFill>
                <a:latin typeface="Calibri" pitchFamily="34" charset="0"/>
              </a:rPr>
              <a:t>Maquette : </a:t>
            </a:r>
            <a:r>
              <a:rPr lang="fr-FR" sz="2800" baseline="30000" dirty="0">
                <a:solidFill>
                  <a:srgbClr val="0085C8"/>
                </a:solidFill>
                <a:latin typeface="Calibri" pitchFamily="34" charset="0"/>
              </a:rPr>
              <a:t>Eduter-CNPR</a:t>
            </a:r>
          </a:p>
        </p:txBody>
      </p:sp>
      <p:sp>
        <p:nvSpPr>
          <p:cNvPr id="7" name="ZoneTexte 6"/>
          <p:cNvSpPr txBox="1"/>
          <p:nvPr/>
        </p:nvSpPr>
        <p:spPr>
          <a:xfrm>
            <a:off x="3270445" y="5104165"/>
            <a:ext cx="3378463" cy="379591"/>
          </a:xfrm>
          <a:prstGeom prst="rect">
            <a:avLst/>
          </a:prstGeom>
          <a:noFill/>
        </p:spPr>
        <p:txBody>
          <a:bodyPr wrap="square">
            <a:spAutoFit/>
          </a:bodyPr>
          <a:lstStyle/>
          <a:p>
            <a:pPr algn="ctr" fontAlgn="auto">
              <a:spcBef>
                <a:spcPts val="0"/>
              </a:spcBef>
              <a:spcAft>
                <a:spcPts val="0"/>
              </a:spcAft>
              <a:defRPr/>
            </a:pPr>
            <a:r>
              <a:rPr lang="fr-FR" sz="2800" b="1" baseline="30000" dirty="0">
                <a:solidFill>
                  <a:srgbClr val="0085C8"/>
                </a:solidFill>
                <a:latin typeface="Calibri" pitchFamily="34" charset="0"/>
              </a:rPr>
              <a:t>Édition : </a:t>
            </a:r>
            <a:r>
              <a:rPr lang="fr-FR" sz="2800" baseline="30000" dirty="0">
                <a:solidFill>
                  <a:srgbClr val="0085C8"/>
                </a:solidFill>
                <a:latin typeface="Calibri" pitchFamily="34" charset="0"/>
              </a:rPr>
              <a:t>Avril 2019</a:t>
            </a:r>
          </a:p>
        </p:txBody>
      </p:sp>
      <p:sp>
        <p:nvSpPr>
          <p:cNvPr id="9" name="Rectangle 8"/>
          <p:cNvSpPr/>
          <p:nvPr/>
        </p:nvSpPr>
        <p:spPr>
          <a:xfrm>
            <a:off x="0" y="1844824"/>
            <a:ext cx="594245"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2" name="Image 11">
            <a:extLst>
              <a:ext uri="{FF2B5EF4-FFF2-40B4-BE49-F238E27FC236}">
                <a16:creationId xmlns:a16="http://schemas.microsoft.com/office/drawing/2014/main" id="{89B53F02-ED8C-4D52-981C-72E40209EA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0426" y="223196"/>
            <a:ext cx="835184" cy="613025"/>
          </a:xfrm>
          <a:prstGeom prst="rect">
            <a:avLst/>
          </a:prstGeom>
        </p:spPr>
      </p:pic>
      <p:sp>
        <p:nvSpPr>
          <p:cNvPr id="14" name="ZoneTexte 13">
            <a:extLst>
              <a:ext uri="{FF2B5EF4-FFF2-40B4-BE49-F238E27FC236}">
                <a16:creationId xmlns:a16="http://schemas.microsoft.com/office/drawing/2014/main" id="{AE79DEE8-10F0-48FA-A225-7407F71F48D1}"/>
              </a:ext>
            </a:extLst>
          </p:cNvPr>
          <p:cNvSpPr txBox="1"/>
          <p:nvPr/>
        </p:nvSpPr>
        <p:spPr>
          <a:xfrm>
            <a:off x="1216018" y="6394318"/>
            <a:ext cx="5753205" cy="440185"/>
          </a:xfrm>
          <a:prstGeom prst="rect">
            <a:avLst/>
          </a:prstGeom>
          <a:noFill/>
        </p:spPr>
        <p:txBody>
          <a:bodyPr wrap="square" rtlCol="0">
            <a:spAutoFit/>
          </a:bodyPr>
          <a:lstStyle/>
          <a:p>
            <a:pPr>
              <a:lnSpc>
                <a:spcPts val="900"/>
              </a:lnSpc>
            </a:pPr>
            <a:r>
              <a:rPr lang="fr-FR" sz="900" dirty="0">
                <a:solidFill>
                  <a:schemeClr val="bg1">
                    <a:lumMod val="65000"/>
                  </a:schemeClr>
                </a:solidFill>
                <a:latin typeface="+mj-lt"/>
              </a:rPr>
              <a:t>Ce projet a été financé avec le soutien de la Commission européenne. Cette publication (communication) n'engage que son auteur et la Commission européenne n'est pas responsable de l'usage qui pourrait être fait des informations qui y sont contenues.</a:t>
            </a:r>
          </a:p>
        </p:txBody>
      </p:sp>
      <p:pic>
        <p:nvPicPr>
          <p:cNvPr id="15" name="Image 14">
            <a:extLst>
              <a:ext uri="{FF2B5EF4-FFF2-40B4-BE49-F238E27FC236}">
                <a16:creationId xmlns:a16="http://schemas.microsoft.com/office/drawing/2014/main" id="{8ADC77A9-9673-4221-8527-0806C05D3F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982" y="6426599"/>
            <a:ext cx="911602" cy="325157"/>
          </a:xfrm>
          <a:prstGeom prst="rect">
            <a:avLst/>
          </a:prstGeom>
        </p:spPr>
      </p:pic>
      <p:sp>
        <p:nvSpPr>
          <p:cNvPr id="13" name="Espace réservé du numéro de diapositive 3">
            <a:extLst>
              <a:ext uri="{FF2B5EF4-FFF2-40B4-BE49-F238E27FC236}">
                <a16:creationId xmlns:a16="http://schemas.microsoft.com/office/drawing/2014/main" id="{12B4171C-ED63-453A-B22B-4FA1674BAAF5}"/>
              </a:ext>
            </a:extLst>
          </p:cNvPr>
          <p:cNvSpPr>
            <a:spLocks noGrp="1"/>
          </p:cNvSpPr>
          <p:nvPr>
            <p:ph type="sldNum" sz="quarter" idx="12"/>
          </p:nvPr>
        </p:nvSpPr>
        <p:spPr>
          <a:xfrm>
            <a:off x="9423610" y="6454245"/>
            <a:ext cx="324000" cy="288000"/>
          </a:xfrm>
        </p:spPr>
        <p:txBody>
          <a:bodyPr/>
          <a:lstStyle/>
          <a:p>
            <a:pPr>
              <a:defRPr/>
            </a:pPr>
            <a:fld id="{0CCE8F38-2B0B-4932-B9CA-DF1C3C6AF68F}" type="slidenum">
              <a:rPr lang="fr-FR"/>
              <a:pPr>
                <a:defRPr/>
              </a:pPr>
              <a:t>9</a:t>
            </a:fld>
            <a:endParaRPr lang="fr-FR" dirty="0"/>
          </a:p>
        </p:txBody>
      </p:sp>
      <p:sp>
        <p:nvSpPr>
          <p:cNvPr id="5" name="ZoneTexte 4"/>
          <p:cNvSpPr txBox="1"/>
          <p:nvPr/>
        </p:nvSpPr>
        <p:spPr>
          <a:xfrm>
            <a:off x="330689" y="2190339"/>
            <a:ext cx="9257977" cy="523220"/>
          </a:xfrm>
          <a:prstGeom prst="rect">
            <a:avLst/>
          </a:prstGeom>
          <a:noFill/>
        </p:spPr>
        <p:txBody>
          <a:bodyPr wrap="square">
            <a:spAutoFit/>
          </a:bodyPr>
          <a:lstStyle/>
          <a:p>
            <a:pPr algn="ctr" fontAlgn="auto">
              <a:spcBef>
                <a:spcPts val="0"/>
              </a:spcBef>
              <a:spcAft>
                <a:spcPts val="0"/>
              </a:spcAft>
              <a:defRPr/>
            </a:pPr>
            <a:r>
              <a:rPr lang="fr-FR" sz="2800" b="1" baseline="30000" dirty="0">
                <a:solidFill>
                  <a:srgbClr val="0085C8"/>
                </a:solidFill>
                <a:latin typeface="Calibri" pitchFamily="34" charset="0"/>
              </a:rPr>
              <a:t>Rédaction :</a:t>
            </a:r>
            <a:r>
              <a:rPr lang="fr-FR" sz="2800" b="1" dirty="0">
                <a:solidFill>
                  <a:srgbClr val="0085C8"/>
                </a:solidFill>
                <a:latin typeface="Calibri" pitchFamily="34" charset="0"/>
              </a:rPr>
              <a:t> </a:t>
            </a:r>
            <a:r>
              <a:rPr lang="fr-FR" sz="2800" baseline="30000" dirty="0">
                <a:solidFill>
                  <a:srgbClr val="0085C8"/>
                </a:solidFill>
                <a:latin typeface="Calibri" pitchFamily="34" charset="0"/>
              </a:rPr>
              <a:t>DE WOUTERS Philippe, BIENFAIT Orane, BODSON Geoffrey, MANDERLIER Maxime</a:t>
            </a:r>
          </a:p>
        </p:txBody>
      </p:sp>
    </p:spTree>
    <p:extLst>
      <p:ext uri="{BB962C8B-B14F-4D97-AF65-F5344CB8AC3E}">
        <p14:creationId xmlns:p14="http://schemas.microsoft.com/office/powerpoint/2010/main" val="3559286486"/>
      </p:ext>
    </p:extLst>
  </p:cSld>
  <p:clrMapOvr>
    <a:masterClrMapping/>
  </p:clrMapOvr>
</p:sld>
</file>

<file path=ppt/theme/theme1.xml><?xml version="1.0" encoding="utf-8"?>
<a:theme xmlns:a="http://schemas.openxmlformats.org/drawingml/2006/main" name="RETROUVER">
  <a:themeElements>
    <a:clrScheme name="Efor-owne">
      <a:dk1>
        <a:sysClr val="windowText" lastClr="000000"/>
      </a:dk1>
      <a:lt1>
        <a:srgbClr val="FFFFFF"/>
      </a:lt1>
      <a:dk2>
        <a:srgbClr val="0085C8"/>
      </a:dk2>
      <a:lt2>
        <a:srgbClr val="BA4995"/>
      </a:lt2>
      <a:accent1>
        <a:srgbClr val="8DC2EA"/>
      </a:accent1>
      <a:accent2>
        <a:srgbClr val="E7C3DD"/>
      </a:accent2>
      <a:accent3>
        <a:srgbClr val="993533"/>
      </a:accent3>
      <a:accent4>
        <a:srgbClr val="7F7F7F"/>
      </a:accent4>
      <a:accent5>
        <a:srgbClr val="FFFFFF"/>
      </a:accent5>
      <a:accent6>
        <a:srgbClr val="FFFFFF"/>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Modèle-EFOR</Template>
  <TotalTime>10109</TotalTime>
  <Words>681</Words>
  <Application>Microsoft Office PowerPoint</Application>
  <PresentationFormat>Format A4 (210 x 297 mm)</PresentationFormat>
  <Paragraphs>100</Paragraphs>
  <Slides>10</Slides>
  <Notes>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Arial</vt:lpstr>
      <vt:lpstr>Calibri</vt:lpstr>
      <vt:lpstr>Cambria</vt:lpstr>
      <vt:lpstr>ITC Zapf Dingbats Std</vt:lpstr>
      <vt:lpstr>Trebuchet MS</vt:lpstr>
      <vt:lpstr>RETROUVER</vt:lpstr>
      <vt:lpstr>Les documents de gestion durable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RETROUVER la limite de mes bois</dc:title>
  <dc:creator>Maxime MANDERLIER</dc:creator>
  <cp:lastModifiedBy>Maxime Manderlier</cp:lastModifiedBy>
  <cp:revision>275</cp:revision>
  <dcterms:created xsi:type="dcterms:W3CDTF">2018-02-26T17:24:06Z</dcterms:created>
  <dcterms:modified xsi:type="dcterms:W3CDTF">2019-04-17T12:20:50Z</dcterms:modified>
</cp:coreProperties>
</file>