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58" r:id="rId4"/>
    <p:sldId id="259" r:id="rId5"/>
    <p:sldId id="260" r:id="rId6"/>
    <p:sldId id="261" r:id="rId7"/>
    <p:sldId id="262" r:id="rId8"/>
    <p:sldId id="272" r:id="rId9"/>
    <p:sldId id="278" r:id="rId10"/>
    <p:sldId id="279" r:id="rId11"/>
    <p:sldId id="266" r:id="rId12"/>
    <p:sldId id="280" r:id="rId13"/>
    <p:sldId id="267" r:id="rId14"/>
    <p:sldId id="268" r:id="rId15"/>
    <p:sldId id="275" r:id="rId16"/>
    <p:sldId id="270" r:id="rId17"/>
  </p:sldIdLst>
  <p:sldSz cx="9906000" cy="6858000" type="A4"/>
  <p:notesSz cx="9940925" cy="68087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7B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0A0BCF-A1B7-4C62-8275-BA8809CFF0EC}">
  <a:tblStyle styleId="{170A0BCF-A1B7-4C62-8275-BA8809CFF0EC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F4FB"/>
          </a:solidFill>
        </a:fill>
      </a:tcStyle>
    </a:wholeTbl>
    <a:band1H>
      <a:tcTxStyle/>
      <a:tcStyle>
        <a:tcBdr/>
        <a:fill>
          <a:solidFill>
            <a:srgbClr val="DAE9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AE9F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371ECE-90B8-48C6-B05D-9B5B2AB6104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66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12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31466" y="1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66774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31466" y="6466774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algn="r"/>
            <a:fld id="{00000000-1234-1234-1234-123412341234}" type="slidenum">
              <a:rPr lang="fr-F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5322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535D01-6B48-4976-9E87-CD806D481C2A}" type="slidenum">
              <a:rPr lang="fr-FR" altLang="fr-F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88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80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789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53ffb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553ffbb80_0_0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00" cy="3063900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3" name="Google Shape;203;g4553ffbb80_0_0:notes"/>
          <p:cNvSpPr txBox="1">
            <a:spLocks noGrp="1"/>
          </p:cNvSpPr>
          <p:nvPr>
            <p:ph type="sldNum" idx="12"/>
          </p:nvPr>
        </p:nvSpPr>
        <p:spPr>
          <a:xfrm>
            <a:off x="5631467" y="6466773"/>
            <a:ext cx="4307700" cy="340500"/>
          </a:xfrm>
          <a:prstGeom prst="rect">
            <a:avLst/>
          </a:prstGeom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53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2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5631466" y="6466774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algn="r"/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68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79" name="Google Shape;79;p4:notes"/>
          <p:cNvSpPr txBox="1">
            <a:spLocks noGrp="1"/>
          </p:cNvSpPr>
          <p:nvPr>
            <p:ph type="sldNum" idx="12"/>
          </p:nvPr>
        </p:nvSpPr>
        <p:spPr>
          <a:xfrm>
            <a:off x="5631466" y="6466774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algn="r"/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36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74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30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47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r-F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85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95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spcFirstLastPara="1" wrap="square" lIns="91416" tIns="45695" rIns="91416" bIns="456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61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11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C:\Users\coutant\Desktop\Efor-own PP (15-06_-17)\Links\CNP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descr="C:\Users\coutant\Desktop\Efor-own PP (15-06_-17)\Links\Erasmus+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490075" y="6453188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position personnalisée">
  <p:cSld name="2_Disposition personnalisé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 rot="-5400000">
            <a:off x="-1581943" y="4485481"/>
            <a:ext cx="39751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1" baseline="3000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Titre chapitre</a:t>
            </a:r>
            <a:endParaRPr/>
          </a:p>
        </p:txBody>
      </p:sp>
      <p:pic>
        <p:nvPicPr>
          <p:cNvPr id="36" name="Google Shape;36;p5" descr="C:\Users\coutant\Desktop\Efor-own PP (15-06_-17)\Links\CNP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 descr="C:\Users\coutant\Desktop\Efor-own PP (15-06_-17)\Links\Erasmus+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9490075" y="6453188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 rot="-5400000">
            <a:off x="-1581943" y="4485481"/>
            <a:ext cx="39751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1" baseline="3000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Titre chapitre</a:t>
            </a:r>
            <a:endParaRPr/>
          </a:p>
        </p:txBody>
      </p:sp>
      <p:pic>
        <p:nvPicPr>
          <p:cNvPr id="43" name="Google Shape;43;p6" descr="C:\Users\coutant\Desktop\Efor-own PP (15-06_-17)\Links\CNP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 descr="C:\Users\coutant\Desktop\Efor-own PP (15-06_-17)\Links\Erasmus+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9490075" y="6453188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outant\Desktop\Efor-own PP (15-06_-17)\Links\CNP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coutant\Desktop\Efor-own PP (15-06_-17)\Links\Erasmus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FD72-1F7C-4B75-9DF7-E00BC5C0889F}" type="datetime1">
              <a:rPr lang="fr-FR"/>
              <a:pPr>
                <a:defRPr/>
              </a:pPr>
              <a:t>12/04/2019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90075" y="6453188"/>
            <a:ext cx="215900" cy="288925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8AB7591-9FAA-4EBE-9389-91CCA4B87C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4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681" y="-2"/>
            <a:ext cx="8430151" cy="510300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83227" y="0"/>
            <a:ext cx="9053606" cy="5112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2817"/>
            <a:ext cx="9929523" cy="18776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5724525"/>
            <a:ext cx="22304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outant\Desktop\Efor-own PP (15-06_-17)\Links\CNP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5657850"/>
            <a:ext cx="649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coutant\Desktop\En cours\01N1-238_Efor-own (23-05-17)\Logos\Ef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5589588"/>
            <a:ext cx="9350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6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/>
          <p:cNvSpPr txBox="1">
            <a:spLocks noChangeArrowheads="1"/>
          </p:cNvSpPr>
          <p:nvPr/>
        </p:nvSpPr>
        <p:spPr bwMode="auto">
          <a:xfrm rot="16200000">
            <a:off x="-1581943" y="4485481"/>
            <a:ext cx="39751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3200" b="1" i="1" baseline="30000" dirty="0">
                <a:solidFill>
                  <a:srgbClr val="0085C8"/>
                </a:solidFill>
                <a:latin typeface="Calibri" pitchFamily="34" charset="0"/>
              </a:rPr>
              <a:t>Titre </a:t>
            </a:r>
            <a:r>
              <a:rPr lang="fr-FR" altLang="fr-FR" sz="3200" b="1" i="1" baseline="30000" dirty="0" smtClean="0">
                <a:solidFill>
                  <a:srgbClr val="0085C8"/>
                </a:solidFill>
                <a:latin typeface="Calibri" pitchFamily="34" charset="0"/>
              </a:rPr>
              <a:t>étape</a:t>
            </a:r>
            <a:endParaRPr lang="fr-FR" altLang="fr-FR" sz="3200" b="1" i="1" baseline="30000" dirty="0">
              <a:solidFill>
                <a:srgbClr val="0085C8"/>
              </a:solidFill>
              <a:latin typeface="Calibri" pitchFamily="34" charset="0"/>
            </a:endParaRPr>
          </a:p>
        </p:txBody>
      </p:sp>
      <p:pic>
        <p:nvPicPr>
          <p:cNvPr id="3" name="Picture 3" descr="C:\Users\coutant\Desktop\Efor-own PP (15-06_-17)\Links\CNP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coutant\Desktop\Efor-own PP (15-06_-17)\Links\Erasmus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1C08-EB86-43AE-8420-F7410F5C3B54}" type="datetime1">
              <a:rPr lang="fr-FR"/>
              <a:pPr>
                <a:defRPr/>
              </a:pPr>
              <a:t>12/04/2019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90075" y="6453188"/>
            <a:ext cx="215900" cy="288925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52BC89B-6869-4F6F-B872-A040215E6F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90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outant\Desktop\Efor-own PP (15-06_-17)\Links\CNP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coutant\Desktop\Efor-own PP (15-06_-17)\Links\Erasmus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FD72-1F7C-4B75-9DF7-E00BC5C0889F}" type="datetime1">
              <a:rPr lang="fr-FR"/>
              <a:pPr>
                <a:defRPr/>
              </a:pPr>
              <a:t>12/04/2019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90075" y="6453188"/>
            <a:ext cx="215900" cy="288925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8AB7591-9FAA-4EBE-9389-91CCA4B87C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44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rtojardi.com/" TargetMode="External"/><Relationship Id="rId13" Type="http://schemas.openxmlformats.org/officeDocument/2006/relationships/image" Target="../media/image26.png"/><Relationship Id="rId18" Type="http://schemas.openxmlformats.org/officeDocument/2006/relationships/hyperlink" Target="http://www.srfb-kbbm.be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12" Type="http://schemas.openxmlformats.org/officeDocument/2006/relationships/hyperlink" Target="http://www.agrosupdijon.fr/" TargetMode="External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6" Type="http://schemas.openxmlformats.org/officeDocument/2006/relationships/hyperlink" Target="http://www.ctfc.c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dorcet.be/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hyperlink" Target="http://www.eplea.vosges.educagri.fr/" TargetMode="External"/><Relationship Id="rId19" Type="http://schemas.openxmlformats.org/officeDocument/2006/relationships/image" Target="../media/image29.png"/><Relationship Id="rId4" Type="http://schemas.openxmlformats.org/officeDocument/2006/relationships/hyperlink" Target="https://www.cnpf.fr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://eduter-cnpr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573213"/>
            <a:ext cx="7677150" cy="2360612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fr-FR" sz="7000" b="1" kern="1200" baseline="300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ÉVALUER LE BUDGET prévisionnel de</a:t>
            </a:r>
            <a:br>
              <a:rPr lang="fr-FR" sz="7000" b="1" kern="1200" baseline="300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FR" sz="8000" b="1" kern="1200" baseline="300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</a:t>
            </a:r>
            <a:r>
              <a:rPr lang="fr-FR" sz="7000" b="1" kern="1200" baseline="300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8000" b="1" kern="1200" baseline="30000" dirty="0" smtClean="0">
                <a:solidFill>
                  <a:srgbClr val="0085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gestion de ma forêt</a:t>
            </a:r>
            <a:endParaRPr lang="fr-FR" sz="8000" b="1" kern="1200" baseline="30000" dirty="0">
              <a:solidFill>
                <a:srgbClr val="0085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2" y="3543550"/>
            <a:ext cx="1470945" cy="30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54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sldNum" idx="12"/>
          </p:nvPr>
        </p:nvSpPr>
        <p:spPr>
          <a:xfrm>
            <a:off x="9209906" y="6414551"/>
            <a:ext cx="54758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14"/>
          <p:cNvSpPr/>
          <p:nvPr/>
        </p:nvSpPr>
        <p:spPr>
          <a:xfrm>
            <a:off x="901396" y="1193323"/>
            <a:ext cx="8856095" cy="63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J’inscris,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dans un tableau, par année, les actions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« dépenses »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et le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coût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attendu.</a:t>
            </a:r>
            <a:endParaRPr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1060171" y="367779"/>
            <a:ext cx="8282049" cy="7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fr-FR" altLang="fr-FR" sz="2800" b="1" dirty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chaque 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parcelle, je </a:t>
            </a:r>
            <a:r>
              <a:rPr lang="fr-FR" altLang="fr-FR" sz="2800" b="1" dirty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 </a:t>
            </a:r>
            <a:endParaRPr lang="fr-FR" altLang="fr-FR" sz="2800" b="1" dirty="0" smtClean="0">
              <a:solidFill>
                <a:srgbClr val="0085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altLang="fr-FR" sz="2800" b="1" dirty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</a:t>
            </a:r>
            <a:r>
              <a:rPr lang="fr-FR" altLang="fr-FR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altLang="fr-FR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dépenses »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800" b="1" dirty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l’année 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prévue</a:t>
            </a:r>
            <a:endParaRPr lang="fr-FR" altLang="fr-FR" sz="2800" b="1" dirty="0">
              <a:solidFill>
                <a:srgbClr val="0085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497872" y="1710380"/>
            <a:ext cx="5161877" cy="4626728"/>
            <a:chOff x="4655532" y="1710380"/>
            <a:chExt cx="5161877" cy="4626728"/>
          </a:xfrm>
        </p:grpSpPr>
        <p:graphicFrame>
          <p:nvGraphicFramePr>
            <p:cNvPr id="149" name="Google Shape;149;p15"/>
            <p:cNvGraphicFramePr/>
            <p:nvPr>
              <p:extLst>
                <p:ext uri="{D42A27DB-BD31-4B8C-83A1-F6EECF244321}">
                  <p14:modId xmlns:p14="http://schemas.microsoft.com/office/powerpoint/2010/main" val="962866995"/>
                </p:ext>
              </p:extLst>
            </p:nvPr>
          </p:nvGraphicFramePr>
          <p:xfrm>
            <a:off x="4655532" y="1736483"/>
            <a:ext cx="5138267" cy="4600625"/>
          </p:xfrm>
          <a:graphic>
            <a:graphicData uri="http://schemas.openxmlformats.org/drawingml/2006/table">
              <a:tbl>
                <a:tblPr>
                  <a:noFill/>
                  <a:tableStyleId>{170A0BCF-A1B7-4C62-8275-BA8809CFF0EC}</a:tableStyleId>
                </a:tblPr>
                <a:tblGrid>
                  <a:gridCol w="748981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  <a:gridCol w="928048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  <a:gridCol w="1460311">
                    <a:extLst>
                      <a:ext uri="{9D8B030D-6E8A-4147-A177-3AD203B41FA5}">
                        <a16:colId xmlns="" xmlns:a16="http://schemas.microsoft.com/office/drawing/2014/main" val="20002"/>
                      </a:ext>
                    </a:extLst>
                  </a:gridCol>
                  <a:gridCol w="1077885">
                    <a:extLst>
                      <a:ext uri="{9D8B030D-6E8A-4147-A177-3AD203B41FA5}">
                        <a16:colId xmlns="" xmlns:a16="http://schemas.microsoft.com/office/drawing/2014/main" val="20003"/>
                      </a:ext>
                    </a:extLst>
                  </a:gridCol>
                  <a:gridCol w="923042">
                    <a:extLst>
                      <a:ext uri="{9D8B030D-6E8A-4147-A177-3AD203B41FA5}">
                        <a16:colId xmlns="" xmlns:a16="http://schemas.microsoft.com/office/drawing/2014/main" val="20004"/>
                      </a:ext>
                    </a:extLst>
                  </a:gridCol>
                </a:tblGrid>
                <a:tr h="20901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100" b="1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année</a:t>
                        </a:r>
                        <a:endParaRPr sz="11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b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100" b="1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parcelle</a:t>
                        </a:r>
                        <a:endParaRPr sz="1100" b="1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100" b="1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type de dépense</a:t>
                        </a:r>
                        <a:endParaRPr sz="11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b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100" b="1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unité</a:t>
                        </a:r>
                        <a:endParaRPr sz="11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b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100" b="1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montant</a:t>
                        </a:r>
                        <a:endParaRPr sz="11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b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38405">
                  <a:tc rowSpan="3"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2020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élagage 6m</a:t>
                        </a:r>
                        <a:b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</a:b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 200 douglas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4,40 €/tige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880 €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169203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marquage éclaircie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100 €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179156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et 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70 €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  <a:tr h="179156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2021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70 €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4"/>
                    </a:ext>
                  </a:extLst>
                </a:tr>
                <a:tr h="179156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2022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70 €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5"/>
                    </a:ext>
                  </a:extLst>
                </a:tr>
                <a:tr h="179156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2023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70 €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6"/>
                    </a:ext>
                  </a:extLst>
                </a:tr>
                <a:tr h="179156">
                  <a:tc rowSpan="3"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2024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70 € 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7"/>
                    </a:ext>
                  </a:extLst>
                </a:tr>
                <a:tr h="169203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 dossier reboisement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 jours 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700 €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8"/>
                    </a:ext>
                  </a:extLst>
                </a:tr>
                <a:tr h="179156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préparation du sol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2 250 €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9"/>
                    </a:ext>
                  </a:extLst>
                </a:tr>
                <a:tr h="169203">
                  <a:tc rowSpan="4"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2025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marquage éclaircie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270 €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0"/>
                    </a:ext>
                  </a:extLst>
                </a:tr>
                <a:tr h="328452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plantation 3 300 plants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1,13 €/plants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3 729 €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1"/>
                    </a:ext>
                  </a:extLst>
                </a:tr>
                <a:tr h="169203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marquage éclaircie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100 €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2"/>
                    </a:ext>
                  </a:extLst>
                </a:tr>
                <a:tr h="179156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70 € 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3"/>
                    </a:ext>
                  </a:extLst>
                </a:tr>
                <a:tr h="169203"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2026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entretiens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 ha 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1 100 €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4"/>
                    </a:ext>
                  </a:extLst>
                </a:tr>
                <a:tr h="179156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70 € 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5"/>
                    </a:ext>
                  </a:extLst>
                </a:tr>
                <a:tr h="179156"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2027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entretiens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 ha 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1 100 €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6"/>
                    </a:ext>
                  </a:extLst>
                </a:tr>
                <a:tr h="179156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70 € 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7"/>
                    </a:ext>
                  </a:extLst>
                </a:tr>
                <a:tr h="169203"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2028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entretiens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 ha 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1 100 €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8"/>
                    </a:ext>
                  </a:extLst>
                </a:tr>
                <a:tr h="184513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70 € 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19"/>
                    </a:ext>
                  </a:extLst>
                </a:tr>
                <a:tr h="205947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2029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</a:t>
                        </a: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70 € 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20"/>
                    </a:ext>
                  </a:extLst>
                </a:tr>
                <a:tr h="169203">
                  <a:tc rowSpan="3"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2030</a:t>
                        </a:r>
                        <a:endParaRPr sz="1000" b="1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entretiens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 ha 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1 100 €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accent6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21"/>
                    </a:ext>
                  </a:extLst>
                </a:tr>
                <a:tr h="179156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marquage éclaircie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 ha</a:t>
                        </a:r>
                        <a:endParaRPr sz="10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100 €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22"/>
                    </a:ext>
                  </a:extLst>
                </a:tr>
                <a:tr h="179156">
                  <a:tc v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toutes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impôts et taxes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fr-FR" sz="100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 ha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000"/>
                          <a:buFont typeface="Cambria"/>
                          <a:buNone/>
                        </a:pPr>
                        <a:r>
                          <a:rPr lang="fr-FR" sz="1000" b="0" u="none" strike="noStrike" cap="none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70 € </a:t>
                        </a:r>
                        <a:endParaRPr sz="10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23"/>
                    </a:ext>
                  </a:extLst>
                </a:tr>
              </a:tbl>
            </a:graphicData>
          </a:graphic>
        </p:graphicFrame>
        <p:sp>
          <p:nvSpPr>
            <p:cNvPr id="20" name="Ellipse 19"/>
            <p:cNvSpPr/>
            <p:nvPr/>
          </p:nvSpPr>
          <p:spPr>
            <a:xfrm>
              <a:off x="6383164" y="1710380"/>
              <a:ext cx="1334992" cy="27001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8867031" y="1739431"/>
              <a:ext cx="950378" cy="255487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61540" y="5598134"/>
            <a:ext cx="4027648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fr-FR" sz="24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 réalise la même opération pour mes autres parcelles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 rot="16200000">
            <a:off x="-2263937" y="4098868"/>
            <a:ext cx="5097637" cy="4206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Établir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un programme « coûts</a:t>
            </a:r>
            <a:r>
              <a:rPr lang="fr-FR" altLang="fr-FR" sz="1600" b="1" i="1" dirty="0">
                <a:solidFill>
                  <a:srgbClr val="0085C8"/>
                </a:solidFill>
                <a:latin typeface="Calibri" pitchFamily="34" charset="0"/>
              </a:rPr>
              <a:t>/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recettes 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»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046773" y="2427442"/>
            <a:ext cx="3320276" cy="2885218"/>
            <a:chOff x="1046773" y="2643129"/>
            <a:chExt cx="3320276" cy="2885218"/>
          </a:xfrm>
        </p:grpSpPr>
        <p:sp>
          <p:nvSpPr>
            <p:cNvPr id="23" name="Rectangle 22"/>
            <p:cNvSpPr/>
            <p:nvPr/>
          </p:nvSpPr>
          <p:spPr>
            <a:xfrm>
              <a:off x="1046773" y="2643129"/>
              <a:ext cx="3320275" cy="3188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Google Shape;133;p14"/>
            <p:cNvSpPr txBox="1"/>
            <p:nvPr/>
          </p:nvSpPr>
          <p:spPr>
            <a:xfrm>
              <a:off x="1046774" y="2670229"/>
              <a:ext cx="3320275" cy="2858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kern="1200" dirty="0" smtClean="0">
                  <a:solidFill>
                    <a:schemeClr val="tx1"/>
                  </a:solidFill>
                  <a:uFill>
                    <a:solidFill>
                      <a:srgbClr val="FFFF00"/>
                    </a:solidFill>
                  </a:u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Parcelle </a:t>
              </a:r>
              <a:r>
                <a:rPr lang="fr-FR" sz="2000" kern="1200" dirty="0">
                  <a:solidFill>
                    <a:schemeClr val="tx1"/>
                  </a:solidFill>
                  <a:uFill>
                    <a:solidFill>
                      <a:srgbClr val="FFFF00"/>
                    </a:solidFill>
                  </a:u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1 </a:t>
              </a:r>
              <a:endParaRPr lang="fr-FR" sz="2000" kern="1200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endParaRPr>
            </a:p>
            <a:p>
              <a:pPr marL="0" marR="0" lvl="0" indent="0" rtl="0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1 ha planté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en Douglas en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1990 </a:t>
              </a:r>
            </a:p>
            <a:p>
              <a:pPr marL="266700" lvl="0" indent="-266700">
                <a:lnSpc>
                  <a:spcPts val="18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2020</a:t>
              </a:r>
              <a:b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</a:b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marquage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d’une éclaircie, élagage à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6 m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de 200 tiges</a:t>
              </a:r>
            </a:p>
            <a:p>
              <a:pPr marL="266700" lvl="0" indent="-266700">
                <a:lnSpc>
                  <a:spcPts val="18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2025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/>
              </a:r>
              <a:b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</a:b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marquage d’une éclaircie</a:t>
              </a:r>
            </a:p>
            <a:p>
              <a:pPr marL="266700" lvl="0" indent="-266700">
                <a:lnSpc>
                  <a:spcPts val="2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2030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/>
              </a:r>
              <a:b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</a:b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marquage d’une éclaircie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2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>
            <a:spLocks noGrp="1"/>
          </p:cNvSpPr>
          <p:nvPr>
            <p:ph type="sldNum" idx="12"/>
          </p:nvPr>
        </p:nvSpPr>
        <p:spPr>
          <a:xfrm>
            <a:off x="9266400" y="6466068"/>
            <a:ext cx="495608" cy="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5656157" y="1912555"/>
            <a:ext cx="4101334" cy="74187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3 années successives ont un bilan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négatif :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2026, 2027 et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2028</a:t>
            </a:r>
            <a:endParaRPr lang="fr-FR" sz="2000" kern="1200" dirty="0">
              <a:solidFill>
                <a:schemeClr val="tx1"/>
              </a:solidFill>
              <a:latin typeface="+mj-lt"/>
              <a:ea typeface="+mn-ea"/>
              <a:cs typeface="+mn-cs"/>
              <a:sym typeface="Trebuchet MS"/>
            </a:endParaRPr>
          </a:p>
        </p:txBody>
      </p:sp>
      <p:graphicFrame>
        <p:nvGraphicFramePr>
          <p:cNvPr id="188" name="Google Shape;188;p17"/>
          <p:cNvGraphicFramePr/>
          <p:nvPr>
            <p:extLst>
              <p:ext uri="{D42A27DB-BD31-4B8C-83A1-F6EECF244321}">
                <p14:modId xmlns:p14="http://schemas.microsoft.com/office/powerpoint/2010/main" val="1321120068"/>
              </p:ext>
            </p:extLst>
          </p:nvPr>
        </p:nvGraphicFramePr>
        <p:xfrm>
          <a:off x="574778" y="2185262"/>
          <a:ext cx="4814653" cy="3874577"/>
        </p:xfrm>
        <a:graphic>
          <a:graphicData uri="http://schemas.openxmlformats.org/drawingml/2006/table">
            <a:tbl>
              <a:tblPr>
                <a:noFill/>
                <a:tableStyleId>{170A0BCF-A1B7-4C62-8275-BA8809CFF0EC}</a:tableStyleId>
              </a:tblPr>
              <a:tblGrid>
                <a:gridCol w="9750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9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3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9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Année</a:t>
                      </a:r>
                      <a:endParaRPr sz="18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Recette €</a:t>
                      </a:r>
                      <a:endParaRPr sz="18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Dépenses €</a:t>
                      </a:r>
                      <a:endParaRPr sz="18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Bilan €</a:t>
                      </a:r>
                      <a:endParaRPr sz="18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1 700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1 050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4 140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3 020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1 120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10 090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4 169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5 921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sz="1600" b="1" i="0" u="none" strike="noStrike" cap="none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-1 030</a:t>
                      </a:r>
                      <a:endParaRPr sz="1600" b="1" i="0" u="none" strike="noStrike" cap="none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sz="1600" b="1" i="0" u="none" strike="noStrike" cap="none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-1 030</a:t>
                      </a:r>
                      <a:endParaRPr sz="1600" b="1" i="0" u="none" strike="noStrike" cap="none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sz="1600" b="1" i="0" u="none" strike="noStrike" cap="none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-1 030</a:t>
                      </a:r>
                      <a:endParaRPr sz="1600" b="1" i="0" u="none" strike="noStrike" cap="none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6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8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3 340</a:t>
                      </a:r>
                      <a:endParaRPr sz="16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2 070</a:t>
                      </a:r>
                      <a:endParaRPr sz="16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Google Shape;134;p14"/>
          <p:cNvSpPr/>
          <p:nvPr/>
        </p:nvSpPr>
        <p:spPr>
          <a:xfrm>
            <a:off x="1081272" y="953900"/>
            <a:ext cx="8180611" cy="63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endParaRPr lang="fr-FR" sz="2000" b="1" kern="1200" dirty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911662" y="714829"/>
            <a:ext cx="8845829" cy="7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ts val="2800"/>
              </a:lnSpc>
            </a:pP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fr-FR" altLang="fr-FR" sz="2800" b="1" dirty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fais le bilan annuel des dépenses et 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recettes.</a:t>
            </a:r>
          </a:p>
          <a:p>
            <a:pPr lvl="0">
              <a:lnSpc>
                <a:spcPts val="2800"/>
              </a:lnSpc>
            </a:pPr>
            <a:r>
              <a:rPr lang="fr-FR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Je </a:t>
            </a:r>
            <a:r>
              <a:rPr lang="fr-FR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repère ensuite les années pour lesquelles </a:t>
            </a:r>
          </a:p>
          <a:p>
            <a:pPr lvl="0">
              <a:lnSpc>
                <a:spcPts val="2800"/>
              </a:lnSpc>
            </a:pPr>
            <a:r>
              <a:rPr lang="fr-FR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des difficultés de trésorerie </a:t>
            </a:r>
            <a:r>
              <a:rPr lang="fr-FR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apparaissent.</a:t>
            </a:r>
          </a:p>
          <a:p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fr-FR" sz="2800" b="1" dirty="0">
              <a:solidFill>
                <a:srgbClr val="0085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90;p17"/>
          <p:cNvSpPr txBox="1"/>
          <p:nvPr/>
        </p:nvSpPr>
        <p:spPr>
          <a:xfrm>
            <a:off x="5512049" y="4700174"/>
            <a:ext cx="4286517" cy="167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indent="-180975">
              <a:lnSpc>
                <a:spcPts val="2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Soit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je 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décale certaines </a:t>
            </a:r>
            <a: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actions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pour un 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meilleur </a:t>
            </a:r>
            <a: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équilibre</a:t>
            </a:r>
          </a:p>
          <a:p>
            <a:pPr marL="447675" indent="-266700">
              <a:lnSpc>
                <a:spcPts val="2000"/>
              </a:lnSpc>
              <a:spcBef>
                <a:spcPts val="600"/>
              </a:spcBef>
              <a:buClr>
                <a:schemeClr val="bg2"/>
              </a:buClr>
            </a:pP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=&gt;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déplacer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l’éclaircie de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la futaie de la parcelle 3 (recettes et dépenses)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de 2025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à 2027.</a:t>
            </a:r>
            <a:endParaRPr lang="fr-FR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15" name="Google Shape;190;p17"/>
          <p:cNvSpPr txBox="1"/>
          <p:nvPr/>
        </p:nvSpPr>
        <p:spPr>
          <a:xfrm>
            <a:off x="5455788" y="2850774"/>
            <a:ext cx="4301703" cy="15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Soit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je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mets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les 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bénéfices des années </a:t>
            </a:r>
            <a: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précédentes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(2024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,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2025) </a:t>
            </a:r>
            <a: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en 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réserves à la </a:t>
            </a:r>
            <a: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banque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 </a:t>
            </a:r>
            <a:endParaRPr lang="fr-FR" sz="2000" b="1" kern="1200" dirty="0" smtClean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rebuchet MS"/>
            </a:endParaRPr>
          </a:p>
          <a:p>
            <a:pPr marL="542925" lvl="0" indent="-361950">
              <a:lnSpc>
                <a:spcPts val="2000"/>
              </a:lnSpc>
              <a:spcBef>
                <a:spcPts val="600"/>
              </a:spcBef>
              <a:buClr>
                <a:schemeClr val="bg2"/>
              </a:buClr>
            </a:pP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=&gt;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compenser le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bilan négatif des  années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suivantes.</a:t>
            </a:r>
            <a:endParaRPr lang="fr-FR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 rot="16200000">
            <a:off x="-2263937" y="4098868"/>
            <a:ext cx="5097637" cy="4206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Établir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un programme « coûts</a:t>
            </a:r>
            <a:r>
              <a:rPr lang="fr-FR" altLang="fr-FR" sz="1600" b="1" i="1" dirty="0">
                <a:solidFill>
                  <a:srgbClr val="0085C8"/>
                </a:solidFill>
                <a:latin typeface="Calibri" pitchFamily="34" charset="0"/>
              </a:rPr>
              <a:t>/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recettes 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»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9440215" y="6478946"/>
            <a:ext cx="317276" cy="25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Google Shape;199;p18"/>
          <p:cNvGraphicFramePr/>
          <p:nvPr>
            <p:extLst>
              <p:ext uri="{D42A27DB-BD31-4B8C-83A1-F6EECF244321}">
                <p14:modId xmlns:p14="http://schemas.microsoft.com/office/powerpoint/2010/main" val="2576817927"/>
              </p:ext>
            </p:extLst>
          </p:nvPr>
        </p:nvGraphicFramePr>
        <p:xfrm>
          <a:off x="577705" y="3302628"/>
          <a:ext cx="9104912" cy="2926722"/>
        </p:xfrm>
        <a:graphic>
          <a:graphicData uri="http://schemas.openxmlformats.org/drawingml/2006/table">
            <a:tbl>
              <a:tblPr>
                <a:noFill/>
                <a:tableStyleId>{BB371ECE-90B8-48C6-B05D-9B5B2AB61048}</a:tableStyleId>
              </a:tblPr>
              <a:tblGrid>
                <a:gridCol w="996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80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7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1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4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36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172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68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838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094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Année</a:t>
                      </a:r>
                    </a:p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2020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Recettes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Dépenses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Bilan</a:t>
                      </a: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 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438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P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arcelle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ype </a:t>
                      </a: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de recette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M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ontant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P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arcelle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ype </a:t>
                      </a: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de dépense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M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ontant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 smtClean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Année</a:t>
                      </a:r>
                    </a:p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 smtClean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2020</a:t>
                      </a:r>
                    </a:p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fr-FR" sz="1800" b="1" i="0" u="none" strike="noStrike" kern="1200" cap="none" dirty="0" smtClean="0">
                        <a:solidFill>
                          <a:srgbClr val="008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mbria"/>
                      </a:endParaRPr>
                    </a:p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fr-FR" sz="1800" b="1" i="0" u="none" strike="noStrike" kern="1200" cap="none" dirty="0" smtClean="0">
                        <a:solidFill>
                          <a:srgbClr val="008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mbria"/>
                      </a:endParaRPr>
                    </a:p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fr-FR" sz="1800" b="1" i="0" u="none" strike="noStrike" kern="1200" cap="none" dirty="0" smtClean="0">
                        <a:solidFill>
                          <a:srgbClr val="008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mbria"/>
                      </a:endParaRPr>
                    </a:p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 smtClean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+ 650 €</a:t>
                      </a:r>
                      <a:endParaRPr sz="1800" b="1" i="0" u="none" strike="noStrike" kern="1200" cap="none" dirty="0">
                        <a:solidFill>
                          <a:srgbClr val="008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668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kern="1200" cap="none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éclaircie douglas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1 200 €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0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marquage</a:t>
                      </a:r>
                      <a:r>
                        <a:rPr lang="fr-FR" sz="1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 éclaircie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100 </a:t>
                      </a: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€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kern="1200" cap="none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4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3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éclaircie taillis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360 €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élagage </a:t>
                      </a:r>
                      <a:r>
                        <a:rPr lang="fr-FR" sz="1800" b="0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6 m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 200 douglas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880 €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7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toutes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location chasse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140 €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toutes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impôts et taxes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70 €</a:t>
                      </a:r>
                      <a:endParaRPr sz="18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Google Shape;190;p17"/>
          <p:cNvSpPr txBox="1"/>
          <p:nvPr/>
        </p:nvSpPr>
        <p:spPr>
          <a:xfrm>
            <a:off x="2098813" y="927116"/>
            <a:ext cx="6398255" cy="5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Le budget prévisionnel regroupe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l’ensemble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des actions recettes et dépenses liées à mes projets.</a:t>
            </a:r>
          </a:p>
        </p:txBody>
      </p:sp>
      <p:sp>
        <p:nvSpPr>
          <p:cNvPr id="11" name="Google Shape;190;p17"/>
          <p:cNvSpPr txBox="1"/>
          <p:nvPr/>
        </p:nvSpPr>
        <p:spPr>
          <a:xfrm>
            <a:off x="913266" y="1812629"/>
            <a:ext cx="3457256" cy="1072123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Les recettes et dépenses </a:t>
            </a:r>
            <a:endParaRPr lang="fr-FR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Trebuchet MS"/>
            </a:endParaRPr>
          </a:p>
          <a:p>
            <a:pPr algn="ctr"/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sont 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regroupées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 </a:t>
            </a:r>
            <a:endParaRPr lang="fr-FR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Trebuchet MS"/>
            </a:endParaRPr>
          </a:p>
          <a:p>
            <a:pPr algn="ctr"/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pour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chaque année</a:t>
            </a:r>
          </a:p>
        </p:txBody>
      </p:sp>
      <p:sp>
        <p:nvSpPr>
          <p:cNvPr id="13" name="Google Shape;190;p17"/>
          <p:cNvSpPr txBox="1"/>
          <p:nvPr/>
        </p:nvSpPr>
        <p:spPr>
          <a:xfrm>
            <a:off x="4912962" y="1812629"/>
            <a:ext cx="4685890" cy="108358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Le bilan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donne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/>
            </a:r>
            <a:b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</a:br>
            <a: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le 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résultat financier prévisionnel </a:t>
            </a:r>
            <a: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/>
            </a:r>
            <a:b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</a:b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pour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l’année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entre recettes et dépenses</a:t>
            </a:r>
            <a:endParaRPr lang="fr-FR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913266" y="426118"/>
            <a:ext cx="87693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altLang="fr-FR" sz="2800" b="1" dirty="0" smtClean="0">
                <a:solidFill>
                  <a:srgbClr val="0085C8"/>
                </a:solidFill>
              </a:rPr>
              <a:t>Étape 6 : </a:t>
            </a:r>
            <a:r>
              <a:rPr lang="fr-FR" altLang="fr-FR" sz="2800" b="1" cap="all" dirty="0" smtClean="0">
                <a:solidFill>
                  <a:srgbClr val="BE498B"/>
                </a:solidFill>
              </a:rPr>
              <a:t>Construire</a:t>
            </a:r>
            <a:r>
              <a:rPr lang="fr-FR" altLang="fr-FR" sz="2800" b="1" dirty="0" smtClean="0">
                <a:solidFill>
                  <a:srgbClr val="BE498B"/>
                </a:solidFill>
              </a:rPr>
              <a:t> </a:t>
            </a:r>
            <a:r>
              <a:rPr lang="fr-FR" altLang="fr-FR" sz="2000" dirty="0">
                <a:solidFill>
                  <a:schemeClr val="tx1"/>
                </a:solidFill>
              </a:rPr>
              <a:t>un tableau </a:t>
            </a:r>
            <a:r>
              <a:rPr lang="fr-FR" altLang="fr-FR" sz="2000" dirty="0" smtClean="0">
                <a:solidFill>
                  <a:schemeClr val="tx1"/>
                </a:solidFill>
              </a:rPr>
              <a:t>budget </a:t>
            </a:r>
            <a:r>
              <a:rPr lang="fr-FR" altLang="fr-FR" sz="2000" dirty="0">
                <a:solidFill>
                  <a:schemeClr val="tx1"/>
                </a:solidFill>
              </a:rPr>
              <a:t>prévisionnel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 rot="16200000">
            <a:off x="-2263937" y="4098868"/>
            <a:ext cx="5097637" cy="4206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Construire un tableau budget prévisionnel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9440215" y="6478946"/>
            <a:ext cx="317276" cy="25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98;p18"/>
          <p:cNvPicPr preferRelativeResize="0"/>
          <p:nvPr/>
        </p:nvPicPr>
        <p:blipFill rotWithShape="1">
          <a:blip r:embed="rId3">
            <a:alphaModFix/>
          </a:blip>
          <a:srcRect l="25470"/>
          <a:stretch/>
        </p:blipFill>
        <p:spPr>
          <a:xfrm>
            <a:off x="7408190" y="202421"/>
            <a:ext cx="2497810" cy="2029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re 1"/>
          <p:cNvSpPr txBox="1">
            <a:spLocks/>
          </p:cNvSpPr>
          <p:nvPr/>
        </p:nvSpPr>
        <p:spPr bwMode="auto">
          <a:xfrm>
            <a:off x="868255" y="233182"/>
            <a:ext cx="7877484" cy="7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800" b="1" dirty="0" smtClean="0">
                <a:solidFill>
                  <a:srgbClr val="0085C8"/>
                </a:solidFill>
              </a:rPr>
              <a:t>J’établis mon budget pour 10 ans</a:t>
            </a:r>
            <a:endParaRPr lang="fr-FR" altLang="fr-FR" sz="2800" b="1" dirty="0">
              <a:solidFill>
                <a:srgbClr val="0085C8"/>
              </a:solidFill>
            </a:endParaRPr>
          </a:p>
        </p:txBody>
      </p:sp>
      <p:graphicFrame>
        <p:nvGraphicFramePr>
          <p:cNvPr id="20" name="Google Shape;199;p18"/>
          <p:cNvGraphicFramePr/>
          <p:nvPr>
            <p:extLst>
              <p:ext uri="{D42A27DB-BD31-4B8C-83A1-F6EECF244321}">
                <p14:modId xmlns:p14="http://schemas.microsoft.com/office/powerpoint/2010/main" val="2082608497"/>
              </p:ext>
            </p:extLst>
          </p:nvPr>
        </p:nvGraphicFramePr>
        <p:xfrm>
          <a:off x="691676" y="2535909"/>
          <a:ext cx="9065815" cy="2970286"/>
        </p:xfrm>
        <a:graphic>
          <a:graphicData uri="http://schemas.openxmlformats.org/drawingml/2006/table">
            <a:tbl>
              <a:tblPr>
                <a:noFill/>
                <a:tableStyleId>{BB371ECE-90B8-48C6-B05D-9B5B2AB61048}</a:tableStyleId>
              </a:tblPr>
              <a:tblGrid>
                <a:gridCol w="811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2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93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00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3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055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73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73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0905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Année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Recettes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Dépenses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Bilan 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97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P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arcelle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ype </a:t>
                      </a: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de recette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M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ontant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P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arcelle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ype </a:t>
                      </a: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de dépense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M</a:t>
                      </a:r>
                      <a:r>
                        <a:rPr lang="fr-FR" sz="1800" b="1" i="0" u="none" strike="noStrike" kern="1200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ontant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fr-FR" sz="1600" b="0" i="0" u="none" strike="noStrike" kern="1200" cap="none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377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2026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toutes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location chasse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140 €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2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entretiens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1 100 €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-1 030 €</a:t>
                      </a:r>
                      <a:endParaRPr sz="1800" b="1" i="0" u="none" strike="noStrike" kern="1200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toutes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impôts et taxes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70 €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218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2027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3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éclaircie futaie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3 000 €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3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Marquage éclaircie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270 €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 </a:t>
                      </a:r>
                      <a:r>
                        <a:rPr lang="fr-FR" sz="1800" b="1" i="0" u="none" strike="noStrike" kern="1200" cap="none" dirty="0" smtClean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+1 </a:t>
                      </a:r>
                      <a:r>
                        <a:rPr lang="fr-FR" sz="1800" b="1" i="0" u="none" strike="noStrike" kern="1200" cap="none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700 €</a:t>
                      </a:r>
                      <a:endParaRPr sz="1800" b="1" i="0" u="none" strike="noStrike" kern="1200" cap="none" dirty="0">
                        <a:solidFill>
                          <a:srgbClr val="008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57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toutes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location chasse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140 €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2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entretiens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1 100 €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5150" marR="5150" marT="515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toutes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impôts et taxes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70 €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9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2028</a:t>
                      </a:r>
                      <a:endParaRPr sz="1800" b="1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toutes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location chasse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140 €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2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entretiens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1 100 €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-1 030 €</a:t>
                      </a:r>
                      <a:endParaRPr sz="1800" b="1" i="0" u="none" strike="noStrike" kern="1200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 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 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 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toutes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impôts et taxes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mbria"/>
                        </a:rPr>
                        <a:t>70 €</a:t>
                      </a:r>
                      <a:endParaRPr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1676" y="5705653"/>
            <a:ext cx="1494507" cy="3948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Google Shape;190;p17"/>
          <p:cNvSpPr txBox="1"/>
          <p:nvPr/>
        </p:nvSpPr>
        <p:spPr>
          <a:xfrm>
            <a:off x="729776" y="5708572"/>
            <a:ext cx="8748539" cy="78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0" indent="-1524000">
              <a:lnSpc>
                <a:spcPts val="2400"/>
              </a:lnSpc>
            </a:pPr>
            <a:r>
              <a:rPr lang="fr-FR" sz="24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parcelle 3</a:t>
            </a:r>
            <a:r>
              <a:rPr lang="fr-FR" sz="2400" b="1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 </a:t>
            </a:r>
            <a:r>
              <a:rPr lang="fr-FR" sz="2400" b="1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   </a:t>
            </a:r>
            <a:r>
              <a:rPr lang="fr-FR" sz="24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Pour </a:t>
            </a:r>
            <a:r>
              <a:rPr lang="fr-FR" sz="24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un budget plus </a:t>
            </a:r>
            <a:r>
              <a:rPr lang="fr-FR" sz="24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équilibré, l’éclaircie </a:t>
            </a:r>
            <a:r>
              <a:rPr lang="fr-FR" sz="24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de la futaie, </a:t>
            </a:r>
            <a:r>
              <a:rPr lang="fr-FR" sz="24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/>
            </a:r>
            <a:br>
              <a:rPr lang="fr-FR" sz="24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</a:br>
            <a:r>
              <a:rPr lang="fr-FR" sz="24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a </a:t>
            </a:r>
            <a:r>
              <a:rPr lang="fr-FR" sz="24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été décalée de 2025 à 2027 (recettes et dépenses</a:t>
            </a:r>
            <a:r>
              <a:rPr lang="fr-FR" sz="24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). </a:t>
            </a:r>
            <a:endParaRPr lang="fr-FR" sz="2400" b="1" kern="1200" dirty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25" name="Google Shape;190;p17"/>
          <p:cNvSpPr txBox="1"/>
          <p:nvPr/>
        </p:nvSpPr>
        <p:spPr>
          <a:xfrm>
            <a:off x="1039694" y="1453872"/>
            <a:ext cx="6368496" cy="111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En faisant des prévisions sur 10 ans, </a:t>
            </a:r>
          </a:p>
          <a:p>
            <a:pPr algn="ctr"/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on peut </a:t>
            </a:r>
            <a:r>
              <a:rPr 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anticiper les bilans négatifs et parfois les éviter.</a:t>
            </a:r>
            <a:endParaRPr lang="fr-FR" sz="2000" b="1" kern="1200" dirty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 rot="16200000">
            <a:off x="-2263937" y="4098868"/>
            <a:ext cx="5097637" cy="4206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Construire un tableau budget prévisionnel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sldNum" idx="12"/>
          </p:nvPr>
        </p:nvSpPr>
        <p:spPr>
          <a:xfrm>
            <a:off x="9337184" y="6478946"/>
            <a:ext cx="420407" cy="23094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sp>
        <p:nvSpPr>
          <p:cNvPr id="4" name="Google Shape;190;p17"/>
          <p:cNvSpPr txBox="1"/>
          <p:nvPr/>
        </p:nvSpPr>
        <p:spPr>
          <a:xfrm>
            <a:off x="1576997" y="1236616"/>
            <a:ext cx="7094903" cy="51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Gérer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une forêt coûte de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l’argent mais génère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aussi des revenus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grâce, notamment,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à la vente de bois. </a:t>
            </a:r>
            <a:endParaRPr lang="fr-FR" sz="2000" dirty="0" smtClean="0">
              <a:solidFill>
                <a:schemeClr val="tx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342900" lvl="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rebuchet MS"/>
              </a:rPr>
              <a:t>La gestion d’une forêt 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rebuchet MS"/>
              </a:rPr>
              <a:t>peut être rentable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rebuchet MS"/>
              </a:rPr>
              <a:t>si on programme bien les actions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rebuchet MS"/>
              </a:rPr>
              <a:t>.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342900" lvl="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En fonction de mes objectifs et de mes moyens, il y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 </a:t>
            </a:r>
            <a:r>
              <a:rPr lang="fr-FR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plusieurs façons de gérer la forêt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.  </a:t>
            </a:r>
            <a:endParaRPr lang="fr-FR" sz="20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Trebuchet MS"/>
            </a:endParaRPr>
          </a:p>
          <a:p>
            <a:pPr marL="342900" lvl="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rebuchet MS"/>
              </a:rPr>
              <a:t>Connaître les coûts des travaux à réaliser </a:t>
            </a:r>
            <a:r>
              <a:rPr 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rebuchet MS"/>
              </a:rPr>
              <a:t>est indispensable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rebuchet MS"/>
              </a:rPr>
              <a:t>avant de se lancer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rebuchet MS"/>
              </a:rPr>
              <a:t>.</a:t>
            </a:r>
            <a:endParaRPr lang="fr-FR" sz="2000" dirty="0" smtClean="0">
              <a:solidFill>
                <a:schemeClr val="tx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342900" lvl="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La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forêt est un </a:t>
            </a:r>
            <a:r>
              <a:rPr lang="fr-FR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investissement </a:t>
            </a:r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sur le long </a:t>
            </a:r>
            <a:r>
              <a:rPr lang="fr-FR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terme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, je définis des objectifs sur une longue période.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5" name="Google Shape;67;p9"/>
          <p:cNvSpPr txBox="1">
            <a:spLocks/>
          </p:cNvSpPr>
          <p:nvPr/>
        </p:nvSpPr>
        <p:spPr>
          <a:xfrm>
            <a:off x="752475" y="731791"/>
            <a:ext cx="8743949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2800" b="1" dirty="0">
                <a:solidFill>
                  <a:srgbClr val="0085C8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fr-FR" sz="2800" b="1" dirty="0" smtClean="0">
                <a:solidFill>
                  <a:srgbClr val="0085C8"/>
                </a:solidFill>
                <a:latin typeface="Arial"/>
                <a:ea typeface="Arial"/>
                <a:cs typeface="Arial"/>
                <a:sym typeface="Arial"/>
              </a:rPr>
              <a:t>onclusion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62" y="173207"/>
            <a:ext cx="1075913" cy="7130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56090" y="6476065"/>
            <a:ext cx="6289198" cy="324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projet a été financé avec le soutien de la Commission européenne. Cette publication (communication) n'engage que son </a:t>
            </a:r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auteur, </a:t>
            </a: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la Commission européenne n'est pas responsable de l'usage qui pourrait être fait des informations qui y sont </a:t>
            </a:r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contenues.</a:t>
            </a:r>
            <a:endParaRPr lang="fr-FR" sz="9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44824"/>
            <a:ext cx="776536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2" y="6426599"/>
            <a:ext cx="911602" cy="325157"/>
          </a:xfrm>
          <a:prstGeom prst="rect">
            <a:avLst/>
          </a:prstGeom>
        </p:spPr>
      </p:pic>
      <p:sp>
        <p:nvSpPr>
          <p:cNvPr id="10" name="Google Shape;212;p20"/>
          <p:cNvSpPr txBox="1"/>
          <p:nvPr/>
        </p:nvSpPr>
        <p:spPr>
          <a:xfrm>
            <a:off x="1256090" y="1423756"/>
            <a:ext cx="7128792" cy="53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fr-FR" sz="3600" baseline="300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Rédaction :</a:t>
            </a:r>
            <a:r>
              <a:rPr lang="fr-FR" sz="36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 baseline="30000" dirty="0" smtClean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Bruno BORDE, </a:t>
            </a:r>
            <a:r>
              <a:rPr lang="fr-FR" sz="3600" baseline="300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Éric </a:t>
            </a:r>
            <a:r>
              <a:rPr lang="fr-FR" sz="3600" baseline="30000" dirty="0" smtClean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HINCELIN</a:t>
            </a:r>
          </a:p>
          <a:p>
            <a:pPr lvl="0" algn="ctr"/>
            <a:endParaRPr lang="fr-FR" sz="3600" baseline="30000" dirty="0" smtClean="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fr-FR" sz="3600" baseline="30000" dirty="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fr-FR" sz="3600" baseline="30000" dirty="0" smtClean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Crédits </a:t>
            </a:r>
            <a:r>
              <a:rPr lang="fr-FR" sz="3600" baseline="300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illustration : </a:t>
            </a:r>
          </a:p>
          <a:p>
            <a:pPr lvl="0" algn="ctr"/>
            <a:r>
              <a:rPr lang="fr-FR" sz="3600" baseline="300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Diapos 1, 3, 4, 8 : B.</a:t>
            </a:r>
            <a:r>
              <a:rPr lang="fr-FR" sz="36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 baseline="300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BORDE ©CNPF</a:t>
            </a:r>
          </a:p>
          <a:p>
            <a:pPr lvl="0" algn="ctr"/>
            <a:endParaRPr lang="fr-FR" sz="3600" baseline="30000" dirty="0" smtClean="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fr-FR" sz="3600" baseline="30000" dirty="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fr-FR" sz="3600" baseline="300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Maquette : </a:t>
            </a:r>
            <a:r>
              <a:rPr lang="fr-FR" sz="3600" baseline="30000" dirty="0" err="1" smtClean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Eduter</a:t>
            </a:r>
            <a:r>
              <a:rPr lang="fr-FR" sz="3600" baseline="30000" dirty="0" smtClean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-CNPR</a:t>
            </a:r>
          </a:p>
          <a:p>
            <a:pPr lvl="0" algn="ctr"/>
            <a:endParaRPr lang="fr-FR" sz="3600" baseline="30000" dirty="0" smtClean="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-FR" sz="3600" baseline="300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Édition : Mars 2019</a:t>
            </a:r>
            <a:endParaRPr lang="fr-FR" sz="3600" dirty="0"/>
          </a:p>
          <a:p>
            <a:pPr lvl="0" algn="ctr"/>
            <a:endParaRPr lang="fr-FR" sz="3600" dirty="0"/>
          </a:p>
          <a:p>
            <a:pPr lvl="0" algn="ctr"/>
            <a:endParaRPr sz="3600" baseline="30000" dirty="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4;p20"/>
          <p:cNvSpPr txBox="1"/>
          <p:nvPr/>
        </p:nvSpPr>
        <p:spPr>
          <a:xfrm>
            <a:off x="3225580" y="5182321"/>
            <a:ext cx="365106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05;p19"/>
          <p:cNvSpPr txBox="1">
            <a:spLocks noGrp="1"/>
          </p:cNvSpPr>
          <p:nvPr>
            <p:ph type="sldNum" sz="quarter" idx="12"/>
          </p:nvPr>
        </p:nvSpPr>
        <p:spPr>
          <a:xfrm>
            <a:off x="9337184" y="6478946"/>
            <a:ext cx="420407" cy="23094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dirty="0" smtClean="0"/>
              <a:t>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2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0062" y="173207"/>
            <a:ext cx="1075913" cy="713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/>
          <p:nvPr/>
        </p:nvSpPr>
        <p:spPr>
          <a:xfrm>
            <a:off x="0" y="1844824"/>
            <a:ext cx="776536" cy="4392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1429755" y="934797"/>
            <a:ext cx="7088458" cy="111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 b="1" baseline="3000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Plus d’informations 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aseline="3000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Voici les partenaires d’eforOwn qui peuvent vous informer, vous former et vous accompagner</a:t>
            </a:r>
            <a:endParaRPr sz="3600" baseline="3000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0062" y="173207"/>
            <a:ext cx="1075913" cy="7130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6" name="Google Shape;226;p21"/>
          <p:cNvGraphicFramePr/>
          <p:nvPr>
            <p:extLst>
              <p:ext uri="{D42A27DB-BD31-4B8C-83A1-F6EECF244321}">
                <p14:modId xmlns:p14="http://schemas.microsoft.com/office/powerpoint/2010/main" val="158451566"/>
              </p:ext>
            </p:extLst>
          </p:nvPr>
        </p:nvGraphicFramePr>
        <p:xfrm>
          <a:off x="1647488" y="2132856"/>
          <a:ext cx="6604000" cy="3978425"/>
        </p:xfrm>
        <a:graphic>
          <a:graphicData uri="http://schemas.openxmlformats.org/drawingml/2006/table">
            <a:tbl>
              <a:tblPr>
                <a:noFill/>
                <a:tableStyleId>{170A0BCF-A1B7-4C62-8275-BA8809CFF0EC}</a:tableStyleId>
              </a:tblPr>
              <a:tblGrid>
                <a:gridCol w="165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4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746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C8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>
                          <a:solidFill>
                            <a:srgbClr val="0085C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Vous êtes propriétaire forestier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Belgique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En Espagne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France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C8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dirty="0">
                          <a:solidFill>
                            <a:srgbClr val="0085C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Vous êtes étudiant ou enseignant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6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En 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Belgique</a:t>
                      </a:r>
                      <a:endParaRPr sz="10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Espagne</a:t>
                      </a:r>
                      <a:endParaRPr sz="10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96938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En France   </a:t>
                      </a:r>
                      <a:endParaRPr sz="10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0" name="Google Shape;230;p2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3325" y="2820528"/>
            <a:ext cx="908891" cy="73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l="3962" r="3238"/>
          <a:stretch/>
        </p:blipFill>
        <p:spPr>
          <a:xfrm>
            <a:off x="1537126" y="4611644"/>
            <a:ext cx="1706810" cy="81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57183" y="4723027"/>
            <a:ext cx="1432554" cy="70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94509" y="4723027"/>
            <a:ext cx="879496" cy="8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17196" y="4797137"/>
            <a:ext cx="640760" cy="46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32450" y="4815025"/>
            <a:ext cx="1221428" cy="62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976848" y="2925541"/>
            <a:ext cx="147828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9478606" y="6413470"/>
            <a:ext cx="298930" cy="408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51" y="2706204"/>
            <a:ext cx="926200" cy="101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82400" y="6454800"/>
            <a:ext cx="215900" cy="288925"/>
          </a:xfrm>
        </p:spPr>
        <p:txBody>
          <a:bodyPr/>
          <a:lstStyle/>
          <a:p>
            <a:pPr>
              <a:defRPr/>
            </a:pPr>
            <a:fld id="{0CCE8F38-2B0B-4932-B9CA-DF1C3C6AF68F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147" name="Titre 1"/>
          <p:cNvSpPr>
            <a:spLocks noGrp="1"/>
          </p:cNvSpPr>
          <p:nvPr>
            <p:ph type="title" idx="4294967295"/>
          </p:nvPr>
        </p:nvSpPr>
        <p:spPr>
          <a:xfrm>
            <a:off x="1136650" y="1098550"/>
            <a:ext cx="8769350" cy="504825"/>
          </a:xfrm>
        </p:spPr>
        <p:txBody>
          <a:bodyPr/>
          <a:lstStyle/>
          <a:p>
            <a:r>
              <a:rPr lang="fr-FR" altLang="fr-FR" b="1" baseline="30000" dirty="0" smtClean="0">
                <a:solidFill>
                  <a:srgbClr val="0085C8"/>
                </a:solidFill>
                <a:latin typeface="Arial" charset="0"/>
                <a:cs typeface="Arial" charset="0"/>
              </a:rPr>
              <a:t>Évaluer le budget prévisionnel</a:t>
            </a:r>
            <a:br>
              <a:rPr lang="fr-FR" altLang="fr-FR" b="1" baseline="30000" dirty="0" smtClean="0">
                <a:solidFill>
                  <a:srgbClr val="0085C8"/>
                </a:solidFill>
                <a:latin typeface="Arial" charset="0"/>
                <a:cs typeface="Arial" charset="0"/>
              </a:rPr>
            </a:br>
            <a:r>
              <a:rPr lang="fr-FR" altLang="fr-FR" b="1" baseline="30000" dirty="0" smtClean="0">
                <a:solidFill>
                  <a:srgbClr val="0085C8"/>
                </a:solidFill>
                <a:latin typeface="Arial" charset="0"/>
                <a:cs typeface="Arial" charset="0"/>
              </a:rPr>
              <a:t>6 étapes indispensables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84835" y="2293910"/>
            <a:ext cx="696018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tape 1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b="1" cap="all" dirty="0" smtClean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Témoignages</a:t>
            </a:r>
            <a:endParaRPr lang="fr-FR" sz="2000" b="1" cap="all" dirty="0">
              <a:solidFill>
                <a:srgbClr val="BE49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tape 2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b="1" cap="all" dirty="0" smtClean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000" b="1" cap="all" dirty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recettes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tape 3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b="1" cap="all" dirty="0" smtClean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000" b="1" cap="all" dirty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dépenses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tape 4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b="1" cap="all" dirty="0" smtClean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lang="fr-FR" sz="2000" b="1" cap="all" dirty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 me renseigner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les coûts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defRPr/>
            </a:pPr>
            <a:endParaRPr lang="fr-FR" sz="2000" b="1" dirty="0">
              <a:solidFill>
                <a:srgbClr val="BE49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tape 5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b="1" cap="all" dirty="0" smtClean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Établir </a:t>
            </a:r>
            <a:r>
              <a:rPr lang="fr-FR" sz="2000" b="1" cap="all" dirty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programme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«coûts/recettes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>
              <a:defRPr/>
            </a:pPr>
            <a:endParaRPr lang="fr-FR" sz="2000" b="1" dirty="0">
              <a:solidFill>
                <a:srgbClr val="BE49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0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tape 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b="1" cap="all" dirty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Construire</a:t>
            </a:r>
            <a:r>
              <a:rPr lang="fr-FR" sz="2000" b="1" dirty="0">
                <a:solidFill>
                  <a:srgbClr val="BE498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un tableau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budget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prévisionnel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9" name="Picture 3" descr="C:\Users\coutant\Desktop\Efor-own PP (15-06_-17)\Links\CNP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:\Users\coutant\Desktop\Efor-own PP (15-06_-17)\Links\Erasmus+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88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9482400" y="6453188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870420" y="2440621"/>
            <a:ext cx="58326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Aujourd’hui, je n’ai plus de trésorerie pour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payer</a:t>
            </a:r>
            <a:b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dégagements de 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plantation résineuse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567767" y="1310331"/>
            <a:ext cx="593340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vendu les bois de ma coupe. Avec cet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argent, 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payé la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plantation, 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puis dépensé le reste sans prévoir les travaux futurs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567571" y="3338502"/>
            <a:ext cx="62286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j’attends 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trop, les arbres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vont mourir </a:t>
            </a:r>
            <a:b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 dominés par la végétation concurrente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1520724" y="4258604"/>
            <a:ext cx="51668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ne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pourrai 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laisser des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peuplements forestiers de valeur 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mes enfants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567766" y="5344562"/>
            <a:ext cx="59334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Quel dommage de ne pas y avoir pensé !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 r="28338"/>
          <a:stretch/>
        </p:blipFill>
        <p:spPr>
          <a:xfrm>
            <a:off x="6904966" y="1408530"/>
            <a:ext cx="2795451" cy="4288246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765789" y="566185"/>
            <a:ext cx="89346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altLang="fr-FR" sz="2800" b="1" dirty="0" smtClean="0">
                <a:solidFill>
                  <a:srgbClr val="0085C8"/>
                </a:solidFill>
              </a:rPr>
              <a:t>Étape  1 : </a:t>
            </a:r>
            <a:r>
              <a:rPr lang="fr-FR" altLang="fr-FR" sz="2800" b="1" cap="all" dirty="0" smtClean="0">
                <a:solidFill>
                  <a:srgbClr val="BE498B"/>
                </a:solidFill>
              </a:rPr>
              <a:t>Témoignages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 rot="16200000">
            <a:off x="-2393227" y="4024662"/>
            <a:ext cx="5258873" cy="4078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Témoignages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482400" y="6453188"/>
            <a:ext cx="215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 idx="4294967295"/>
          </p:nvPr>
        </p:nvSpPr>
        <p:spPr>
          <a:xfrm>
            <a:off x="0" y="485775"/>
            <a:ext cx="8866188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kern="1200" dirty="0" smtClean="0">
                <a:solidFill>
                  <a:srgbClr val="0085C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Une bonne prévision</a:t>
            </a:r>
            <a:endParaRPr sz="2800" b="1" kern="1200" dirty="0">
              <a:solidFill>
                <a:srgbClr val="0085C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4" name="Google Shape;84;p10" descr="C:\Users\coutant\Desktop\Efor-own PP (15-06_-17)\Links\CNP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5" y="6456363"/>
            <a:ext cx="3206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 descr="C:\Users\coutant\Desktop\Efor-own PP (15-06_-17)\Links\Erasmus+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6825" y="6462713"/>
            <a:ext cx="129698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3736428" y="2478088"/>
            <a:ext cx="57536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cours du bois sont bons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 recettes sont supérieures à ce que j’escomptais ! »</a:t>
            </a:r>
            <a:endParaRPr sz="1800" i="1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3641862" y="1485289"/>
            <a:ext cx="61436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vendu ma coupe d’amélioration de chêne, </a:t>
            </a:r>
            <a: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200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b="1" i="1" strike="noStrike" cap="none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fr-FR" sz="2000" b="1" i="1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l’avais programmé </a:t>
            </a:r>
            <a:r>
              <a:rPr lang="fr-FR" sz="2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mon document de gestion »</a:t>
            </a:r>
            <a:endParaRPr sz="1800" i="1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3662160" y="3580978"/>
            <a:ext cx="562460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lang="fr-FR" sz="20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revenus de cette coupe </a:t>
            </a:r>
            <a:r>
              <a:rPr lang="fr-FR" sz="2000" i="1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arrivent, </a:t>
            </a:r>
            <a:r>
              <a:rPr lang="fr-FR" sz="2000" b="1" i="1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comme </a:t>
            </a:r>
            <a:r>
              <a:rPr lang="fr-FR" sz="2000" b="1" i="1" strike="noStrike" cap="none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prévu, </a:t>
            </a:r>
            <a:r>
              <a:rPr lang="fr-FR" sz="20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moment où je dois réaliser le dégagement de ma dernière plantation. </a:t>
            </a:r>
            <a:endParaRPr i="1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les moyens de payer mes travaux avec la vente des bois »</a:t>
            </a:r>
            <a:endParaRPr i="1" dirty="0"/>
          </a:p>
        </p:txBody>
      </p:sp>
      <p:sp>
        <p:nvSpPr>
          <p:cNvPr id="89" name="Google Shape;89;p10"/>
          <p:cNvSpPr txBox="1"/>
          <p:nvPr/>
        </p:nvSpPr>
        <p:spPr>
          <a:xfrm>
            <a:off x="5097587" y="5366263"/>
            <a:ext cx="43924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Ma plantation </a:t>
            </a:r>
            <a:r>
              <a:rPr lang="fr-FR" sz="2400" b="1" dirty="0" smtClean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démarre bien </a:t>
            </a:r>
            <a:r>
              <a:rPr lang="fr-FR" sz="2400" b="1" i="0" u="none" strike="noStrike" cap="none" dirty="0" smtClean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 rot="16200000">
            <a:off x="-2393227" y="4024662"/>
            <a:ext cx="5258873" cy="4078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Témoignages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189" y="1599127"/>
            <a:ext cx="3040849" cy="202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935" y="3674561"/>
            <a:ext cx="3017103" cy="204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848544" y="1631192"/>
            <a:ext cx="616359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❶ </a:t>
            </a: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Vendre du bois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lvl="2"/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Bois d’œuvre (sciages), bois d’industrie (papeterie, panneaux),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bois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d’énergie (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plaquettes),</a:t>
            </a:r>
            <a:b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bois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chauffage (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bûches)...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1"/>
          <p:cNvSpPr txBox="1"/>
          <p:nvPr/>
        </p:nvSpPr>
        <p:spPr>
          <a:xfrm>
            <a:off x="3930339" y="3162776"/>
            <a:ext cx="48268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❷ </a:t>
            </a:r>
            <a:r>
              <a:rPr lang="fr-FR" sz="2400" b="1" i="0" u="none" strike="noStrike" cap="none" dirty="0" smtClean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Louer </a:t>
            </a: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des services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Chasse, cueillette de champignons, stockage de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carbone...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950606" y="4305998"/>
            <a:ext cx="8004788" cy="1973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❸ </a:t>
            </a:r>
            <a:r>
              <a:rPr lang="fr-FR" sz="2400" b="1" i="0" u="none" strike="noStrike" cap="none" dirty="0" smtClean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Bénéficier </a:t>
            </a: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de dispositifs financiers particuliers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xonération fiscale</a:t>
            </a:r>
            <a:r>
              <a:rPr lang="fr-FR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44500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investissement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orestier (DEFI)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foncière, impôt sur le revenu,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mpôt sur la fortune, droits de succession...</a:t>
            </a:r>
          </a:p>
          <a:p>
            <a:pPr marL="444500"/>
            <a:r>
              <a:rPr lang="fr-FR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Subvention</a:t>
            </a:r>
          </a:p>
          <a:p>
            <a:pPr marL="444500"/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forestière,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plantation…  </a:t>
            </a: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2747" y="1077975"/>
            <a:ext cx="2265571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20725" y="548774"/>
            <a:ext cx="87693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altLang="fr-FR" sz="2800" b="1" dirty="0" smtClean="0">
                <a:solidFill>
                  <a:srgbClr val="0085C8"/>
                </a:solidFill>
              </a:rPr>
              <a:t>Étape 2 : </a:t>
            </a:r>
            <a:r>
              <a:rPr lang="fr-FR" altLang="fr-FR" sz="2800" b="1" cap="all" dirty="0" smtClean="0">
                <a:solidFill>
                  <a:srgbClr val="BE498B"/>
                </a:solidFill>
              </a:rPr>
              <a:t>Les actions « Recettes »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 rot="16200000">
            <a:off x="-2393227" y="4024662"/>
            <a:ext cx="5258873" cy="4078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Les actions « recettes »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768743" y="1470501"/>
            <a:ext cx="676606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BE498B"/>
              </a:buClr>
              <a:buSzPts val="2400"/>
            </a:pPr>
            <a:r>
              <a:rPr lang="fr-FR" sz="2400" b="1" i="0" u="none" strike="noStrike" cap="none" dirty="0" smtClean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❶ </a:t>
            </a:r>
            <a:r>
              <a:rPr lang="fr-FR" sz="2400" b="1" i="0" u="none" strike="noStrike" cap="none" dirty="0" smtClean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Financer </a:t>
            </a: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la gestion </a:t>
            </a:r>
            <a:endParaRPr dirty="0"/>
          </a:p>
          <a:p>
            <a:pPr marL="54292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Rémunérer un gestionnaire professionnel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 services et conseils :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maîtrise d’œuvre de travaux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sylvicoles, commercialisation des bois, rédaction du document de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gestion…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12"/>
          <p:cNvSpPr txBox="1"/>
          <p:nvPr/>
        </p:nvSpPr>
        <p:spPr>
          <a:xfrm>
            <a:off x="3679438" y="3161006"/>
            <a:ext cx="6226562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❷</a:t>
            </a: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 Payer des travaux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Plantation,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entretien de la régénération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naturelle, dégagement, élagage, routes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forestières… </a:t>
            </a:r>
          </a:p>
          <a:p>
            <a:pPr marL="45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investissements augmentent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valeur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 bois et mes recettes futures.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848544" y="4912679"/>
            <a:ext cx="7868074" cy="161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bg2"/>
              </a:buClr>
              <a:buSzPts val="2400"/>
            </a:pPr>
            <a:r>
              <a:rPr lang="fr-FR" sz="24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❸ </a:t>
            </a:r>
            <a:r>
              <a:rPr lang="fr-FR" sz="2400" b="1" i="0" u="none" strike="noStrike" cap="none" dirty="0" smtClean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S’acquitter </a:t>
            </a:r>
            <a:r>
              <a:rPr lang="fr-FR" sz="2400" b="1" i="0" u="none" strike="noStrike" cap="none" dirty="0">
                <a:solidFill>
                  <a:srgbClr val="BE498B"/>
                </a:solidFill>
                <a:latin typeface="Calibri"/>
                <a:ea typeface="Calibri"/>
                <a:cs typeface="Calibri"/>
                <a:sym typeface="Calibri"/>
              </a:rPr>
              <a:t>des impôts, assurances, adhésions</a:t>
            </a:r>
            <a:endParaRPr b="1" dirty="0"/>
          </a:p>
          <a:p>
            <a:pPr marL="45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Impôts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le 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foncier et le revenu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forestier, </a:t>
            </a:r>
            <a:endParaRPr lang="fr-FR" sz="200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assurances </a:t>
            </a:r>
            <a:r>
              <a:rPr lang="fr-FR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(responsabilité civile, incendie et tempête), </a:t>
            </a:r>
            <a:endParaRPr lang="fr-FR" sz="200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dhésion syndicale, cotisation interprofessionnelle,</a:t>
            </a:r>
            <a:b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certification de la gestion (PEFC, FSC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r-FR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508" y="1280816"/>
            <a:ext cx="1767823" cy="17995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768743" y="623945"/>
            <a:ext cx="868572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altLang="fr-FR" sz="2800" b="1" dirty="0" smtClean="0">
                <a:solidFill>
                  <a:srgbClr val="0085C8"/>
                </a:solidFill>
              </a:rPr>
              <a:t>Étape 3 : </a:t>
            </a:r>
            <a:r>
              <a:rPr lang="fr-FR" altLang="fr-FR" sz="2800" b="1" cap="all" dirty="0" smtClean="0">
                <a:solidFill>
                  <a:srgbClr val="BE498B"/>
                </a:solidFill>
              </a:rPr>
              <a:t>Les actions « Dépenses »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 rot="16200000">
            <a:off x="-2393227" y="4024662"/>
            <a:ext cx="5258873" cy="4078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Les actions « dépenses »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2198714" y="1892370"/>
            <a:ext cx="2897587" cy="52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Expert</a:t>
            </a:r>
          </a:p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forestier</a:t>
            </a:r>
            <a:endParaRPr sz="2800" dirty="0">
              <a:solidFill>
                <a:srgbClr val="008000"/>
              </a:solidFill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5008029" y="1482239"/>
            <a:ext cx="2754926" cy="11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Syndicat des </a:t>
            </a:r>
            <a:r>
              <a:rPr lang="fr-FR" sz="2800" b="1" i="0" u="none" strike="noStrike" cap="none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sylviculteurs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6533385" y="3735800"/>
            <a:ext cx="3377729" cy="15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Gestionnaire forestier professionnel</a:t>
            </a:r>
            <a:endParaRPr sz="2800" b="1" i="0" u="none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845070" y="2742072"/>
            <a:ext cx="3096344" cy="102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Journaux </a:t>
            </a:r>
            <a:endParaRPr lang="fr-FR" sz="2800" b="1" i="0" u="none" strike="noStrike" cap="none" dirty="0" smtClean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forestiers</a:t>
            </a:r>
            <a:endParaRPr sz="28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6426497" y="2473406"/>
            <a:ext cx="3174282" cy="121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Organisme public pour la forêt privée</a:t>
            </a: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1347274" y="5455004"/>
            <a:ext cx="3884040" cy="58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Inter-profession</a:t>
            </a:r>
            <a:endParaRPr sz="2800" b="1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110057" y="4464262"/>
            <a:ext cx="3384376" cy="53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Coopérative</a:t>
            </a:r>
          </a:p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forestière</a:t>
            </a:r>
            <a:endParaRPr sz="2800" dirty="0"/>
          </a:p>
        </p:txBody>
      </p:sp>
      <p:sp>
        <p:nvSpPr>
          <p:cNvPr id="125" name="Google Shape;125;p13"/>
          <p:cNvSpPr txBox="1"/>
          <p:nvPr/>
        </p:nvSpPr>
        <p:spPr>
          <a:xfrm>
            <a:off x="5231314" y="5301985"/>
            <a:ext cx="2834960" cy="10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Entreprise de travaux </a:t>
            </a:r>
            <a:r>
              <a:rPr lang="fr-FR" sz="2800" b="1" i="0" u="none" strike="noStrike" cap="none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forestiers</a:t>
            </a:r>
            <a:endParaRPr sz="28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36375" y="451267"/>
            <a:ext cx="87537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altLang="fr-FR" sz="2800" b="1" dirty="0" smtClean="0">
                <a:solidFill>
                  <a:srgbClr val="0085C8"/>
                </a:solidFill>
              </a:rPr>
              <a:t>Étape 4 : </a:t>
            </a:r>
            <a:r>
              <a:rPr lang="fr-FR" altLang="fr-FR" sz="2800" b="1" cap="all" dirty="0">
                <a:solidFill>
                  <a:srgbClr val="BE498B"/>
                </a:solidFill>
              </a:rPr>
              <a:t>Qui peut me renseigner </a:t>
            </a:r>
            <a:r>
              <a:rPr lang="fr-FR" altLang="fr-FR" sz="2000" dirty="0">
                <a:solidFill>
                  <a:schemeClr val="tx1"/>
                </a:solidFill>
              </a:rPr>
              <a:t>sur les </a:t>
            </a:r>
            <a:r>
              <a:rPr lang="fr-FR" altLang="fr-FR" sz="2000" dirty="0" smtClean="0">
                <a:solidFill>
                  <a:schemeClr val="tx1"/>
                </a:solidFill>
              </a:rPr>
              <a:t>coûts ? 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 rot="16200000">
            <a:off x="-2393227" y="4024662"/>
            <a:ext cx="5258873" cy="4078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Qui peut me renseigner sur les coûts ?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31" y="2425468"/>
            <a:ext cx="1470945" cy="307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95" y="4973674"/>
            <a:ext cx="2232248" cy="1384920"/>
          </a:xfrm>
          <a:prstGeom prst="rect">
            <a:avLst/>
          </a:prstGeom>
        </p:spPr>
      </p:pic>
      <p:sp>
        <p:nvSpPr>
          <p:cNvPr id="16" name="Flèche courbée vers le bas 15"/>
          <p:cNvSpPr/>
          <p:nvPr/>
        </p:nvSpPr>
        <p:spPr>
          <a:xfrm rot="21325947">
            <a:off x="5548459" y="1248679"/>
            <a:ext cx="2358653" cy="1042558"/>
          </a:xfrm>
          <a:prstGeom prst="curvedDownArrow">
            <a:avLst/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7412" y="2428995"/>
            <a:ext cx="2125890" cy="1996979"/>
          </a:xfrm>
          <a:prstGeom prst="rect">
            <a:avLst/>
          </a:prstGeom>
        </p:spPr>
      </p:pic>
      <p:sp>
        <p:nvSpPr>
          <p:cNvPr id="12" name="Forme libre 11"/>
          <p:cNvSpPr/>
          <p:nvPr/>
        </p:nvSpPr>
        <p:spPr>
          <a:xfrm>
            <a:off x="4143646" y="2933541"/>
            <a:ext cx="2729759" cy="2206361"/>
          </a:xfrm>
          <a:custGeom>
            <a:avLst/>
            <a:gdLst>
              <a:gd name="connsiteX0" fmla="*/ 0 w 2729759"/>
              <a:gd name="connsiteY0" fmla="*/ 220636 h 2206361"/>
              <a:gd name="connsiteX1" fmla="*/ 220636 w 2729759"/>
              <a:gd name="connsiteY1" fmla="*/ 0 h 2206361"/>
              <a:gd name="connsiteX2" fmla="*/ 2509123 w 2729759"/>
              <a:gd name="connsiteY2" fmla="*/ 0 h 2206361"/>
              <a:gd name="connsiteX3" fmla="*/ 2729759 w 2729759"/>
              <a:gd name="connsiteY3" fmla="*/ 220636 h 2206361"/>
              <a:gd name="connsiteX4" fmla="*/ 2729759 w 2729759"/>
              <a:gd name="connsiteY4" fmla="*/ 1985725 h 2206361"/>
              <a:gd name="connsiteX5" fmla="*/ 2509123 w 2729759"/>
              <a:gd name="connsiteY5" fmla="*/ 2206361 h 2206361"/>
              <a:gd name="connsiteX6" fmla="*/ 220636 w 2729759"/>
              <a:gd name="connsiteY6" fmla="*/ 2206361 h 2206361"/>
              <a:gd name="connsiteX7" fmla="*/ 0 w 2729759"/>
              <a:gd name="connsiteY7" fmla="*/ 1985725 h 2206361"/>
              <a:gd name="connsiteX8" fmla="*/ 0 w 2729759"/>
              <a:gd name="connsiteY8" fmla="*/ 220636 h 220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759" h="2206361">
                <a:moveTo>
                  <a:pt x="0" y="220636"/>
                </a:moveTo>
                <a:cubicBezTo>
                  <a:pt x="0" y="98782"/>
                  <a:pt x="98782" y="0"/>
                  <a:pt x="220636" y="0"/>
                </a:cubicBezTo>
                <a:lnTo>
                  <a:pt x="2509123" y="0"/>
                </a:lnTo>
                <a:cubicBezTo>
                  <a:pt x="2630977" y="0"/>
                  <a:pt x="2729759" y="98782"/>
                  <a:pt x="2729759" y="220636"/>
                </a:cubicBezTo>
                <a:lnTo>
                  <a:pt x="2729759" y="1985725"/>
                </a:lnTo>
                <a:cubicBezTo>
                  <a:pt x="2729759" y="2107579"/>
                  <a:pt x="2630977" y="2206361"/>
                  <a:pt x="2509123" y="2206361"/>
                </a:cubicBezTo>
                <a:lnTo>
                  <a:pt x="220636" y="2206361"/>
                </a:lnTo>
                <a:cubicBezTo>
                  <a:pt x="98782" y="2206361"/>
                  <a:pt x="0" y="2107579"/>
                  <a:pt x="0" y="1985725"/>
                </a:cubicBezTo>
                <a:lnTo>
                  <a:pt x="0" y="220636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4600" tIns="174600" rIns="174600" bIns="647392" numCol="1" spcCol="1270" anchor="t" anchorCtr="0">
            <a:noAutofit/>
          </a:bodyPr>
          <a:lstStyle/>
          <a:p>
            <a:pPr lvl="1" defTabSz="71120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b="1" kern="1200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Toutes les interventions  nécessaires sont recueillies</a:t>
            </a:r>
          </a:p>
          <a:p>
            <a:pPr lvl="1" defTabSz="71120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b="1" kern="1200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listées</a:t>
            </a:r>
            <a:endParaRPr lang="fr-FR" sz="1600" b="1" kern="1200" dirty="0">
              <a:ln w="12700"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defTabSz="71120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b="1" kern="1200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b="1" kern="1200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coûts de chacune</a:t>
            </a:r>
          </a:p>
          <a:p>
            <a:pPr lvl="1" algn="r" defTabSz="71120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b="1" kern="1200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d’entre-elles sont </a:t>
            </a:r>
            <a:r>
              <a:rPr lang="fr-FR" b="1" kern="1200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estimés </a:t>
            </a:r>
          </a:p>
          <a:p>
            <a:pPr lvl="1" defTabSz="71120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</a:pPr>
            <a:endParaRPr lang="fr-FR" sz="1600" b="1" kern="1200" dirty="0">
              <a:ln w="12700">
                <a:noFill/>
              </a:ln>
              <a:solidFill>
                <a:schemeClr val="bg1"/>
              </a:solidFill>
              <a:latin typeface="+mj-lt"/>
            </a:endParaRPr>
          </a:p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600" b="1" kern="1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  <p:sp>
        <p:nvSpPr>
          <p:cNvPr id="13" name="Flèche courbée vers le haut 12"/>
          <p:cNvSpPr/>
          <p:nvPr/>
        </p:nvSpPr>
        <p:spPr>
          <a:xfrm rot="20160614">
            <a:off x="2973865" y="5199243"/>
            <a:ext cx="2533604" cy="1067973"/>
          </a:xfrm>
          <a:prstGeom prst="curvedUpArrow">
            <a:avLst/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e libre 13"/>
          <p:cNvSpPr/>
          <p:nvPr/>
        </p:nvSpPr>
        <p:spPr>
          <a:xfrm>
            <a:off x="4418667" y="2339895"/>
            <a:ext cx="1962433" cy="648208"/>
          </a:xfrm>
          <a:custGeom>
            <a:avLst/>
            <a:gdLst>
              <a:gd name="connsiteX0" fmla="*/ 0 w 1763542"/>
              <a:gd name="connsiteY0" fmla="*/ 76460 h 764595"/>
              <a:gd name="connsiteX1" fmla="*/ 76460 w 1763542"/>
              <a:gd name="connsiteY1" fmla="*/ 0 h 764595"/>
              <a:gd name="connsiteX2" fmla="*/ 1687083 w 1763542"/>
              <a:gd name="connsiteY2" fmla="*/ 0 h 764595"/>
              <a:gd name="connsiteX3" fmla="*/ 1763543 w 1763542"/>
              <a:gd name="connsiteY3" fmla="*/ 76460 h 764595"/>
              <a:gd name="connsiteX4" fmla="*/ 1763542 w 1763542"/>
              <a:gd name="connsiteY4" fmla="*/ 688136 h 764595"/>
              <a:gd name="connsiteX5" fmla="*/ 1687082 w 1763542"/>
              <a:gd name="connsiteY5" fmla="*/ 764596 h 764595"/>
              <a:gd name="connsiteX6" fmla="*/ 76460 w 1763542"/>
              <a:gd name="connsiteY6" fmla="*/ 764595 h 764595"/>
              <a:gd name="connsiteX7" fmla="*/ 0 w 1763542"/>
              <a:gd name="connsiteY7" fmla="*/ 688135 h 764595"/>
              <a:gd name="connsiteX8" fmla="*/ 0 w 1763542"/>
              <a:gd name="connsiteY8" fmla="*/ 76460 h 7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542" h="764595">
                <a:moveTo>
                  <a:pt x="0" y="76460"/>
                </a:moveTo>
                <a:cubicBezTo>
                  <a:pt x="0" y="34232"/>
                  <a:pt x="34232" y="0"/>
                  <a:pt x="76460" y="0"/>
                </a:cubicBezTo>
                <a:lnTo>
                  <a:pt x="1687083" y="0"/>
                </a:lnTo>
                <a:cubicBezTo>
                  <a:pt x="1729311" y="0"/>
                  <a:pt x="1763543" y="34232"/>
                  <a:pt x="1763543" y="76460"/>
                </a:cubicBezTo>
                <a:cubicBezTo>
                  <a:pt x="1763543" y="280352"/>
                  <a:pt x="1763542" y="484244"/>
                  <a:pt x="1763542" y="688136"/>
                </a:cubicBezTo>
                <a:cubicBezTo>
                  <a:pt x="1763542" y="730364"/>
                  <a:pt x="1729310" y="764596"/>
                  <a:pt x="1687082" y="764596"/>
                </a:cubicBezTo>
                <a:lnTo>
                  <a:pt x="76460" y="764595"/>
                </a:lnTo>
                <a:cubicBezTo>
                  <a:pt x="34232" y="764595"/>
                  <a:pt x="0" y="730363"/>
                  <a:pt x="0" y="688135"/>
                </a:cubicBezTo>
                <a:lnTo>
                  <a:pt x="0" y="764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59" tIns="38904" rIns="47159" bIns="38904" numCol="1" spcCol="1270" anchor="ctr" anchorCtr="0">
            <a:noAutofit/>
          </a:bodyPr>
          <a:lstStyle/>
          <a:p>
            <a:pPr lvl="0" algn="ctr" defTabSz="57785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0" kern="1200" dirty="0" smtClean="0">
                <a:ln w="0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Il devient possible</a:t>
            </a:r>
            <a:br>
              <a:rPr lang="fr-FR" b="0" kern="1200" dirty="0" smtClean="0">
                <a:ln w="0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0" kern="1200" dirty="0" smtClean="0">
                <a:ln w="0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d’établir un coût global</a:t>
            </a:r>
            <a:br>
              <a:rPr lang="fr-FR" b="0" kern="1200" dirty="0" smtClean="0">
                <a:ln w="0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0" kern="1200" dirty="0" smtClean="0">
                <a:ln w="0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du projet </a:t>
            </a:r>
            <a:r>
              <a:rPr lang="fr-FR" sz="1050" b="0" kern="1200" dirty="0" smtClean="0">
                <a:ln w="0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(page 10)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725839" y="3369767"/>
            <a:ext cx="2893847" cy="2296367"/>
          </a:xfrm>
          <a:custGeom>
            <a:avLst/>
            <a:gdLst>
              <a:gd name="connsiteX0" fmla="*/ 0 w 2893847"/>
              <a:gd name="connsiteY0" fmla="*/ 229637 h 2296367"/>
              <a:gd name="connsiteX1" fmla="*/ 229637 w 2893847"/>
              <a:gd name="connsiteY1" fmla="*/ 0 h 2296367"/>
              <a:gd name="connsiteX2" fmla="*/ 2664210 w 2893847"/>
              <a:gd name="connsiteY2" fmla="*/ 0 h 2296367"/>
              <a:gd name="connsiteX3" fmla="*/ 2893847 w 2893847"/>
              <a:gd name="connsiteY3" fmla="*/ 229637 h 2296367"/>
              <a:gd name="connsiteX4" fmla="*/ 2893847 w 2893847"/>
              <a:gd name="connsiteY4" fmla="*/ 2066730 h 2296367"/>
              <a:gd name="connsiteX5" fmla="*/ 2664210 w 2893847"/>
              <a:gd name="connsiteY5" fmla="*/ 2296367 h 2296367"/>
              <a:gd name="connsiteX6" fmla="*/ 229637 w 2893847"/>
              <a:gd name="connsiteY6" fmla="*/ 2296367 h 2296367"/>
              <a:gd name="connsiteX7" fmla="*/ 0 w 2893847"/>
              <a:gd name="connsiteY7" fmla="*/ 2066730 h 2296367"/>
              <a:gd name="connsiteX8" fmla="*/ 0 w 2893847"/>
              <a:gd name="connsiteY8" fmla="*/ 229637 h 229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847" h="2296367">
                <a:moveTo>
                  <a:pt x="0" y="229637"/>
                </a:moveTo>
                <a:cubicBezTo>
                  <a:pt x="0" y="102812"/>
                  <a:pt x="102812" y="0"/>
                  <a:pt x="229637" y="0"/>
                </a:cubicBezTo>
                <a:lnTo>
                  <a:pt x="2664210" y="0"/>
                </a:lnTo>
                <a:cubicBezTo>
                  <a:pt x="2791035" y="0"/>
                  <a:pt x="2893847" y="102812"/>
                  <a:pt x="2893847" y="229637"/>
                </a:cubicBezTo>
                <a:lnTo>
                  <a:pt x="2893847" y="2066730"/>
                </a:lnTo>
                <a:cubicBezTo>
                  <a:pt x="2893847" y="2193555"/>
                  <a:pt x="2791035" y="2296367"/>
                  <a:pt x="2664210" y="2296367"/>
                </a:cubicBezTo>
                <a:lnTo>
                  <a:pt x="229637" y="2296367"/>
                </a:lnTo>
                <a:cubicBezTo>
                  <a:pt x="102812" y="2296367"/>
                  <a:pt x="0" y="2193555"/>
                  <a:pt x="0" y="2066730"/>
                </a:cubicBezTo>
                <a:lnTo>
                  <a:pt x="0" y="229637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671" tIns="668750" rIns="176671" bIns="176671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993350" y="5439103"/>
            <a:ext cx="2191284" cy="672772"/>
          </a:xfrm>
          <a:custGeom>
            <a:avLst/>
            <a:gdLst>
              <a:gd name="connsiteX0" fmla="*/ 0 w 1922704"/>
              <a:gd name="connsiteY0" fmla="*/ 84395 h 843945"/>
              <a:gd name="connsiteX1" fmla="*/ 84395 w 1922704"/>
              <a:gd name="connsiteY1" fmla="*/ 0 h 843945"/>
              <a:gd name="connsiteX2" fmla="*/ 1838310 w 1922704"/>
              <a:gd name="connsiteY2" fmla="*/ 0 h 843945"/>
              <a:gd name="connsiteX3" fmla="*/ 1922705 w 1922704"/>
              <a:gd name="connsiteY3" fmla="*/ 84395 h 843945"/>
              <a:gd name="connsiteX4" fmla="*/ 1922704 w 1922704"/>
              <a:gd name="connsiteY4" fmla="*/ 759551 h 843945"/>
              <a:gd name="connsiteX5" fmla="*/ 1838309 w 1922704"/>
              <a:gd name="connsiteY5" fmla="*/ 843946 h 843945"/>
              <a:gd name="connsiteX6" fmla="*/ 84395 w 1922704"/>
              <a:gd name="connsiteY6" fmla="*/ 843945 h 843945"/>
              <a:gd name="connsiteX7" fmla="*/ 0 w 1922704"/>
              <a:gd name="connsiteY7" fmla="*/ 759550 h 843945"/>
              <a:gd name="connsiteX8" fmla="*/ 0 w 1922704"/>
              <a:gd name="connsiteY8" fmla="*/ 84395 h 84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704" h="843945">
                <a:moveTo>
                  <a:pt x="0" y="84395"/>
                </a:moveTo>
                <a:cubicBezTo>
                  <a:pt x="0" y="37785"/>
                  <a:pt x="37785" y="0"/>
                  <a:pt x="84395" y="0"/>
                </a:cubicBezTo>
                <a:lnTo>
                  <a:pt x="1838310" y="0"/>
                </a:lnTo>
                <a:cubicBezTo>
                  <a:pt x="1884920" y="0"/>
                  <a:pt x="1922705" y="37785"/>
                  <a:pt x="1922705" y="84395"/>
                </a:cubicBezTo>
                <a:cubicBezTo>
                  <a:pt x="1922705" y="309447"/>
                  <a:pt x="1922704" y="534499"/>
                  <a:pt x="1922704" y="759551"/>
                </a:cubicBezTo>
                <a:cubicBezTo>
                  <a:pt x="1922704" y="806161"/>
                  <a:pt x="1884919" y="843946"/>
                  <a:pt x="1838309" y="843946"/>
                </a:cubicBezTo>
                <a:lnTo>
                  <a:pt x="84395" y="843945"/>
                </a:lnTo>
                <a:cubicBezTo>
                  <a:pt x="37785" y="843945"/>
                  <a:pt x="0" y="806160"/>
                  <a:pt x="0" y="759550"/>
                </a:cubicBezTo>
                <a:lnTo>
                  <a:pt x="0" y="84395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83" tIns="41228" rIns="49483" bIns="41228" numCol="1" spcCol="1270" anchor="ctr" anchorCtr="0">
            <a:noAutofit/>
          </a:bodyPr>
          <a:lstStyle/>
          <a:p>
            <a:pPr lvl="0" algn="ctr" defTabSz="57785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kern="1200" dirty="0" smtClean="0">
                <a:ln w="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est possible d’établir un prévisionnel des recettes escomptées </a:t>
            </a:r>
            <a:r>
              <a:rPr lang="fr-FR" sz="1050" kern="1200" dirty="0" smtClean="0">
                <a:ln w="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9)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7092467" y="2353804"/>
            <a:ext cx="2417091" cy="2421322"/>
          </a:xfrm>
          <a:custGeom>
            <a:avLst/>
            <a:gdLst>
              <a:gd name="connsiteX0" fmla="*/ 0 w 2417091"/>
              <a:gd name="connsiteY0" fmla="*/ 241709 h 2421322"/>
              <a:gd name="connsiteX1" fmla="*/ 241709 w 2417091"/>
              <a:gd name="connsiteY1" fmla="*/ 0 h 2421322"/>
              <a:gd name="connsiteX2" fmla="*/ 2175382 w 2417091"/>
              <a:gd name="connsiteY2" fmla="*/ 0 h 2421322"/>
              <a:gd name="connsiteX3" fmla="*/ 2417091 w 2417091"/>
              <a:gd name="connsiteY3" fmla="*/ 241709 h 2421322"/>
              <a:gd name="connsiteX4" fmla="*/ 2417091 w 2417091"/>
              <a:gd name="connsiteY4" fmla="*/ 2179613 h 2421322"/>
              <a:gd name="connsiteX5" fmla="*/ 2175382 w 2417091"/>
              <a:gd name="connsiteY5" fmla="*/ 2421322 h 2421322"/>
              <a:gd name="connsiteX6" fmla="*/ 241709 w 2417091"/>
              <a:gd name="connsiteY6" fmla="*/ 2421322 h 2421322"/>
              <a:gd name="connsiteX7" fmla="*/ 0 w 2417091"/>
              <a:gd name="connsiteY7" fmla="*/ 2179613 h 2421322"/>
              <a:gd name="connsiteX8" fmla="*/ 0 w 2417091"/>
              <a:gd name="connsiteY8" fmla="*/ 241709 h 242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091" h="2421322">
                <a:moveTo>
                  <a:pt x="0" y="241709"/>
                </a:moveTo>
                <a:cubicBezTo>
                  <a:pt x="0" y="108217"/>
                  <a:pt x="108217" y="0"/>
                  <a:pt x="241709" y="0"/>
                </a:cubicBezTo>
                <a:lnTo>
                  <a:pt x="2175382" y="0"/>
                </a:lnTo>
                <a:cubicBezTo>
                  <a:pt x="2308874" y="0"/>
                  <a:pt x="2417091" y="108217"/>
                  <a:pt x="2417091" y="241709"/>
                </a:cubicBezTo>
                <a:lnTo>
                  <a:pt x="2417091" y="2179613"/>
                </a:lnTo>
                <a:cubicBezTo>
                  <a:pt x="2417091" y="2313105"/>
                  <a:pt x="2308874" y="2421322"/>
                  <a:pt x="2175382" y="2421322"/>
                </a:cubicBezTo>
                <a:lnTo>
                  <a:pt x="241709" y="2421322"/>
                </a:lnTo>
                <a:cubicBezTo>
                  <a:pt x="108217" y="2421322"/>
                  <a:pt x="0" y="2313105"/>
                  <a:pt x="0" y="2179613"/>
                </a:cubicBezTo>
                <a:lnTo>
                  <a:pt x="0" y="241709"/>
                </a:lnTo>
                <a:close/>
              </a:path>
            </a:pathLst>
          </a:cu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9546" tIns="179546" rIns="179546" bIns="698401" numCol="1" spcCol="1270" anchor="t" anchorCtr="0">
            <a:noAutofit/>
          </a:bodyPr>
          <a:lstStyle/>
          <a:p>
            <a:pPr marL="285750" lvl="1" indent="-2857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6500" kern="1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7851228" y="4531475"/>
            <a:ext cx="1890766" cy="520185"/>
          </a:xfrm>
          <a:custGeom>
            <a:avLst/>
            <a:gdLst>
              <a:gd name="connsiteX0" fmla="*/ 0 w 2195324"/>
              <a:gd name="connsiteY0" fmla="*/ 52019 h 520185"/>
              <a:gd name="connsiteX1" fmla="*/ 52019 w 2195324"/>
              <a:gd name="connsiteY1" fmla="*/ 0 h 520185"/>
              <a:gd name="connsiteX2" fmla="*/ 2143306 w 2195324"/>
              <a:gd name="connsiteY2" fmla="*/ 0 h 520185"/>
              <a:gd name="connsiteX3" fmla="*/ 2195325 w 2195324"/>
              <a:gd name="connsiteY3" fmla="*/ 52019 h 520185"/>
              <a:gd name="connsiteX4" fmla="*/ 2195324 w 2195324"/>
              <a:gd name="connsiteY4" fmla="*/ 468167 h 520185"/>
              <a:gd name="connsiteX5" fmla="*/ 2143305 w 2195324"/>
              <a:gd name="connsiteY5" fmla="*/ 520186 h 520185"/>
              <a:gd name="connsiteX6" fmla="*/ 52019 w 2195324"/>
              <a:gd name="connsiteY6" fmla="*/ 520185 h 520185"/>
              <a:gd name="connsiteX7" fmla="*/ 0 w 2195324"/>
              <a:gd name="connsiteY7" fmla="*/ 468166 h 520185"/>
              <a:gd name="connsiteX8" fmla="*/ 0 w 2195324"/>
              <a:gd name="connsiteY8" fmla="*/ 52019 h 52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324" h="520185">
                <a:moveTo>
                  <a:pt x="0" y="52019"/>
                </a:moveTo>
                <a:cubicBezTo>
                  <a:pt x="0" y="23290"/>
                  <a:pt x="23290" y="0"/>
                  <a:pt x="52019" y="0"/>
                </a:cubicBezTo>
                <a:lnTo>
                  <a:pt x="2143306" y="0"/>
                </a:lnTo>
                <a:cubicBezTo>
                  <a:pt x="2172035" y="0"/>
                  <a:pt x="2195325" y="23290"/>
                  <a:pt x="2195325" y="52019"/>
                </a:cubicBezTo>
                <a:cubicBezTo>
                  <a:pt x="2195325" y="190735"/>
                  <a:pt x="2195324" y="329451"/>
                  <a:pt x="2195324" y="468167"/>
                </a:cubicBezTo>
                <a:cubicBezTo>
                  <a:pt x="2195324" y="496896"/>
                  <a:pt x="2172034" y="520186"/>
                  <a:pt x="2143305" y="520186"/>
                </a:cubicBezTo>
                <a:lnTo>
                  <a:pt x="52019" y="520185"/>
                </a:lnTo>
                <a:cubicBezTo>
                  <a:pt x="23290" y="520185"/>
                  <a:pt x="0" y="496895"/>
                  <a:pt x="0" y="468166"/>
                </a:cubicBezTo>
                <a:lnTo>
                  <a:pt x="0" y="52019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1" tIns="31746" rIns="40001" bIns="31746" numCol="1" spcCol="1270" anchor="ctr" anchorCtr="0">
            <a:noAutofit/>
          </a:bodyPr>
          <a:lstStyle/>
          <a:p>
            <a:pPr lvl="0" algn="ctr" defTabSz="5778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0" kern="1200" dirty="0" smtClean="0">
                <a:ln w="0">
                  <a:noFill/>
                </a:ln>
                <a:latin typeface="+mj-lt"/>
              </a:rPr>
              <a:t>Rédaction d’un budget prévisionnel </a:t>
            </a:r>
            <a:r>
              <a:rPr lang="fr-FR" sz="1050" b="0" kern="1200" dirty="0" smtClean="0">
                <a:ln w="0">
                  <a:noFill/>
                </a:ln>
                <a:latin typeface="+mj-lt"/>
              </a:rPr>
              <a:t>(pages 11-13)</a:t>
            </a:r>
            <a:endParaRPr lang="fr-FR" sz="1050" b="0" kern="1200" dirty="0">
              <a:ln w="0">
                <a:noFill/>
              </a:ln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75787" y="6467476"/>
            <a:ext cx="215900" cy="288925"/>
          </a:xfrm>
        </p:spPr>
        <p:txBody>
          <a:bodyPr/>
          <a:lstStyle/>
          <a:p>
            <a:pPr>
              <a:defRPr/>
            </a:pPr>
            <a:fld id="{906979DA-6A4E-4694-947C-885CF9034B15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9221" name="ZoneTexte 5"/>
          <p:cNvSpPr txBox="1">
            <a:spLocks noChangeArrowheads="1"/>
          </p:cNvSpPr>
          <p:nvPr/>
        </p:nvSpPr>
        <p:spPr bwMode="auto">
          <a:xfrm>
            <a:off x="714258" y="1436921"/>
            <a:ext cx="50889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fr-FR" altLang="fr-FR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Préparer les tableaux de </a:t>
            </a:r>
            <a:r>
              <a:rPr lang="fr-FR" altLang="fr-FR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dépenses</a:t>
            </a:r>
          </a:p>
          <a:p>
            <a:r>
              <a:rPr lang="fr-FR" altLang="fr-FR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recettes </a:t>
            </a:r>
            <a:r>
              <a:rPr lang="fr-FR" alt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</a:t>
            </a:r>
            <a:r>
              <a:rPr lang="fr-FR" alt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respectant </a:t>
            </a:r>
            <a:r>
              <a:rPr lang="fr-FR" alt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</a:t>
            </a:r>
            <a:r>
              <a:rPr lang="fr-FR" altLang="fr-FR" sz="20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plus </a:t>
            </a:r>
            <a:r>
              <a:rPr lang="fr-FR" altLang="fr-FR" sz="2000" b="1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possible</a:t>
            </a:r>
          </a:p>
          <a:p>
            <a:r>
              <a:rPr lang="fr-FR" altLang="fr-FR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</a:t>
            </a:r>
            <a:r>
              <a:rPr lang="fr-FR" altLang="fr-FR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itinéraires </a:t>
            </a:r>
            <a:r>
              <a:rPr lang="fr-FR" altLang="fr-FR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sylvicoles   </a:t>
            </a:r>
            <a:endParaRPr lang="fr-FR" altLang="fr-FR" sz="20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08859" y="559795"/>
            <a:ext cx="87693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altLang="fr-FR" sz="2800" b="1" dirty="0" smtClean="0">
                <a:solidFill>
                  <a:srgbClr val="0085C8"/>
                </a:solidFill>
              </a:rPr>
              <a:t>Étape 5 : </a:t>
            </a:r>
            <a:r>
              <a:rPr lang="fr-FR" altLang="fr-FR" sz="2800" b="1" cap="all" dirty="0" smtClean="0">
                <a:solidFill>
                  <a:srgbClr val="BE498B"/>
                </a:solidFill>
              </a:rPr>
              <a:t>Établir un programme </a:t>
            </a:r>
            <a:r>
              <a:rPr lang="fr-FR" altLang="fr-FR" sz="2000" dirty="0" smtClean="0">
                <a:solidFill>
                  <a:schemeClr val="tx1"/>
                </a:solidFill>
              </a:rPr>
              <a:t>« coûts</a:t>
            </a:r>
            <a:r>
              <a:rPr lang="fr-FR" altLang="fr-FR" sz="1600" dirty="0" smtClean="0">
                <a:solidFill>
                  <a:schemeClr val="tx1"/>
                </a:solidFill>
              </a:rPr>
              <a:t>/</a:t>
            </a:r>
            <a:r>
              <a:rPr lang="fr-FR" altLang="fr-FR" sz="2000" dirty="0" smtClean="0">
                <a:solidFill>
                  <a:schemeClr val="tx1"/>
                </a:solidFill>
              </a:rPr>
              <a:t>recettes »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 rot="16200000">
            <a:off x="-2263937" y="4098868"/>
            <a:ext cx="5097637" cy="4206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Établir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un programme « coûts</a:t>
            </a:r>
            <a:r>
              <a:rPr lang="fr-FR" altLang="fr-FR" sz="1600" b="1" i="1" dirty="0">
                <a:solidFill>
                  <a:srgbClr val="0085C8"/>
                </a:solidFill>
                <a:latin typeface="Calibri" pitchFamily="34" charset="0"/>
              </a:rPr>
              <a:t>/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recettes 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»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8859" y="3400073"/>
            <a:ext cx="278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fr-FR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  <a:t>Les ventes de bois </a:t>
            </a:r>
            <a:r>
              <a:rPr lang="fr-FR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r-FR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  <a:t>et </a:t>
            </a:r>
            <a:r>
              <a:rPr lang="fr-FR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  <a:t>leurs </a:t>
            </a:r>
            <a:r>
              <a:rPr lang="fr-FR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  <a:t>revenus sont </a:t>
            </a:r>
            <a:r>
              <a:rPr lang="fr-FR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  <a:t>programmées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sldNum" idx="12"/>
          </p:nvPr>
        </p:nvSpPr>
        <p:spPr>
          <a:xfrm>
            <a:off x="9360000" y="6474208"/>
            <a:ext cx="36375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46773" y="2643129"/>
            <a:ext cx="3320276" cy="2885218"/>
            <a:chOff x="1046773" y="2643129"/>
            <a:chExt cx="3320276" cy="2885218"/>
          </a:xfrm>
        </p:grpSpPr>
        <p:sp>
          <p:nvSpPr>
            <p:cNvPr id="2" name="Rectangle 1"/>
            <p:cNvSpPr/>
            <p:nvPr/>
          </p:nvSpPr>
          <p:spPr>
            <a:xfrm>
              <a:off x="1046773" y="2643129"/>
              <a:ext cx="3320275" cy="3188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1046774" y="2670229"/>
              <a:ext cx="3320275" cy="2858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kern="1200" dirty="0" smtClean="0">
                  <a:solidFill>
                    <a:schemeClr val="tx1"/>
                  </a:solidFill>
                  <a:uFill>
                    <a:solidFill>
                      <a:srgbClr val="FFFF00"/>
                    </a:solidFill>
                  </a:u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Parcelle </a:t>
              </a:r>
              <a:r>
                <a:rPr lang="fr-FR" sz="2000" kern="1200" dirty="0">
                  <a:solidFill>
                    <a:schemeClr val="tx1"/>
                  </a:solidFill>
                  <a:uFill>
                    <a:solidFill>
                      <a:srgbClr val="FFFF00"/>
                    </a:solidFill>
                  </a:u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1 </a:t>
              </a:r>
              <a:endParaRPr lang="fr-FR" sz="2000" kern="1200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endParaRPr>
            </a:p>
            <a:p>
              <a:pPr marL="0" marR="0" lvl="0" indent="0" rtl="0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1 ha planté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en Douglas en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1990,</a:t>
              </a:r>
              <a:b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</a:b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le guide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de sylviculture régional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/>
              </a:r>
              <a:b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</a:b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pour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le Douglas indique de faire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/>
              </a:r>
              <a:b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</a:b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une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éclaircie à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:</a:t>
              </a:r>
              <a:endParaRPr lang="fr-FR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endParaRPr>
            </a:p>
            <a:p>
              <a:pPr marL="180975" marR="0" lvl="0" indent="-180975" rtl="0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30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ans =&gt; 60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m</a:t>
              </a:r>
              <a:r>
                <a:rPr lang="fr-FR" sz="1800" kern="1200" baseline="300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3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/ha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à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20 €/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m</a:t>
              </a:r>
              <a:r>
                <a:rPr lang="fr-FR" sz="1800" kern="12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3</a:t>
              </a:r>
              <a:endParaRPr lang="fr-FR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endParaRPr>
            </a:p>
            <a:p>
              <a:pPr marL="180975" lvl="0" indent="-180975">
                <a:lnSpc>
                  <a:spcPts val="2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35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ans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=&gt;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70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m</a:t>
              </a:r>
              <a:r>
                <a:rPr lang="fr-FR" sz="1800" kern="1200" baseline="300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3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/ha à 35 €/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m</a:t>
              </a:r>
              <a:r>
                <a:rPr lang="fr-FR" sz="1800" kern="12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3</a:t>
              </a:r>
              <a:endParaRPr lang="fr-FR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endParaRPr>
            </a:p>
            <a:p>
              <a:pPr marL="180975" lvl="0" indent="-180975">
                <a:lnSpc>
                  <a:spcPts val="2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40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ans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=&gt; </a:t>
              </a:r>
              <a:r>
                <a:rPr lang="fr-FR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80 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m</a:t>
              </a:r>
              <a:r>
                <a:rPr lang="fr-FR" sz="1800" kern="1200" baseline="300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3</a:t>
              </a:r>
              <a:r>
                <a:rPr lang="fr-FR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/ha à 40 €/m</a:t>
              </a:r>
              <a:r>
                <a:rPr lang="fr-FR" sz="1800" kern="1200" baseline="300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3</a:t>
              </a:r>
              <a:endParaRPr sz="1800" kern="1200" baseline="30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34" name="Google Shape;134;p14"/>
          <p:cNvSpPr/>
          <p:nvPr/>
        </p:nvSpPr>
        <p:spPr>
          <a:xfrm>
            <a:off x="1163202" y="1152258"/>
            <a:ext cx="8856095" cy="63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1" dirty="0">
              <a:solidFill>
                <a:srgbClr val="0085C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J’inscris,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dans un tableau, par année, les actions </a:t>
            </a:r>
            <a:r>
              <a:rPr lang="fr-FR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« recettes » </a:t>
            </a:r>
            <a:r>
              <a:rPr lang="fr-F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Trebuchet MS"/>
              </a:rPr>
              <a:t>et le prix attendu.</a:t>
            </a:r>
            <a:endParaRPr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Trebuchet MS"/>
            </a:endParaRPr>
          </a:p>
        </p:txBody>
      </p:sp>
      <p:graphicFrame>
        <p:nvGraphicFramePr>
          <p:cNvPr id="136" name="Google Shape;136;p14"/>
          <p:cNvGraphicFramePr/>
          <p:nvPr>
            <p:extLst>
              <p:ext uri="{D42A27DB-BD31-4B8C-83A1-F6EECF244321}">
                <p14:modId xmlns:p14="http://schemas.microsoft.com/office/powerpoint/2010/main" val="3899301742"/>
              </p:ext>
            </p:extLst>
          </p:nvPr>
        </p:nvGraphicFramePr>
        <p:xfrm>
          <a:off x="4708634" y="1850517"/>
          <a:ext cx="5084770" cy="4423635"/>
        </p:xfrm>
        <a:graphic>
          <a:graphicData uri="http://schemas.openxmlformats.org/drawingml/2006/table">
            <a:tbl>
              <a:tblPr>
                <a:noFill/>
                <a:tableStyleId>{170A0BCF-A1B7-4C62-8275-BA8809CFF0EC}</a:tableStyleId>
              </a:tblPr>
              <a:tblGrid>
                <a:gridCol w="607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9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50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42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6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FR" sz="10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nnée</a:t>
                      </a:r>
                      <a:endParaRPr sz="10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fr-FR" sz="10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arcelle</a:t>
                      </a:r>
                      <a:endParaRPr sz="10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FR" sz="10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ype </a:t>
                      </a: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recette</a:t>
                      </a:r>
                      <a:endParaRPr sz="10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Surface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Unité/ha</a:t>
                      </a:r>
                      <a:endParaRPr sz="10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fr-FR" sz="10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ontant</a:t>
                      </a:r>
                      <a:endParaRPr sz="1000" b="1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63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éclaircie douglas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1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</a:t>
                      </a:r>
                      <a:r>
                        <a:rPr lang="fr-FR" sz="1000" u="none" strike="noStrike" cap="non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à 20€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1 200 €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6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éclaircie taillis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3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st à 4€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20€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20€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66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20€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20€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66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20€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coupe rase taillis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3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tonnes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4 000 €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463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2025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éclaircie douglas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b="0" i="0" u="none" strike="noStrike" cap="none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1 ha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m</a:t>
                      </a:r>
                      <a:r>
                        <a:rPr lang="fr-FR" sz="1000" b="0" i="0" u="none" strike="noStrike" cap="none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Arial"/>
                        </a:rPr>
                        <a:t>3 </a:t>
                      </a: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35€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2 450 €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46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éclaircie futaie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3 ha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</a:t>
                      </a:r>
                      <a:r>
                        <a:rPr lang="fr-FR" sz="1000" b="0" i="0" u="none" strike="noStrike" cap="none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à 50€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3 000€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46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subvention reboisement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3 ha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1500€/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4 500 €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20€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20€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20€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463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bois de feu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b="0" i="0" u="none" strike="noStrike" cap="none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3 ha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st à 4€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66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463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éclaircie douglas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b="0" i="0" u="none" strike="noStrike" cap="none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1 ha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m</a:t>
                      </a:r>
                      <a:r>
                        <a:rPr lang="fr-FR" sz="1000" b="0" i="0" u="none" strike="noStrike" cap="none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  <a:endParaRPr sz="1000" b="0" i="0" u="none" strike="noStrike" cap="none" baseline="30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3 200 €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6667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toutes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chasse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mbria"/>
                        <a:buNone/>
                      </a:pPr>
                      <a:r>
                        <a:rPr lang="fr-FR" sz="1000" b="0" i="0" u="none" strike="noStrike" cap="none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7 ha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140 €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69" name="ZoneTexte 168"/>
          <p:cNvSpPr txBox="1"/>
          <p:nvPr/>
        </p:nvSpPr>
        <p:spPr>
          <a:xfrm>
            <a:off x="574778" y="5708483"/>
            <a:ext cx="4027648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fr-FR" sz="2400" b="1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 réalise la même opération pour mes autres parcelles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906517" y="367779"/>
            <a:ext cx="8710449" cy="7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fr-FR" altLang="fr-FR" sz="2800" b="1" dirty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chaque 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parcelle,</a:t>
            </a:r>
            <a:b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fr-FR" altLang="fr-FR" sz="2800" b="1" dirty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 les actions </a:t>
            </a:r>
            <a:r>
              <a:rPr lang="fr-FR" altLang="fr-FR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altLang="fr-FR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recettes »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800" b="1" dirty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l’année </a:t>
            </a:r>
            <a:r>
              <a:rPr lang="fr-FR" altLang="fr-FR" sz="2800" b="1" dirty="0" smtClean="0">
                <a:solidFill>
                  <a:srgbClr val="008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prévue</a:t>
            </a:r>
            <a:endParaRPr lang="fr-FR" altLang="fr-FR" sz="2800" b="1" dirty="0">
              <a:solidFill>
                <a:srgbClr val="0085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274676" y="1826867"/>
            <a:ext cx="1103586" cy="28308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9059917" y="1846252"/>
            <a:ext cx="733487" cy="24318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 rot="16200000">
            <a:off x="-2263937" y="4098868"/>
            <a:ext cx="5097637" cy="4206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Établir 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un programme « coûts</a:t>
            </a:r>
            <a:r>
              <a:rPr lang="fr-FR" altLang="fr-FR" sz="1600" b="1" i="1" dirty="0">
                <a:solidFill>
                  <a:srgbClr val="0085C8"/>
                </a:solidFill>
                <a:latin typeface="Calibri" pitchFamily="34" charset="0"/>
              </a:rPr>
              <a:t>/</a:t>
            </a:r>
            <a:r>
              <a:rPr lang="fr-FR" altLang="fr-FR" sz="2050" b="1" i="1" dirty="0">
                <a:solidFill>
                  <a:srgbClr val="0085C8"/>
                </a:solidFill>
                <a:latin typeface="Calibri" pitchFamily="34" charset="0"/>
              </a:rPr>
              <a:t>recettes </a:t>
            </a:r>
            <a:r>
              <a:rPr lang="fr-FR" altLang="fr-FR" sz="2050" b="1" i="1" dirty="0" smtClean="0">
                <a:solidFill>
                  <a:srgbClr val="0085C8"/>
                </a:solidFill>
                <a:latin typeface="Calibri" pitchFamily="34" charset="0"/>
              </a:rPr>
              <a:t>»</a:t>
            </a:r>
            <a:endParaRPr lang="fr-FR" altLang="fr-FR" sz="2050" b="1" i="1" dirty="0">
              <a:solidFill>
                <a:srgbClr val="0085C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UVER">
  <a:themeElements>
    <a:clrScheme name="Efor-owne">
      <a:dk1>
        <a:srgbClr val="000000"/>
      </a:dk1>
      <a:lt1>
        <a:srgbClr val="FFFFFF"/>
      </a:lt1>
      <a:dk2>
        <a:srgbClr val="0085C8"/>
      </a:dk2>
      <a:lt2>
        <a:srgbClr val="BA4995"/>
      </a:lt2>
      <a:accent1>
        <a:srgbClr val="8DC2EA"/>
      </a:accent1>
      <a:accent2>
        <a:srgbClr val="E7C3DD"/>
      </a:accent2>
      <a:accent3>
        <a:srgbClr val="993533"/>
      </a:accent3>
      <a:accent4>
        <a:srgbClr val="7F7F7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1454</Words>
  <Application>Microsoft Office PowerPoint</Application>
  <PresentationFormat>Format A4 (210 x 297 mm)</PresentationFormat>
  <Paragraphs>543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Trebuchet MS</vt:lpstr>
      <vt:lpstr>RETROUVER</vt:lpstr>
      <vt:lpstr>ÉVALUER LE BUDGET prévisionnel de la gestion de ma forêt</vt:lpstr>
      <vt:lpstr>Évaluer le budget prévisionnel 6 étapes indispensables</vt:lpstr>
      <vt:lpstr>Présentation PowerPoint</vt:lpstr>
      <vt:lpstr>Une bonne prévision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 la faisabilité financière des prévisions de gestion</dc:title>
  <dc:creator>Eric Hincelin</dc:creator>
  <cp:lastModifiedBy>VT</cp:lastModifiedBy>
  <cp:revision>140</cp:revision>
  <cp:lastPrinted>2018-12-06T16:26:24Z</cp:lastPrinted>
  <dcterms:modified xsi:type="dcterms:W3CDTF">2019-04-12T09:21:40Z</dcterms:modified>
</cp:coreProperties>
</file>