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</p:sldMasterIdLst>
  <p:notesMasterIdLst>
    <p:notesMasterId r:id="rId22"/>
  </p:notesMasterIdLst>
  <p:sldIdLst>
    <p:sldId id="256" r:id="rId2"/>
    <p:sldId id="274" r:id="rId3"/>
    <p:sldId id="269" r:id="rId4"/>
    <p:sldId id="258" r:id="rId5"/>
    <p:sldId id="259" r:id="rId6"/>
    <p:sldId id="282" r:id="rId7"/>
    <p:sldId id="260" r:id="rId8"/>
    <p:sldId id="261" r:id="rId9"/>
    <p:sldId id="285" r:id="rId10"/>
    <p:sldId id="284" r:id="rId11"/>
    <p:sldId id="272" r:id="rId12"/>
    <p:sldId id="265" r:id="rId13"/>
    <p:sldId id="278" r:id="rId14"/>
    <p:sldId id="286" r:id="rId15"/>
    <p:sldId id="279" r:id="rId16"/>
    <p:sldId id="273" r:id="rId17"/>
    <p:sldId id="280" r:id="rId18"/>
    <p:sldId id="281" r:id="rId19"/>
    <p:sldId id="283" r:id="rId20"/>
    <p:sldId id="277" r:id="rId21"/>
  </p:sldIdLst>
  <p:sldSz cx="9906000" cy="6858000" type="A4"/>
  <p:notesSz cx="6799263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a Ricart" initials="" lastIdx="8" clrIdx="0"/>
  <p:cmAuthor id="7" name="LARO-LM" initials="LM" lastIdx="1" clrIdx="7"/>
  <p:cmAuthor id="1" name="Rozenn Monnier" initials="" lastIdx="1" clrIdx="1"/>
  <p:cmAuthor id="8" name="François Xavier VALENGIN" initials="FXV" lastIdx="1" clrIdx="8">
    <p:extLst>
      <p:ext uri="{19B8F6BF-5375-455C-9EA6-DF929625EA0E}">
        <p15:presenceInfo xmlns:p15="http://schemas.microsoft.com/office/powerpoint/2012/main" userId="S-1-5-21-2592782026-3252060848-2060321172-1134" providerId="AD"/>
      </p:ext>
    </p:extLst>
  </p:cmAuthor>
  <p:cmAuthor id="2" name="jean-michel Escurat" initials="" lastIdx="9" clrIdx="2"/>
  <p:cmAuthor id="3" name="Maxime Manderlier" initials="" lastIdx="2" clrIdx="3"/>
  <p:cmAuthor id="4" name="Eric SEVRIN" initials="ES" lastIdx="21" clrIdx="4">
    <p:extLst>
      <p:ext uri="{19B8F6BF-5375-455C-9EA6-DF929625EA0E}">
        <p15:presenceInfo xmlns:p15="http://schemas.microsoft.com/office/powerpoint/2012/main" userId="Eric SEVRIN" providerId="None"/>
      </p:ext>
    </p:extLst>
  </p:cmAuthor>
  <p:cmAuthor id="5" name="Jac" initials="JB" lastIdx="27" clrIdx="5"/>
  <p:cmAuthor id="6" name="" initials="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EDF4FB"/>
    <a:srgbClr val="DA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3A112C-2AD4-4F72-8A1A-48EB5F5127D3}">
  <a:tblStyle styleId="{443A112C-2AD4-4F72-8A1A-48EB5F5127D3}" styleName="Table_0">
    <a:wholeTbl>
      <a:tcTxStyle b="off" i="off">
        <a:font>
          <a:latin typeface="Cambria"/>
          <a:ea typeface="Cambria"/>
          <a:cs typeface="Cambr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DF4FB"/>
          </a:solidFill>
        </a:fill>
      </a:tcStyle>
    </a:wholeTbl>
    <a:band1H>
      <a:tcTxStyle/>
      <a:tcStyle>
        <a:tcBdr/>
        <a:fill>
          <a:solidFill>
            <a:srgbClr val="DAE9F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AE9F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mbria"/>
          <a:ea typeface="Cambria"/>
          <a:cs typeface="Cambr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mbria"/>
          <a:ea typeface="Cambria"/>
          <a:cs typeface="Cambr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mbria"/>
          <a:ea typeface="Cambria"/>
          <a:cs typeface="Cambr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12" autoAdjust="0"/>
  </p:normalViewPr>
  <p:slideViewPr>
    <p:cSldViewPr snapToGrid="0">
      <p:cViewPr>
        <p:scale>
          <a:sx n="100" d="100"/>
          <a:sy n="100" d="100"/>
        </p:scale>
        <p:origin x="1596" y="54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48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1736" y="0"/>
            <a:ext cx="2946348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31025"/>
            <a:ext cx="2946348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1736" y="9431025"/>
            <a:ext cx="2946348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5742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6303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5353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51736" y="9431025"/>
            <a:ext cx="2946348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428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51736" y="9431025"/>
            <a:ext cx="2946348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922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51736" y="9431025"/>
            <a:ext cx="2946348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9450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51736" y="9431025"/>
            <a:ext cx="2946348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578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51736" y="9431025"/>
            <a:ext cx="2946348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083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935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03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079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89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024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38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75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845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088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44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50888" y="5084763"/>
            <a:ext cx="10680701" cy="177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8313" y="5724525"/>
            <a:ext cx="2230437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C:\Users\coutant\Desktop\Efor-own PP (15-06_-17)\Links\CNPF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9625" y="5657850"/>
            <a:ext cx="649288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C:\Users\coutant\Desktop\En cours\01N1-238_Efor-own (23-05-17)\Logos\Efo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2013" y="5589588"/>
            <a:ext cx="935037" cy="72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C:\Users\coutant\Desktop\Efor-own PP (15-06_-17)\Links\CNPF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 descr="C:\Users\coutant\Desktop\Efor-own PP (15-06_-17)\Links\Erasmus+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9490075" y="6453188"/>
            <a:ext cx="215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/>
        </p:nvSpPr>
        <p:spPr>
          <a:xfrm rot="-5400000">
            <a:off x="-1581943" y="4485481"/>
            <a:ext cx="397510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1" baseline="3000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Titre chapitre</a:t>
            </a:r>
            <a:endParaRPr/>
          </a:p>
        </p:txBody>
      </p:sp>
      <p:pic>
        <p:nvPicPr>
          <p:cNvPr id="33" name="Shape 33" descr="C:\Users\coutant\Desktop\Efor-own PP (15-06_-17)\Links\CNPF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 descr="C:\Users\coutant\Desktop\Efor-own PP (15-06_-17)\Links\Erasmus+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9490075" y="6453188"/>
            <a:ext cx="215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6"/>
          <p:cNvSpPr txBox="1">
            <a:spLocks noChangeArrowheads="1"/>
          </p:cNvSpPr>
          <p:nvPr/>
        </p:nvSpPr>
        <p:spPr bwMode="auto">
          <a:xfrm rot="16200000">
            <a:off x="-1581943" y="4485481"/>
            <a:ext cx="39751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3200" b="1" i="1" baseline="30000">
                <a:solidFill>
                  <a:srgbClr val="0085C8"/>
                </a:solidFill>
                <a:latin typeface="Calibri" pitchFamily="34" charset="0"/>
              </a:rPr>
              <a:t>Titre chapitre</a:t>
            </a:r>
          </a:p>
        </p:txBody>
      </p:sp>
      <p:pic>
        <p:nvPicPr>
          <p:cNvPr id="3" name="Picture 3" descr="C:\Users\coutant\Desktop\Efor-own PP (15-06_-17)\Links\CNP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coutant\Desktop\Efor-own PP (15-06_-17)\Links\Erasmus+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1C08-EB86-43AE-8420-F7410F5C3B54}" type="datetime1">
              <a:rPr lang="fr-FR"/>
              <a:pPr>
                <a:defRPr/>
              </a:pPr>
              <a:t>17/04/2019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hape 37"/>
          <p:cNvSpPr txBox="1">
            <a:spLocks noGrp="1"/>
          </p:cNvSpPr>
          <p:nvPr>
            <p:ph type="sldNum" idx="12"/>
          </p:nvPr>
        </p:nvSpPr>
        <p:spPr>
          <a:xfrm>
            <a:off x="9183757" y="6462714"/>
            <a:ext cx="56135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42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6"/>
          <p:cNvSpPr txBox="1">
            <a:spLocks noChangeArrowheads="1"/>
          </p:cNvSpPr>
          <p:nvPr/>
        </p:nvSpPr>
        <p:spPr bwMode="auto">
          <a:xfrm rot="16200000">
            <a:off x="-1581943" y="4485481"/>
            <a:ext cx="39751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3200" b="1" i="1" baseline="30000" dirty="0">
                <a:solidFill>
                  <a:srgbClr val="0085C8"/>
                </a:solidFill>
                <a:latin typeface="Calibri" pitchFamily="34" charset="0"/>
              </a:rPr>
              <a:t>Titre </a:t>
            </a:r>
            <a:r>
              <a:rPr lang="fr-FR" altLang="fr-FR" sz="3200" b="1" i="1" baseline="30000" dirty="0" smtClean="0">
                <a:solidFill>
                  <a:srgbClr val="0085C8"/>
                </a:solidFill>
                <a:latin typeface="Calibri" pitchFamily="34" charset="0"/>
              </a:rPr>
              <a:t>étape</a:t>
            </a:r>
            <a:endParaRPr lang="fr-FR" altLang="fr-FR" sz="3200" b="1" i="1" baseline="30000" dirty="0">
              <a:solidFill>
                <a:srgbClr val="0085C8"/>
              </a:solidFill>
              <a:latin typeface="Calibri" pitchFamily="34" charset="0"/>
            </a:endParaRPr>
          </a:p>
        </p:txBody>
      </p:sp>
      <p:pic>
        <p:nvPicPr>
          <p:cNvPr id="3" name="Picture 3" descr="C:\Users\coutant\Desktop\Efor-own PP (15-06_-17)\Links\CNP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coutant\Desktop\Efor-own PP (15-06_-17)\Links\Erasmus+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1C08-EB86-43AE-8420-F7410F5C3B54}" type="datetime1">
              <a:rPr lang="fr-FR"/>
              <a:pPr>
                <a:defRPr/>
              </a:pPr>
              <a:t>17/04/2019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90075" y="6453188"/>
            <a:ext cx="215900" cy="288925"/>
          </a:xfrm>
        </p:spPr>
        <p:txBody>
          <a:bodyPr/>
          <a:lstStyle>
            <a:lvl1pPr>
              <a:defRPr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552BC89B-6869-4F6F-B872-A040215E6F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70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://eduter-cnpr.fr/" TargetMode="External"/><Relationship Id="rId18" Type="http://schemas.openxmlformats.org/officeDocument/2006/relationships/image" Target="../media/image39.png"/><Relationship Id="rId3" Type="http://schemas.openxmlformats.org/officeDocument/2006/relationships/hyperlink" Target="https://www.cnpf.fr/" TargetMode="External"/><Relationship Id="rId7" Type="http://schemas.openxmlformats.org/officeDocument/2006/relationships/hyperlink" Target="http://www.hortojardi.com/" TargetMode="External"/><Relationship Id="rId12" Type="http://schemas.openxmlformats.org/officeDocument/2006/relationships/image" Target="../media/image36.png"/><Relationship Id="rId17" Type="http://schemas.openxmlformats.org/officeDocument/2006/relationships/hyperlink" Target="http://www.srfb-kbbm.be/" TargetMode="External"/><Relationship Id="rId2" Type="http://schemas.openxmlformats.org/officeDocument/2006/relationships/image" Target="../media/image30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11" Type="http://schemas.openxmlformats.org/officeDocument/2006/relationships/hyperlink" Target="http://www.agrosupdijon.fr/" TargetMode="External"/><Relationship Id="rId5" Type="http://schemas.openxmlformats.org/officeDocument/2006/relationships/hyperlink" Target="https://www.condorcet.be/" TargetMode="External"/><Relationship Id="rId15" Type="http://schemas.openxmlformats.org/officeDocument/2006/relationships/hyperlink" Target="http://www.ctfc.cat/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2.png"/><Relationship Id="rId9" Type="http://schemas.openxmlformats.org/officeDocument/2006/relationships/hyperlink" Target="http://www.eplea.vosges.educagri.fr/" TargetMode="External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225" y="-1"/>
            <a:ext cx="8105775" cy="5108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800225" y="0"/>
            <a:ext cx="8105775" cy="51082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86984" y="2007137"/>
            <a:ext cx="7677024" cy="236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defRPr/>
            </a:pPr>
            <a:r>
              <a:rPr lang="fr-FR" sz="4800" b="1" kern="1200" dirty="0">
                <a:solidFill>
                  <a:srgbClr val="0085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FUTAIE </a:t>
            </a:r>
            <a:br>
              <a:rPr lang="fr-FR" sz="4800" b="1" kern="1200" dirty="0">
                <a:solidFill>
                  <a:srgbClr val="0085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fr-FR" sz="4800" b="1" kern="1200" dirty="0" smtClean="0">
                <a:solidFill>
                  <a:srgbClr val="0085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RÉGULIÈRE</a:t>
            </a:r>
          </a:p>
          <a:p>
            <a:pPr algn="l">
              <a:spcBef>
                <a:spcPts val="2400"/>
              </a:spcBef>
              <a:defRPr/>
            </a:pPr>
            <a:r>
              <a:rPr lang="fr-FR" sz="4800" b="1" i="1" kern="1200" dirty="0" smtClean="0">
                <a:solidFill>
                  <a:srgbClr val="0085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Diagnostic </a:t>
            </a:r>
            <a:br>
              <a:rPr lang="fr-FR" sz="4800" b="1" i="1" kern="1200" dirty="0" smtClean="0">
                <a:solidFill>
                  <a:srgbClr val="0085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fr-FR" sz="4800" b="1" i="1" kern="1200" dirty="0" smtClean="0">
                <a:solidFill>
                  <a:srgbClr val="0085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 gestions envisagées</a:t>
            </a:r>
            <a:endParaRPr lang="fr-FR" sz="4800" b="1" i="1" kern="1200" dirty="0">
              <a:solidFill>
                <a:srgbClr val="0085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9417052" y="6467476"/>
            <a:ext cx="346075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850253" y="1017793"/>
            <a:ext cx="8477868" cy="108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Sélectionner les </a:t>
            </a:r>
            <a:r>
              <a:rPr lang="fr-FR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sujets les mieux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conformés,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appelés arbres d’avenir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 rot="10800000" flipH="1">
            <a:off x="10497638" y="-3656560"/>
            <a:ext cx="2751189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" name="ZoneTexte 6"/>
          <p:cNvSpPr txBox="1">
            <a:spLocks noChangeArrowheads="1"/>
          </p:cNvSpPr>
          <p:nvPr/>
        </p:nvSpPr>
        <p:spPr bwMode="auto">
          <a:xfrm rot="16200000">
            <a:off x="-1343230" y="3862183"/>
            <a:ext cx="326930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Gérer une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régulière 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69520" y="1827284"/>
            <a:ext cx="5453918" cy="4783066"/>
            <a:chOff x="70673" y="1222453"/>
            <a:chExt cx="5453918" cy="478306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422" y="1222453"/>
              <a:ext cx="3814169" cy="4478283"/>
            </a:xfrm>
            <a:prstGeom prst="rect">
              <a:avLst/>
            </a:prstGeom>
          </p:spPr>
        </p:pic>
        <p:grpSp>
          <p:nvGrpSpPr>
            <p:cNvPr id="32" name="Groupe 31"/>
            <p:cNvGrpSpPr/>
            <p:nvPr/>
          </p:nvGrpSpPr>
          <p:grpSpPr>
            <a:xfrm>
              <a:off x="70673" y="1921206"/>
              <a:ext cx="5315277" cy="4084313"/>
              <a:chOff x="280185" y="2435732"/>
              <a:chExt cx="5438202" cy="4208537"/>
            </a:xfrm>
          </p:grpSpPr>
          <p:sp>
            <p:nvSpPr>
              <p:cNvPr id="15" name="Shape 131"/>
              <p:cNvSpPr txBox="1"/>
              <p:nvPr/>
            </p:nvSpPr>
            <p:spPr>
              <a:xfrm>
                <a:off x="418095" y="2435732"/>
                <a:ext cx="1494069" cy="1419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R="0" lvl="0" algn="r" rtl="0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ts val="2000"/>
                </a:pPr>
                <a:r>
                  <a:rPr lang="fr-FR" sz="1600" i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Ho</a:t>
                </a:r>
                <a:r>
                  <a:rPr lang="fr-FR" sz="1600" i="1" dirty="0" smtClean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up</a:t>
                </a:r>
                <a:r>
                  <a:rPr lang="fr-FR" sz="1600" i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pier équilibré, non étriqué, dans l’étage dominant</a:t>
                </a:r>
                <a:endParaRPr lang="fr-FR" sz="1600" i="1" dirty="0">
                  <a:solidFill>
                    <a:srgbClr val="0085C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just" rtl="0">
                  <a:spcBef>
                    <a:spcPts val="600"/>
                  </a:spcBef>
                  <a:spcAft>
                    <a:spcPts val="0"/>
                  </a:spcAft>
                  <a:buClr>
                    <a:schemeClr val="tx1"/>
                  </a:buClr>
                  <a:buSzPts val="2000"/>
                </a:pPr>
                <a:endParaRPr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Shape 131"/>
              <p:cNvSpPr txBox="1"/>
              <p:nvPr/>
            </p:nvSpPr>
            <p:spPr>
              <a:xfrm>
                <a:off x="280185" y="5153658"/>
                <a:ext cx="1444218" cy="14906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R="0" lvl="0" algn="r" rtl="0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ts val="2000"/>
                </a:pPr>
                <a:r>
                  <a:rPr lang="fr-FR" sz="1600" i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Arbre vigoureux au tronc droit, vertical et cylindrique</a:t>
                </a:r>
                <a:endParaRPr lang="fr-FR" sz="1600" i="1" dirty="0">
                  <a:solidFill>
                    <a:srgbClr val="0085C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just" rtl="0">
                  <a:spcBef>
                    <a:spcPts val="600"/>
                  </a:spcBef>
                  <a:spcAft>
                    <a:spcPts val="0"/>
                  </a:spcAft>
                  <a:buClr>
                    <a:schemeClr val="tx1"/>
                  </a:buClr>
                  <a:buSzPts val="2000"/>
                </a:pPr>
                <a:endParaRPr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" name="Connecteur droit avec flèche 3"/>
              <p:cNvCxnSpPr/>
              <p:nvPr/>
            </p:nvCxnSpPr>
            <p:spPr>
              <a:xfrm>
                <a:off x="1957856" y="2540617"/>
                <a:ext cx="1425892" cy="6265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 flipV="1">
                <a:off x="1753640" y="5303520"/>
                <a:ext cx="1858240" cy="1980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Shape 131"/>
              <p:cNvSpPr txBox="1"/>
              <p:nvPr/>
            </p:nvSpPr>
            <p:spPr>
              <a:xfrm>
                <a:off x="3690378" y="4193396"/>
                <a:ext cx="1217733" cy="1159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R="0" lvl="0" algn="ctr" rtl="0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ts val="2000"/>
                </a:pPr>
                <a:r>
                  <a:rPr lang="fr-FR" sz="1600" i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Arbre adapté au climat et au sol</a:t>
                </a:r>
                <a:endParaRPr lang="fr-FR" sz="1600" i="1" dirty="0">
                  <a:solidFill>
                    <a:srgbClr val="0085C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just" rtl="0">
                  <a:spcBef>
                    <a:spcPts val="600"/>
                  </a:spcBef>
                  <a:spcAft>
                    <a:spcPts val="0"/>
                  </a:spcAft>
                  <a:buClr>
                    <a:schemeClr val="tx1"/>
                  </a:buClr>
                  <a:buSzPts val="2000"/>
                </a:pPr>
                <a:endParaRPr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>
              <a:xfrm>
                <a:off x="4296303" y="5113746"/>
                <a:ext cx="0" cy="5346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/>
              <p:nvPr/>
            </p:nvCxnSpPr>
            <p:spPr>
              <a:xfrm flipV="1">
                <a:off x="4281402" y="2435732"/>
                <a:ext cx="0" cy="175402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>
                <a:off x="5107880" y="4273878"/>
                <a:ext cx="17504" cy="14642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Shape 131"/>
              <p:cNvSpPr txBox="1"/>
              <p:nvPr/>
            </p:nvSpPr>
            <p:spPr>
              <a:xfrm>
                <a:off x="5049958" y="5073903"/>
                <a:ext cx="668429" cy="2869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R="0" lvl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ts val="2000"/>
                </a:pPr>
                <a:r>
                  <a:rPr lang="fr-FR" sz="1600" i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 m</a:t>
                </a:r>
                <a:endParaRPr lang="fr-FR" sz="1600" i="1" dirty="0">
                  <a:solidFill>
                    <a:srgbClr val="0085C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just" rtl="0">
                  <a:spcBef>
                    <a:spcPts val="600"/>
                  </a:spcBef>
                  <a:spcAft>
                    <a:spcPts val="0"/>
                  </a:spcAft>
                  <a:buClr>
                    <a:schemeClr val="tx1"/>
                  </a:buClr>
                  <a:buSzPts val="2000"/>
                </a:pPr>
                <a:endParaRPr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" name="Shape 131"/>
          <p:cNvSpPr txBox="1"/>
          <p:nvPr/>
        </p:nvSpPr>
        <p:spPr>
          <a:xfrm>
            <a:off x="5899526" y="1419983"/>
            <a:ext cx="3548534" cy="3152018"/>
          </a:xfrm>
          <a:prstGeom prst="roundRect">
            <a:avLst>
              <a:gd name="adj" fmla="val 9901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ts val="1900"/>
              </a:lnSpc>
              <a:buClr>
                <a:schemeClr val="tx1"/>
              </a:buClr>
              <a:buSzPts val="2000"/>
            </a:pPr>
            <a:r>
              <a:rPr lang="fr-FR" sz="2000" spc="-5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Possible de </a:t>
            </a:r>
            <a:r>
              <a:rPr lang="fr-FR" sz="2000" b="1" spc="-5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ceinturer les arbres </a:t>
            </a:r>
            <a:r>
              <a:rPr lang="fr-FR" sz="2000" b="1" spc="-50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choisis, </a:t>
            </a:r>
            <a:r>
              <a:rPr lang="fr-FR" sz="2000" b="1" spc="-5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à la peinture </a:t>
            </a:r>
            <a:r>
              <a:rPr lang="fr-FR" sz="2000" spc="-50" dirty="0" smtClean="0">
                <a:latin typeface="Calibri"/>
                <a:ea typeface="Calibri"/>
                <a:cs typeface="Calibri"/>
                <a:sym typeface="Calibri"/>
              </a:rPr>
              <a:t>selon </a:t>
            </a:r>
            <a:r>
              <a:rPr lang="fr-FR" sz="2000" spc="-50" dirty="0">
                <a:latin typeface="Calibri"/>
                <a:ea typeface="Calibri"/>
                <a:cs typeface="Calibri"/>
                <a:sym typeface="Calibri"/>
              </a:rPr>
              <a:t>les critères de rectitude, de vigueur, d’équilibre du houppier, d’intérêt </a:t>
            </a:r>
            <a:r>
              <a:rPr lang="fr-FR" sz="2000" spc="-50" dirty="0" smtClean="0">
                <a:latin typeface="Calibri"/>
                <a:ea typeface="Calibri"/>
                <a:cs typeface="Calibri"/>
                <a:sym typeface="Calibri"/>
              </a:rPr>
              <a:t>économique :</a:t>
            </a:r>
            <a:endParaRPr lang="fr-FR" sz="2000" spc="-5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lvl="0" indent="-180000" algn="just">
              <a:lnSpc>
                <a:spcPts val="1900"/>
              </a:lnSpc>
              <a:spcBef>
                <a:spcPts val="600"/>
              </a:spcBef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50 </a:t>
            </a:r>
            <a:r>
              <a:rPr lang="fr-FR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70 tiges/ha pour le </a:t>
            </a:r>
            <a:r>
              <a:rPr lang="fr-FR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chêne,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hêtre et la plupart des feuillus</a:t>
            </a:r>
          </a:p>
          <a:p>
            <a:pPr marL="180000" lvl="0" indent="-180000" algn="just">
              <a:lnSpc>
                <a:spcPts val="1900"/>
              </a:lnSpc>
              <a:spcBef>
                <a:spcPts val="600"/>
              </a:spcBef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180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 tiges/ha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pour les 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résineux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le châtaignier</a:t>
            </a:r>
            <a:endParaRPr lang="fr-FR" sz="2000" dirty="0">
              <a:solidFill>
                <a:srgbClr val="0085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000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55"/>
          <p:cNvSpPr txBox="1">
            <a:spLocks/>
          </p:cNvSpPr>
          <p:nvPr/>
        </p:nvSpPr>
        <p:spPr>
          <a:xfrm>
            <a:off x="744468" y="563862"/>
            <a:ext cx="9161532" cy="3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2800" b="1" kern="1200" dirty="0" smtClean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Étape 3 </a:t>
            </a:r>
            <a:r>
              <a:rPr lang="fr-FR" sz="2800" b="1" kern="1200" dirty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</a:t>
            </a:r>
            <a:r>
              <a:rPr lang="fr-FR" sz="2800" b="1" kern="1200" cap="all" dirty="0" smtClean="0">
                <a:solidFill>
                  <a:srgbClr val="BE498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Gérer </a:t>
            </a:r>
            <a:r>
              <a:rPr lang="fr-FR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une futaie régulière</a:t>
            </a:r>
          </a:p>
          <a:p>
            <a:endParaRPr lang="fr-FR" sz="20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881687" y="4463285"/>
            <a:ext cx="3707375" cy="1993078"/>
            <a:chOff x="5881687" y="4463285"/>
            <a:chExt cx="3707375" cy="1993078"/>
          </a:xfrm>
        </p:grpSpPr>
        <p:sp>
          <p:nvSpPr>
            <p:cNvPr id="131" name="Shape 131"/>
            <p:cNvSpPr txBox="1"/>
            <p:nvPr/>
          </p:nvSpPr>
          <p:spPr>
            <a:xfrm>
              <a:off x="5881687" y="4529871"/>
              <a:ext cx="3707375" cy="19264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60000" marR="0" lvl="0" algn="just" rtl="0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2000"/>
              </a:pPr>
              <a:r>
                <a:rPr lang="fr-FR" sz="1800" b="1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Indispensable </a:t>
              </a:r>
              <a:endParaRPr lang="fr-FR" sz="18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marR="0" lvl="0" algn="just" rtl="0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2000"/>
              </a:pPr>
              <a:r>
                <a:rPr lang="fr-FR" sz="1800" spc="-60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Pour faciliter le marquage et les futures exploitations, matérialiser un </a:t>
              </a:r>
              <a:r>
                <a:rPr lang="fr-FR" sz="1800" b="1" spc="-60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réseau de cloisonnements </a:t>
              </a:r>
              <a:r>
                <a:rPr lang="fr-FR" sz="1800" spc="-60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idéalement </a:t>
              </a:r>
              <a:r>
                <a:rPr lang="fr-FR" sz="1800" spc="-60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espacés </a:t>
              </a:r>
              <a:r>
                <a:rPr lang="fr-FR" sz="1800" spc="-60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de </a:t>
              </a:r>
              <a:r>
                <a:rPr lang="fr-FR" sz="1800" spc="-60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16-20 m </a:t>
              </a:r>
              <a:r>
                <a:rPr lang="fr-FR" sz="1800" spc="-60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d’axe en </a:t>
              </a:r>
              <a:r>
                <a:rPr lang="fr-FR" sz="1800" spc="-60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axe.</a:t>
              </a:r>
              <a:endParaRPr lang="fr-FR" sz="1800" spc="-6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R="0" lvl="0" algn="just" rtl="0">
                <a:spcBef>
                  <a:spcPts val="600"/>
                </a:spcBef>
                <a:spcAft>
                  <a:spcPts val="0"/>
                </a:spcAft>
                <a:buClr>
                  <a:schemeClr val="tx1"/>
                </a:buClr>
                <a:buSzPts val="2000"/>
              </a:pP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" name="Picture 2" descr="https://docs.google.com/drawings/d/sWse7YgZ7NUkhJg3Np3K-zA/image?w=385&amp;h=91&amp;rev=1&amp;ac=1&amp;parent=1K3NQ0GRkhCCC0fuReL0V1j9E1DCIs_5E7WMph_zYWN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8" t="11685" r="80276" b="8427"/>
            <a:stretch/>
          </p:blipFill>
          <p:spPr bwMode="auto">
            <a:xfrm>
              <a:off x="6019789" y="4463285"/>
              <a:ext cx="408373" cy="692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4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961723" y="974618"/>
            <a:ext cx="8617252" cy="1695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</a:pP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Marquer d’une croix les arbres à abattre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180000" lvl="0" indent="-180000" algn="just"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détourage +/- fort </a:t>
            </a:r>
            <a:r>
              <a:rPr lang="fr-FR" sz="2000" spc="-50" dirty="0">
                <a:latin typeface="Calibri"/>
                <a:ea typeface="Calibri"/>
                <a:cs typeface="Calibri"/>
                <a:sym typeface="Calibri"/>
              </a:rPr>
              <a:t>selon le développement du </a:t>
            </a:r>
            <a:r>
              <a:rPr lang="fr-FR" sz="2000" spc="-50" dirty="0" smtClean="0">
                <a:latin typeface="Calibri"/>
                <a:ea typeface="Calibri"/>
                <a:cs typeface="Calibri"/>
                <a:sym typeface="Calibri"/>
              </a:rPr>
              <a:t>houppier, </a:t>
            </a:r>
            <a:r>
              <a:rPr lang="fr-FR" sz="2000" spc="-50" dirty="0" smtClean="0">
                <a:latin typeface="Calibri"/>
                <a:ea typeface="Calibri"/>
                <a:cs typeface="Calibri"/>
                <a:sym typeface="Calibri"/>
              </a:rPr>
              <a:t>pour </a:t>
            </a:r>
            <a:r>
              <a:rPr lang="fr-FR" sz="2000" spc="-5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ceux</a:t>
            </a:r>
            <a:r>
              <a:rPr lang="fr-FR" sz="2000" spc="-50" dirty="0" smtClean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spc="-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</a:t>
            </a:r>
            <a:r>
              <a:rPr lang="fr-FR" sz="2000" spc="-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gênent </a:t>
            </a:r>
            <a:r>
              <a:rPr lang="fr-FR" sz="2000" spc="-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tête des </a:t>
            </a:r>
            <a:r>
              <a:rPr lang="fr-FR" sz="2000" spc="-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beaux </a:t>
            </a:r>
            <a:r>
              <a:rPr lang="fr-FR" sz="2000" spc="-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arbres ceinturés, sans que leur nombre dépasse 15 à 25 % </a:t>
            </a:r>
            <a:r>
              <a:rPr lang="fr-FR" sz="2000" spc="-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nombre total de </a:t>
            </a:r>
            <a:r>
              <a:rPr lang="fr-FR" sz="2000" spc="-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tiges, à moduler selon les essences ; </a:t>
            </a:r>
          </a:p>
          <a:p>
            <a:pPr marL="180000" lvl="0" indent="-180000" algn="just">
              <a:spcBef>
                <a:spcPts val="600"/>
              </a:spcBef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en plein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au profit des plus beaux sujets</a:t>
            </a:r>
          </a:p>
        </p:txBody>
      </p:sp>
      <p:pic>
        <p:nvPicPr>
          <p:cNvPr id="132" name="Shape 132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9417052" y="6481764"/>
            <a:ext cx="346075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 rot="10800000" flipH="1">
            <a:off x="10497638" y="-3656560"/>
            <a:ext cx="2751189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8" name="Shape 138" descr="22 FC"/>
          <p:cNvPicPr preferRelativeResize="0"/>
          <p:nvPr/>
        </p:nvPicPr>
        <p:blipFill rotWithShape="1">
          <a:blip r:embed="rId5">
            <a:alphaModFix/>
          </a:blip>
          <a:srcRect t="2382"/>
          <a:stretch/>
        </p:blipFill>
        <p:spPr>
          <a:xfrm>
            <a:off x="2983552" y="2829639"/>
            <a:ext cx="3938896" cy="228794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30"/>
          <p:cNvSpPr txBox="1">
            <a:spLocks/>
          </p:cNvSpPr>
          <p:nvPr/>
        </p:nvSpPr>
        <p:spPr>
          <a:xfrm>
            <a:off x="646534" y="404706"/>
            <a:ext cx="9259466" cy="5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fr-FR" sz="2700" b="1" spc="-50" dirty="0" smtClean="0">
                <a:solidFill>
                  <a:schemeClr val="bg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Favoriser les sujets les mieux </a:t>
            </a:r>
            <a:r>
              <a:rPr lang="fr-FR" sz="2700" b="1" spc="-50" dirty="0" smtClean="0">
                <a:solidFill>
                  <a:schemeClr val="bg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conformés, </a:t>
            </a:r>
            <a:r>
              <a:rPr lang="fr-FR" sz="2700" b="1" spc="-50" dirty="0" smtClean="0">
                <a:solidFill>
                  <a:schemeClr val="bg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appelés arbres d’avenir</a:t>
            </a:r>
            <a:endParaRPr lang="fr-FR" sz="2700" b="1" spc="-50" dirty="0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" name="ZoneTexte 6"/>
          <p:cNvSpPr txBox="1">
            <a:spLocks noChangeArrowheads="1"/>
          </p:cNvSpPr>
          <p:nvPr/>
        </p:nvSpPr>
        <p:spPr bwMode="auto">
          <a:xfrm rot="16200000">
            <a:off x="-1343230" y="3862183"/>
            <a:ext cx="326930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Gérer une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régulière 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197859" y="5117586"/>
            <a:ext cx="8219193" cy="1159638"/>
            <a:chOff x="1272072" y="5117586"/>
            <a:chExt cx="8219193" cy="1159638"/>
          </a:xfrm>
        </p:grpSpPr>
        <p:sp>
          <p:nvSpPr>
            <p:cNvPr id="13" name="Shape 131"/>
            <p:cNvSpPr txBox="1"/>
            <p:nvPr/>
          </p:nvSpPr>
          <p:spPr>
            <a:xfrm>
              <a:off x="1570042" y="5117586"/>
              <a:ext cx="7921223" cy="115963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spcBef>
                  <a:spcPts val="600"/>
                </a:spcBef>
                <a:buClr>
                  <a:schemeClr val="tx1"/>
                </a:buClr>
                <a:buSzPts val="2000"/>
              </a:pPr>
              <a:r>
                <a:rPr lang="fr-FR" sz="1800" i="1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Tant </a:t>
              </a:r>
              <a:r>
                <a:rPr lang="fr-FR" sz="1800" i="1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que l’on n’a pas atteint la densité </a:t>
              </a:r>
              <a:r>
                <a:rPr lang="fr-FR" sz="1800" i="1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finale de tiges/ha, </a:t>
              </a:r>
              <a:r>
                <a:rPr lang="fr-FR" sz="1800" b="1" i="1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mesurer régulièrement la surface terrière : </a:t>
              </a:r>
              <a:r>
                <a:rPr lang="fr-FR" sz="1800" i="1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au-delà </a:t>
              </a:r>
              <a:r>
                <a:rPr lang="fr-FR" sz="1800" i="1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de </a:t>
              </a:r>
              <a:r>
                <a:rPr lang="fr-FR" sz="1800" i="1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20 m</a:t>
              </a:r>
              <a:r>
                <a:rPr lang="fr-FR" sz="1800" i="1" baseline="30000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fr-FR" sz="1800" i="1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/ha</a:t>
              </a:r>
              <a:r>
                <a:rPr lang="fr-FR" sz="1800" i="1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, les arbres se </a:t>
              </a:r>
              <a:r>
                <a:rPr lang="fr-FR" sz="1800" i="1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concurrencent, </a:t>
              </a:r>
              <a:r>
                <a:rPr lang="fr-FR" sz="1800" i="1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et l’éclaircie est nécessaire.</a:t>
              </a:r>
            </a:p>
          </p:txBody>
        </p:sp>
        <p:pic>
          <p:nvPicPr>
            <p:cNvPr id="14" name="Picture 2" descr="https://docs.google.com/drawings/d/sWse7YgZ7NUkhJg3Np3K-zA/image?w=385&amp;h=91&amp;rev=1&amp;ac=1&amp;parent=1K3NQ0GRkhCCC0fuReL0V1j9E1DCIs_5E7WMph_zYWN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8" t="11685" r="80276" b="8427"/>
            <a:stretch/>
          </p:blipFill>
          <p:spPr bwMode="auto">
            <a:xfrm>
              <a:off x="1272072" y="5351175"/>
              <a:ext cx="408373" cy="692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62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9417052" y="6462713"/>
            <a:ext cx="34607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1017639" y="691137"/>
            <a:ext cx="839941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kern="1200" dirty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Une sélection régulière et permanente</a:t>
            </a:r>
            <a:endParaRPr sz="2800" b="1" kern="1200" dirty="0">
              <a:solidFill>
                <a:srgbClr val="0085C8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47" name="Shape 147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907633" y="1315102"/>
            <a:ext cx="7543193" cy="26375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sz="20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❶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Concentration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de la croissance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sur les plus beaux arbres au sein d’un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peuplement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dont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densité décroît régulièrement : </a:t>
            </a:r>
            <a:endParaRPr lang="fr-FR"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lvl="2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stades </a:t>
            </a:r>
            <a:r>
              <a:rPr lang="fr-FR" sz="20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juvéniles (jusqu’à </a:t>
            </a:r>
            <a:r>
              <a:rPr lang="fr-FR" sz="20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10-15 m </a:t>
            </a:r>
            <a:r>
              <a:rPr lang="fr-FR" sz="20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20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hauteur)  </a:t>
            </a:r>
            <a:br>
              <a:rPr lang="fr-FR" sz="20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souvent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1 000 tiges/ha</a:t>
            </a:r>
            <a:endParaRPr lang="fr-FR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lvl="2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stade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final, proche de la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maturité</a:t>
            </a:r>
            <a:b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50 à</a:t>
            </a:r>
            <a:r>
              <a:rPr lang="fr-FR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tiges/ha en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feuillus et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180 à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 tiges/ha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résineux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châtaignier,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selon les besoins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espace des essences.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49"/>
          <p:cNvSpPr txBox="1"/>
          <p:nvPr/>
        </p:nvSpPr>
        <p:spPr>
          <a:xfrm>
            <a:off x="907632" y="4014465"/>
            <a:ext cx="7388335" cy="205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fr-FR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❷</a:t>
            </a:r>
            <a:r>
              <a:rPr lang="fr-FR" sz="20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éclaircies dépendent du peuplement </a:t>
            </a:r>
            <a:endParaRPr lang="fr-FR"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indent="-180000" algn="just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assez </a:t>
            </a:r>
            <a:r>
              <a:rPr lang="fr-FR" sz="20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fortes </a:t>
            </a:r>
            <a:r>
              <a:rPr lang="fr-FR" sz="20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sans trop de risques </a:t>
            </a:r>
            <a:r>
              <a:rPr lang="fr-FR" sz="20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de déstabilisation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peuplement quand la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sélection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beaux sujets a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été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précoce</a:t>
            </a:r>
          </a:p>
          <a:p>
            <a:pPr marL="180000" indent="-180000" algn="just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fréquentes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moins fortes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on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intervient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retard. Le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choix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arbres de qualité sera aussi souvent plus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réduit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6"/>
          <p:cNvSpPr txBox="1">
            <a:spLocks noChangeArrowheads="1"/>
          </p:cNvSpPr>
          <p:nvPr/>
        </p:nvSpPr>
        <p:spPr bwMode="auto">
          <a:xfrm rot="16200000">
            <a:off x="-1343230" y="3862183"/>
            <a:ext cx="326930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Gérer une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régulière 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à coins arrondis 27"/>
          <p:cNvSpPr/>
          <p:nvPr/>
        </p:nvSpPr>
        <p:spPr>
          <a:xfrm>
            <a:off x="1376584" y="2138730"/>
            <a:ext cx="8119978" cy="27869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9417052" y="6495734"/>
            <a:ext cx="346075" cy="24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3311394" y="485127"/>
            <a:ext cx="32797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kern="1200" dirty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Les éclaircies </a:t>
            </a:r>
            <a:endParaRPr sz="2800" b="1" kern="1200" dirty="0">
              <a:solidFill>
                <a:srgbClr val="0085C8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58" name="Shape 158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276214" y="894760"/>
            <a:ext cx="7962363" cy="1229950"/>
          </a:xfrm>
          <a:prstGeom prst="roundRect">
            <a:avLst>
              <a:gd name="adj" fmla="val 10035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La photosynthèse</a:t>
            </a:r>
            <a:r>
              <a:rPr lang="fr-FR" sz="1800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 surtout assurée par 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partie haute du houppier de l’arbre </a:t>
            </a:r>
            <a:r>
              <a:rPr lang="fr-F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(lumière plus intense)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Les éclaircies</a:t>
            </a:r>
            <a:r>
              <a:rPr lang="fr-FR" sz="1800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permettent le développement du 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houppier des </a:t>
            </a:r>
            <a:r>
              <a:rPr lang="fr-F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arbres sélectionnés. Couper 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r-F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priorité les 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arbres concurrents </a:t>
            </a:r>
            <a:r>
              <a:rPr lang="fr-F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proches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 rot="10800000" flipH="1">
            <a:off x="8674332" y="-931362"/>
            <a:ext cx="4333426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Shape 163"/>
          <p:cNvSpPr/>
          <p:nvPr/>
        </p:nvSpPr>
        <p:spPr>
          <a:xfrm rot="10800000" flipH="1">
            <a:off x="2872373" y="539034"/>
            <a:ext cx="457914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Shape 165"/>
          <p:cNvSpPr/>
          <p:nvPr/>
        </p:nvSpPr>
        <p:spPr>
          <a:xfrm rot="10800000" flipH="1">
            <a:off x="6339268" y="1711724"/>
            <a:ext cx="6288963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76584" y="2194946"/>
            <a:ext cx="1869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Exemple d’une éclaircie par le haut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97696" y="5045644"/>
            <a:ext cx="8786053" cy="524791"/>
            <a:chOff x="697696" y="4966134"/>
            <a:chExt cx="8786053" cy="524791"/>
          </a:xfrm>
        </p:grpSpPr>
        <p:sp>
          <p:nvSpPr>
            <p:cNvPr id="20" name="ZoneTexte 19"/>
            <p:cNvSpPr txBox="1"/>
            <p:nvPr/>
          </p:nvSpPr>
          <p:spPr>
            <a:xfrm>
              <a:off x="697696" y="4966134"/>
              <a:ext cx="4100850" cy="520190"/>
            </a:xfrm>
            <a:prstGeom prst="roundRect">
              <a:avLst>
                <a:gd name="adj" fmla="val 5478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>
                <a:lnSpc>
                  <a:spcPts val="1600"/>
                </a:lnSpc>
              </a:pPr>
              <a:r>
                <a:rPr lang="fr-FR" sz="1600" spc="-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On élimine progressivement et</a:t>
              </a:r>
              <a:r>
                <a:rPr lang="fr-FR" sz="1600" spc="-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spc="-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régulièrement les concurrents des arbres d’avenir </a:t>
              </a:r>
              <a:r>
                <a:rPr lang="fr-FR" sz="1600" spc="-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sélectionnés…</a:t>
              </a:r>
              <a:endParaRPr lang="fr-FR" sz="1600" spc="-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526950" y="4970735"/>
              <a:ext cx="3956799" cy="520190"/>
            </a:xfrm>
            <a:prstGeom prst="roundRect">
              <a:avLst>
                <a:gd name="adj" fmla="val 5478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fr-FR" sz="1600" spc="-50" dirty="0">
                  <a:latin typeface="Calibri" panose="020F0502020204030204" pitchFamily="34" charset="0"/>
                  <a:cs typeface="Calibri" panose="020F0502020204030204" pitchFamily="34" charset="0"/>
                </a:rPr>
                <a:t>… ce qui libère ainsi le houppier des arbres mis en </a:t>
              </a:r>
              <a:r>
                <a:rPr lang="fr-FR" sz="1600" spc="-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lumière.</a:t>
              </a:r>
              <a:endParaRPr lang="fr-FR" sz="1600" spc="-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4885982" y="5084125"/>
              <a:ext cx="584515" cy="365760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2494830" y="2119774"/>
            <a:ext cx="6418983" cy="2772261"/>
            <a:chOff x="1524707" y="2116492"/>
            <a:chExt cx="6418983" cy="277226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857" y="2203076"/>
              <a:ext cx="1746915" cy="2685677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922" y="2116492"/>
              <a:ext cx="1767768" cy="2749862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1524707" y="4396533"/>
              <a:ext cx="15297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Avant éclaircie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847822" y="4427310"/>
              <a:ext cx="15256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Après éclaircie</a:t>
              </a:r>
            </a:p>
          </p:txBody>
        </p:sp>
      </p:grpSp>
      <p:sp>
        <p:nvSpPr>
          <p:cNvPr id="25" name="ZoneTexte 6"/>
          <p:cNvSpPr txBox="1">
            <a:spLocks noChangeArrowheads="1"/>
          </p:cNvSpPr>
          <p:nvPr/>
        </p:nvSpPr>
        <p:spPr bwMode="auto">
          <a:xfrm rot="16200000">
            <a:off x="-1343230" y="3862183"/>
            <a:ext cx="326930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Gérer une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régulière 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49547" y="5687116"/>
            <a:ext cx="9034202" cy="737055"/>
            <a:chOff x="449547" y="5607606"/>
            <a:chExt cx="9034202" cy="737055"/>
          </a:xfrm>
        </p:grpSpPr>
        <p:sp>
          <p:nvSpPr>
            <p:cNvPr id="26" name="ZoneTexte 25"/>
            <p:cNvSpPr txBox="1"/>
            <p:nvPr/>
          </p:nvSpPr>
          <p:spPr>
            <a:xfrm>
              <a:off x="5534378" y="5613333"/>
              <a:ext cx="3949371" cy="731328"/>
            </a:xfrm>
            <a:prstGeom prst="roundRect">
              <a:avLst>
                <a:gd name="adj" fmla="val 5478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fr-FR" sz="1600" spc="-50" dirty="0">
                  <a:latin typeface="Calibri" panose="020F0502020204030204" pitchFamily="34" charset="0"/>
                  <a:cs typeface="Calibri" panose="020F0502020204030204" pitchFamily="34" charset="0"/>
                </a:rPr>
                <a:t>… car ils jouent un rôle cultural en protégeant le tronc des arbres d’avenir sans entraver la mise en lumière des houppiers.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49547" y="5607606"/>
              <a:ext cx="4334004" cy="731328"/>
            </a:xfrm>
            <a:prstGeom prst="roundRect">
              <a:avLst>
                <a:gd name="adj" fmla="val 5478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>
                <a:lnSpc>
                  <a:spcPts val="1600"/>
                </a:lnSpc>
              </a:pPr>
              <a:r>
                <a:rPr lang="fr-FR" sz="1600" spc="-50" dirty="0">
                  <a:latin typeface="Calibri" panose="020F0502020204030204" pitchFamily="34" charset="0"/>
                  <a:cs typeface="Calibri" panose="020F0502020204030204" pitchFamily="34" charset="0"/>
                </a:rPr>
                <a:t>On favorise des arbres dominants et </a:t>
              </a:r>
              <a:br>
                <a:rPr lang="fr-FR" sz="1600" spc="-5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1600" spc="-5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codominants</a:t>
              </a:r>
              <a:r>
                <a:rPr lang="fr-FR" sz="1600" spc="-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spc="-50" dirty="0">
                  <a:latin typeface="Calibri" panose="020F0502020204030204" pitchFamily="34" charset="0"/>
                  <a:cs typeface="Calibri" panose="020F0502020204030204" pitchFamily="34" charset="0"/>
                </a:rPr>
                <a:t>; les arbres dominés n’ont pas d’avenir mais ne sont pas systématiquement coupés…</a:t>
              </a:r>
            </a:p>
          </p:txBody>
        </p:sp>
        <p:sp>
          <p:nvSpPr>
            <p:cNvPr id="27" name="Flèche droite 26"/>
            <p:cNvSpPr/>
            <p:nvPr/>
          </p:nvSpPr>
          <p:spPr>
            <a:xfrm>
              <a:off x="4885981" y="5790390"/>
              <a:ext cx="584515" cy="365760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4044795" y="4444493"/>
            <a:ext cx="1448386" cy="400110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fr-FR" sz="700" spc="-3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L’éclaircie par le haut élimine progressivement et régulièrement la concurrence entre les arbres d’avenir</a:t>
            </a:r>
            <a:endParaRPr lang="fr-FR" sz="700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343609" y="4416572"/>
            <a:ext cx="1482339" cy="297517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fr-FR" sz="700" spc="-3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 libère ainsi le houppier </a:t>
            </a:r>
            <a:br>
              <a:rPr lang="fr-FR" sz="700" spc="-3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700" spc="-3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arbres mis en lumière</a:t>
            </a:r>
            <a:endParaRPr lang="fr-FR" sz="700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9410715" y="6462713"/>
            <a:ext cx="34607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896433" y="509079"/>
            <a:ext cx="850633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kern="1200" dirty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Assurer le renouvellement</a:t>
            </a:r>
            <a:endParaRPr sz="2800" b="1" kern="1200" dirty="0">
              <a:solidFill>
                <a:srgbClr val="0085C8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75" name="Shape 175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790606" y="1970131"/>
            <a:ext cx="5024496" cy="3773550"/>
          </a:xfrm>
          <a:prstGeom prst="roundRect">
            <a:avLst>
              <a:gd name="adj" fmla="val 12941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Dans le cas contraire,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la plantation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s’impose.</a:t>
            </a:r>
            <a:endParaRPr lang="fr-FR" sz="2000" dirty="0"/>
          </a:p>
          <a:p>
            <a:pPr lvl="0" algn="just"/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Elle est déclenchée quand les arbres sont arrivés à 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maturité, 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que du semis est déjà au sol 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: cette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coupe d’ensemencement</a:t>
            </a:r>
            <a:r>
              <a:rPr lang="fr-FR" sz="20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leur apporte de la lumière pour qu’ils puissent se développer. Les arbres restants continuent d’ensemencer la parcelle.</a:t>
            </a:r>
          </a:p>
          <a:p>
            <a:pPr lvl="0" algn="just"/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Les coupes 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suivantes (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coupes secondaires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prélèvent progressivement les arbres sous lesquels le semis s’est installé. </a:t>
            </a:r>
          </a:p>
          <a:p>
            <a:pPr lvl="0" algn="just"/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La dernière 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coupe, appelée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coupe rase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enlève les 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semenciers restants.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77"/>
          <p:cNvSpPr txBox="1"/>
          <p:nvPr/>
        </p:nvSpPr>
        <p:spPr>
          <a:xfrm>
            <a:off x="896433" y="1007297"/>
            <a:ext cx="8473571" cy="11189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La régénération naturelle du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peuplement est possible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quand les arbres sont bien conformés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capacité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produire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graines,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que l’essence est adaptée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sol et au climat. </a:t>
            </a:r>
          </a:p>
        </p:txBody>
      </p:sp>
      <p:sp>
        <p:nvSpPr>
          <p:cNvPr id="14" name="Shape 177"/>
          <p:cNvSpPr txBox="1"/>
          <p:nvPr/>
        </p:nvSpPr>
        <p:spPr>
          <a:xfrm>
            <a:off x="943643" y="914893"/>
            <a:ext cx="8459121" cy="410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endParaRPr lang="fr-FR" sz="2000" b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847862" y="2891858"/>
            <a:ext cx="3900977" cy="3104585"/>
            <a:chOff x="5871111" y="3111690"/>
            <a:chExt cx="3900977" cy="310458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111" y="3111690"/>
              <a:ext cx="3900977" cy="2599062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5871111" y="5710752"/>
              <a:ext cx="3706384" cy="50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Coupe d’ensemencement dans une futaie régulière de douglas sur semis acquis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ZoneTexte 6"/>
          <p:cNvSpPr txBox="1">
            <a:spLocks noChangeArrowheads="1"/>
          </p:cNvSpPr>
          <p:nvPr/>
        </p:nvSpPr>
        <p:spPr bwMode="auto">
          <a:xfrm rot="16200000">
            <a:off x="-1343230" y="3862183"/>
            <a:ext cx="326930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Gérer une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régulière 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9418666" y="6462713"/>
            <a:ext cx="34607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753758" y="1818170"/>
            <a:ext cx="4907200" cy="3620522"/>
          </a:xfrm>
          <a:prstGeom prst="roundRect">
            <a:avLst>
              <a:gd name="adj" fmla="val 12941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La régénération naturelle est plus ou moins facile à installer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 il faut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doser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fr-FR" sz="2000" b="1" i="0" u="none" strike="noStrike" cap="none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lumière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fr-FR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créer des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conditions 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favorables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de germination 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des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graines au 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sol,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maîtriser la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végétation concurrente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(charme, saule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tremble,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bouleaux…)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développement plus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rapide que celui des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semis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algn="just">
              <a:spcBef>
                <a:spcPts val="600"/>
              </a:spcBef>
            </a:pP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Des plantations de complément sont parfois nécessaires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les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secteurs où la régénération naturelle a échoué.  </a:t>
            </a:r>
            <a:endParaRPr lang="fr-FR" sz="20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784442" y="2835024"/>
            <a:ext cx="3812103" cy="2797889"/>
            <a:chOff x="5811291" y="3185661"/>
            <a:chExt cx="3812103" cy="2797889"/>
          </a:xfrm>
        </p:grpSpPr>
        <p:pic>
          <p:nvPicPr>
            <p:cNvPr id="178" name="Shape 17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11291" y="3185661"/>
              <a:ext cx="3812103" cy="2481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Shape 180"/>
            <p:cNvSpPr txBox="1"/>
            <p:nvPr/>
          </p:nvSpPr>
          <p:spPr>
            <a:xfrm>
              <a:off x="5811291" y="5667192"/>
              <a:ext cx="3812103" cy="316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fr-FR" sz="1600" dirty="0" smtClean="0">
                  <a:solidFill>
                    <a:schemeClr val="dk1"/>
                  </a:solidFill>
                  <a:latin typeface="Calibri" panose="020F0502020204030204" pitchFamily="34" charset="0"/>
                  <a:ea typeface="Cambria"/>
                  <a:cs typeface="Calibri" panose="020F0502020204030204" pitchFamily="34" charset="0"/>
                  <a:sym typeface="Cambria"/>
                </a:rPr>
                <a:t>Abondante </a:t>
              </a:r>
              <a:r>
                <a:rPr lang="fr-FR" sz="1600" dirty="0">
                  <a:solidFill>
                    <a:schemeClr val="dk1"/>
                  </a:solidFill>
                  <a:latin typeface="Calibri" panose="020F0502020204030204" pitchFamily="34" charset="0"/>
                  <a:ea typeface="Cambria"/>
                  <a:cs typeface="Calibri" panose="020F0502020204030204" pitchFamily="34" charset="0"/>
                  <a:sym typeface="Cambria"/>
                </a:rPr>
                <a:t>régénération naturelle de hêtre</a:t>
              </a:r>
              <a:endParaRPr sz="16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endParaRPr>
            </a:p>
          </p:txBody>
        </p:sp>
      </p:grpSp>
      <p:sp>
        <p:nvSpPr>
          <p:cNvPr id="11" name="Shape 177"/>
          <p:cNvSpPr txBox="1"/>
          <p:nvPr/>
        </p:nvSpPr>
        <p:spPr>
          <a:xfrm>
            <a:off x="877242" y="1207237"/>
            <a:ext cx="8719303" cy="774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Il existe un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nombre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minimal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de semenciers à conserver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lors des coupes d’ensemencement 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: 100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à 150 /ha pour les pins par 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exemple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fr-FR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74"/>
          <p:cNvSpPr txBox="1"/>
          <p:nvPr/>
        </p:nvSpPr>
        <p:spPr>
          <a:xfrm>
            <a:off x="896433" y="509079"/>
            <a:ext cx="850633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kern="1200" dirty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Assurer le renouvellement</a:t>
            </a:r>
            <a:endParaRPr sz="2800" b="1" kern="1200" dirty="0">
              <a:solidFill>
                <a:srgbClr val="0085C8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" name="ZoneTexte 6"/>
          <p:cNvSpPr txBox="1">
            <a:spLocks noChangeArrowheads="1"/>
          </p:cNvSpPr>
          <p:nvPr/>
        </p:nvSpPr>
        <p:spPr bwMode="auto">
          <a:xfrm rot="16200000">
            <a:off x="-1343230" y="3862183"/>
            <a:ext cx="326930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Gérer une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régulière 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928237" y="5549958"/>
            <a:ext cx="4762597" cy="811625"/>
            <a:chOff x="896433" y="5549958"/>
            <a:chExt cx="4762597" cy="811625"/>
          </a:xfrm>
        </p:grpSpPr>
        <p:pic>
          <p:nvPicPr>
            <p:cNvPr id="14" name="Picture 2" descr="https://docs.google.com/drawings/d/sWse7YgZ7NUkhJg3Np3K-zA/image?w=385&amp;h=91&amp;rev=1&amp;ac=1&amp;parent=1K3NQ0GRkhCCC0fuReL0V1j9E1DCIs_5E7WMph_zYWN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8" t="11685" r="80276" b="8427"/>
            <a:stretch/>
          </p:blipFill>
          <p:spPr bwMode="auto">
            <a:xfrm>
              <a:off x="896433" y="5549958"/>
              <a:ext cx="408373" cy="692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1304806" y="5592142"/>
              <a:ext cx="43542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fr-FR" sz="1800" b="1" i="1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Prévoir des cloisonnements </a:t>
              </a:r>
              <a:r>
                <a:rPr lang="fr-FR" sz="1800" i="1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pour faciliter </a:t>
              </a:r>
              <a:r>
                <a:rPr lang="fr-FR" sz="1800" i="1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fr-FR" sz="1800" i="1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1800" i="1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l’entretiens </a:t>
              </a:r>
              <a:r>
                <a:rPr lang="fr-FR" sz="1800" i="1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et le suivi du peuplement.</a:t>
              </a:r>
              <a:endParaRPr lang="fr-FR" sz="1800" i="1" dirty="0">
                <a:solidFill>
                  <a:schemeClr val="bg2"/>
                </a:solidFill>
                <a:latin typeface="Calibri"/>
                <a:ea typeface="Calibri"/>
                <a:cs typeface="Calibri"/>
              </a:endParaRP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7052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9417052" y="6462713"/>
            <a:ext cx="34607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823684" y="1108565"/>
            <a:ext cx="8431633" cy="7147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2000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cloisonnements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sont installés avant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plantation si la largeur des  interlignes ne dépasse pas 3 m. Ils permettent l’entretien des plants.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761162" y="2419792"/>
            <a:ext cx="3008313" cy="3187220"/>
            <a:chOff x="6161084" y="2667708"/>
            <a:chExt cx="3008313" cy="3187220"/>
          </a:xfrm>
        </p:grpSpPr>
        <p:pic>
          <p:nvPicPr>
            <p:cNvPr id="181" name="Shape 181"/>
            <p:cNvPicPr preferRelativeResize="0"/>
            <p:nvPr/>
          </p:nvPicPr>
          <p:blipFill rotWithShape="1">
            <a:blip r:embed="rId5">
              <a:alphaModFix/>
            </a:blip>
            <a:srcRect r="6025"/>
            <a:stretch/>
          </p:blipFill>
          <p:spPr>
            <a:xfrm>
              <a:off x="6161084" y="2667708"/>
              <a:ext cx="3008313" cy="2353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Shape 182"/>
            <p:cNvSpPr txBox="1"/>
            <p:nvPr/>
          </p:nvSpPr>
          <p:spPr>
            <a:xfrm>
              <a:off x="6161084" y="5017190"/>
              <a:ext cx="3001965" cy="837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</a:t>
              </a:r>
              <a:r>
                <a:rPr lang="fr-FR" sz="1600" i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mbria"/>
                </a:rPr>
                <a:t>Plantation avec protections contre le gibier</a:t>
              </a:r>
              <a:endParaRPr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endParaRPr>
            </a:p>
          </p:txBody>
        </p:sp>
      </p:grpSp>
      <p:sp>
        <p:nvSpPr>
          <p:cNvPr id="14" name="Shape 177"/>
          <p:cNvSpPr txBox="1"/>
          <p:nvPr/>
        </p:nvSpPr>
        <p:spPr>
          <a:xfrm>
            <a:off x="696464" y="1931639"/>
            <a:ext cx="6015038" cy="3954141"/>
          </a:xfrm>
          <a:prstGeom prst="roundRect">
            <a:avLst>
              <a:gd name="adj" fmla="val 1032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2000"/>
            </a:pP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En cas de plantation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 faut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définir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préalable  :</a:t>
            </a:r>
          </a:p>
          <a:p>
            <a:pPr lvl="0" algn="just">
              <a:buClr>
                <a:schemeClr val="dk1"/>
              </a:buClr>
              <a:buSzPts val="2000"/>
            </a:pPr>
            <a:endParaRPr lang="fr-FR"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lvl="0" indent="-180000" algn="just">
              <a:spcBef>
                <a:spcPts val="600"/>
              </a:spcBef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choix des essences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adaptées au sol et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au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climat,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et leur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origine génétique</a:t>
            </a:r>
          </a:p>
          <a:p>
            <a:pPr marL="180000" lvl="0" indent="-180000" algn="just">
              <a:spcBef>
                <a:spcPts val="600"/>
              </a:spcBef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les techniques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préparation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sol et de plantation</a:t>
            </a:r>
            <a:endParaRPr lang="fr-FR"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lvl="0" indent="-180000" algn="just">
              <a:spcBef>
                <a:spcPts val="600"/>
              </a:spcBef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densités de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plantation</a:t>
            </a:r>
            <a:endParaRPr lang="fr-FR" sz="2000" b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lvl="0" indent="-180000" algn="just">
              <a:spcBef>
                <a:spcPts val="600"/>
              </a:spcBef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modes de protection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contre le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gibier</a:t>
            </a:r>
          </a:p>
          <a:p>
            <a:pPr marL="180000" lvl="0" indent="-180000" algn="just">
              <a:spcBef>
                <a:spcPts val="600"/>
              </a:spcBef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lang="fr-FR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nettoyage</a:t>
            </a:r>
            <a:r>
              <a:rPr lang="fr-FR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et la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préparation du terrain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2000" dirty="0" err="1">
                <a:latin typeface="Calibri"/>
                <a:ea typeface="Calibri"/>
                <a:cs typeface="Calibri"/>
                <a:sym typeface="Calibri"/>
              </a:rPr>
              <a:t>potets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 à la pelle mécanique, passage du ripper…)</a:t>
            </a:r>
            <a:endParaRPr lang="fr-FR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77"/>
          <p:cNvSpPr txBox="1"/>
          <p:nvPr/>
        </p:nvSpPr>
        <p:spPr>
          <a:xfrm>
            <a:off x="696464" y="5586066"/>
            <a:ext cx="6785387" cy="4419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2000"/>
            </a:pP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Les choix dépendront essentiellement du suivi qui sera prévu.</a:t>
            </a:r>
            <a:endParaRPr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74"/>
          <p:cNvSpPr txBox="1"/>
          <p:nvPr/>
        </p:nvSpPr>
        <p:spPr>
          <a:xfrm>
            <a:off x="896433" y="509079"/>
            <a:ext cx="850633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kern="1200" dirty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Assurer le renouvellement</a:t>
            </a:r>
            <a:endParaRPr sz="2800" b="1" kern="1200" dirty="0">
              <a:solidFill>
                <a:srgbClr val="0085C8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" name="ZoneTexte 6"/>
          <p:cNvSpPr txBox="1">
            <a:spLocks noChangeArrowheads="1"/>
          </p:cNvSpPr>
          <p:nvPr/>
        </p:nvSpPr>
        <p:spPr bwMode="auto">
          <a:xfrm rot="16200000">
            <a:off x="-1343230" y="3862183"/>
            <a:ext cx="326930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Gérer une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régulière 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9431363" y="6414037"/>
            <a:ext cx="333375" cy="37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803081" y="851279"/>
            <a:ext cx="6722103" cy="734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régénération naturelle ou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plantation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dégagements et parfois les dépressages</a:t>
            </a:r>
            <a:r>
              <a:rPr lang="fr-FR" sz="2000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favorisent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essences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objectifs. </a:t>
            </a:r>
            <a:endParaRPr dirty="0"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313" y="557888"/>
            <a:ext cx="2059105" cy="287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885" y="3429000"/>
            <a:ext cx="3285247" cy="21468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74"/>
          <p:cNvSpPr txBox="1"/>
          <p:nvPr/>
        </p:nvSpPr>
        <p:spPr>
          <a:xfrm>
            <a:off x="87519" y="413448"/>
            <a:ext cx="735172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kern="1200" dirty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Des travaux à réaliser au bon moment</a:t>
            </a:r>
            <a:endParaRPr sz="2800" b="1" kern="1200" dirty="0">
              <a:solidFill>
                <a:srgbClr val="0085C8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Shape 188"/>
          <p:cNvSpPr txBox="1"/>
          <p:nvPr/>
        </p:nvSpPr>
        <p:spPr>
          <a:xfrm>
            <a:off x="4330341" y="4448616"/>
            <a:ext cx="5447738" cy="2067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sz="2000" b="1" spc="-20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La fréquence des passages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dépend : </a:t>
            </a:r>
          </a:p>
          <a:p>
            <a:pPr marL="180000" marR="0" lvl="0" indent="-180000" algn="just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la vigueur </a:t>
            </a:r>
            <a:r>
              <a:rPr lang="fr-FR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la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végétation concurrente ;</a:t>
            </a:r>
          </a:p>
          <a:p>
            <a:pPr marL="180000" marR="0" lvl="0" indent="-180000" algn="just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des densités ;</a:t>
            </a:r>
          </a:p>
          <a:p>
            <a:pPr marL="180000" marR="0" lvl="0" indent="-180000" algn="just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la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croissance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essences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objectifs.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Les travaux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se terminent lorsque les essences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objectifs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occupent l’espace</a:t>
            </a:r>
            <a:r>
              <a:rPr lang="fr-FR" sz="20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.   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88"/>
          <p:cNvSpPr txBox="1"/>
          <p:nvPr/>
        </p:nvSpPr>
        <p:spPr>
          <a:xfrm>
            <a:off x="733497" y="1521144"/>
            <a:ext cx="6775642" cy="19078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Les dégagements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peuvent être :</a:t>
            </a: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lvl="3" indent="-180000" algn="just">
              <a:lnSpc>
                <a:spcPts val="2400"/>
              </a:lnSpc>
              <a:spcBef>
                <a:spcPts val="600"/>
              </a:spcBef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mécaniques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broyage de la végétation concurrente entre les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lignes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plantation ou tous les 3-5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d’axe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axe (régénération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;</a:t>
            </a:r>
            <a:endParaRPr lang="fr-FR"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lvl="3" indent="-180000" algn="just">
              <a:lnSpc>
                <a:spcPts val="2400"/>
              </a:lnSpc>
              <a:spcBef>
                <a:spcPts val="600"/>
              </a:spcBef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manuels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lignes.</a:t>
            </a:r>
          </a:p>
        </p:txBody>
      </p:sp>
      <p:sp>
        <p:nvSpPr>
          <p:cNvPr id="12" name="Shape 188"/>
          <p:cNvSpPr txBox="1"/>
          <p:nvPr/>
        </p:nvSpPr>
        <p:spPr>
          <a:xfrm>
            <a:off x="834169" y="5568210"/>
            <a:ext cx="3285247" cy="137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Dégagement manuel sur la ligne </a:t>
            </a:r>
            <a:r>
              <a:rPr lang="fr-FR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au </a:t>
            </a: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croissant</a:t>
            </a:r>
            <a:endParaRPr sz="16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Shape 188"/>
          <p:cNvSpPr txBox="1"/>
          <p:nvPr/>
        </p:nvSpPr>
        <p:spPr>
          <a:xfrm>
            <a:off x="5429675" y="3004447"/>
            <a:ext cx="2059105" cy="628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Cloisonnement dans une régénération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 rot="16200000">
            <a:off x="-1343230" y="3862183"/>
            <a:ext cx="326930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Gérer une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régulière 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27041" y="3522800"/>
            <a:ext cx="5226832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Parfois, </a:t>
            </a:r>
            <a:r>
              <a:rPr lang="fr-FR" sz="2000" b="1" spc="-2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tailles de formation et élagages artificiels </a:t>
            </a:r>
            <a:r>
              <a:rPr lang="fr-FR" sz="20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sont nécessaires pour améliorer la forme d’un minimum de tiges.</a:t>
            </a:r>
            <a:endParaRPr lang="fr-FR" sz="2000" spc="-2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3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>
          <a:xfrm>
            <a:off x="9415465" y="6486525"/>
            <a:ext cx="347662" cy="255588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fr-FR" dirty="0"/>
          </a:p>
        </p:txBody>
      </p:sp>
      <p:sp>
        <p:nvSpPr>
          <p:cNvPr id="5" name="Shape 212"/>
          <p:cNvSpPr txBox="1"/>
          <p:nvPr/>
        </p:nvSpPr>
        <p:spPr>
          <a:xfrm>
            <a:off x="366674" y="1516678"/>
            <a:ext cx="9172652" cy="4704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Gérer une futaie régulière en place nécessite avant tout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un bon diagnostic </a:t>
            </a:r>
            <a:endParaRPr lang="fr-FR" sz="2000" b="1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du sol et du climat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pour identifier les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essences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les mieux adaptées, à conserver et à favoriser ;</a:t>
            </a:r>
            <a:endParaRPr lang="fr-FR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du peuplement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pour choisir les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plus beaux sujets ou arbres d’avenir</a:t>
            </a:r>
            <a:r>
              <a:rPr lang="fr-FR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puis pour définir une rotation et une intensité des coupes d’éclaircie, afin de les favoriser.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spcBef>
                <a:spcPts val="600"/>
              </a:spcBef>
            </a:pP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 gestion d’une futaie régulière vise la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production de bois d’œuvre</a:t>
            </a:r>
            <a:r>
              <a:rPr lang="fr-FR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Son renouvellement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 indispensable quand les arbres sont arrivés à maturité. Il peut s’effectuer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par régénération naturelle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par plantation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 particulier s’il faut changer d’essence.</a:t>
            </a:r>
          </a:p>
          <a:p>
            <a:pPr lvl="0" algn="just"/>
            <a:endParaRPr lang="fr-FR" sz="20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Des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travaux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sont à prévoir dans le jeune âge.</a:t>
            </a:r>
            <a:endParaRPr lang="fr-FR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57"/>
          <p:cNvSpPr txBox="1">
            <a:spLocks/>
          </p:cNvSpPr>
          <p:nvPr/>
        </p:nvSpPr>
        <p:spPr>
          <a:xfrm>
            <a:off x="2101369" y="956737"/>
            <a:ext cx="5703261" cy="55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b="1" kern="1200" baseline="30000" dirty="0" smtClean="0">
                <a:solidFill>
                  <a:srgbClr val="0085C8"/>
                </a:solidFill>
                <a:latin typeface="+mj-lt"/>
                <a:ea typeface="+mj-ea"/>
                <a:cs typeface="+mj-cs"/>
              </a:rPr>
              <a:t>Conclusion</a:t>
            </a:r>
            <a:endParaRPr lang="fr-FR" b="1" kern="1200" baseline="30000" dirty="0">
              <a:solidFill>
                <a:srgbClr val="BE498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19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62" y="173207"/>
            <a:ext cx="1075913" cy="713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844824"/>
            <a:ext cx="776536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456766" y="2114171"/>
            <a:ext cx="521354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Crédits 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illustrations </a:t>
            </a:r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: </a:t>
            </a:r>
            <a:endParaRPr lang="fr-FR" sz="3600" baseline="30000" dirty="0" smtClean="0">
              <a:solidFill>
                <a:srgbClr val="0085C8"/>
              </a:solidFill>
              <a:latin typeface="Calibri" pitchFamily="34" charset="0"/>
            </a:endParaRP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Diapos 1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, 4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, 8, 14 </a:t>
            </a:r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: 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S. GAUDIN ©CNPF </a:t>
            </a:r>
          </a:p>
          <a:p>
            <a:pPr algn="ctr">
              <a:defRPr/>
            </a:pPr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Diapos 3, 4, 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5, 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17 </a:t>
            </a:r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: G. POULAIN © CNPF</a:t>
            </a:r>
          </a:p>
          <a:p>
            <a:pPr algn="ctr">
              <a:defRPr/>
            </a:pP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Diapos </a:t>
            </a:r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11, 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15, 16 </a:t>
            </a:r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: F. 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CLAUCE </a:t>
            </a:r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©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CNPF</a:t>
            </a:r>
          </a:p>
          <a:p>
            <a:pPr algn="ctr">
              <a:defRPr/>
            </a:pP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Diapos 10, 13 : </a:t>
            </a:r>
            <a:r>
              <a:rPr lang="fr-FR" sz="3600" baseline="30000" dirty="0" err="1" smtClean="0">
                <a:solidFill>
                  <a:srgbClr val="0085C8"/>
                </a:solidFill>
                <a:latin typeface="Calibri" pitchFamily="34" charset="0"/>
              </a:rPr>
              <a:t>Eduter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-CNPR</a:t>
            </a:r>
            <a:endParaRPr lang="fr-FR" sz="3600" baseline="30000" dirty="0">
              <a:solidFill>
                <a:srgbClr val="0085C8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 </a:t>
            </a:r>
            <a:endParaRPr lang="fr-FR" sz="3600" baseline="30000" dirty="0">
              <a:solidFill>
                <a:srgbClr val="0085C8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Maquette </a:t>
            </a:r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: Eduter-CNPR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06746" y="5080900"/>
            <a:ext cx="3493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Édition : Avril 2019</a:t>
            </a:r>
            <a:endParaRPr lang="fr-FR" sz="3600" baseline="30000" dirty="0">
              <a:solidFill>
                <a:srgbClr val="0085C8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90075" y="6165304"/>
            <a:ext cx="2159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404441" y="913255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Rédaction 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:</a:t>
            </a:r>
            <a:r>
              <a:rPr lang="fr-FR" sz="3600" dirty="0" smtClean="0">
                <a:solidFill>
                  <a:srgbClr val="0085C8"/>
                </a:solidFill>
                <a:latin typeface="Calibri" pitchFamily="34" charset="0"/>
              </a:rPr>
              <a:t> </a:t>
            </a:r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L. 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Molines, E. Sevrin,</a:t>
            </a:r>
            <a:r>
              <a:rPr lang="fr-FR" sz="3600" dirty="0" smtClean="0">
                <a:solidFill>
                  <a:srgbClr val="0085C8"/>
                </a:solidFill>
                <a:latin typeface="Calibri" pitchFamily="34" charset="0"/>
              </a:rPr>
              <a:t> 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F.-X. </a:t>
            </a:r>
            <a:r>
              <a:rPr lang="fr-FR" sz="3600" baseline="30000" dirty="0" err="1" smtClean="0">
                <a:solidFill>
                  <a:srgbClr val="0085C8"/>
                </a:solidFill>
                <a:latin typeface="Calibri" pitchFamily="34" charset="0"/>
              </a:rPr>
              <a:t>Valengin</a:t>
            </a:r>
            <a:endParaRPr lang="fr-FR" sz="3600" baseline="30000" dirty="0" smtClean="0">
              <a:solidFill>
                <a:srgbClr val="0085C8"/>
              </a:solidFill>
              <a:latin typeface="Calibri" pitchFamily="34" charset="0"/>
            </a:endParaRPr>
          </a:p>
        </p:txBody>
      </p:sp>
      <p:pic>
        <p:nvPicPr>
          <p:cNvPr id="15" name="Image 14" descr="C:\Users\LRoche\Desktop\logo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5" y="6437352"/>
            <a:ext cx="838639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>
            <a:off x="1518734" y="6446838"/>
            <a:ext cx="6289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fr-FR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Ce projet a été financé avec le soutien de la Commission européenne. Cette publication (communication) n'engage que son </a:t>
            </a:r>
            <a:r>
              <a:rPr lang="fr-FR" sz="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auteur,</a:t>
            </a:r>
            <a:br>
              <a:rPr lang="fr-FR" sz="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fr-FR" sz="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et </a:t>
            </a:r>
            <a:r>
              <a:rPr lang="fr-FR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la Commission européenne n'est pas responsable de l'usage qui pourrait être fait des informations qui y sont </a:t>
            </a:r>
            <a:r>
              <a:rPr lang="fr-FR" sz="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contenues.</a:t>
            </a:r>
            <a:endParaRPr lang="fr-FR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947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84336" y="2842580"/>
            <a:ext cx="82216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sz="2000" b="1" cap="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tape 1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000" b="1" cap="all" dirty="0" smtClean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Décrire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futaie régulière</a:t>
            </a:r>
          </a:p>
          <a:p>
            <a:pPr>
              <a:defRPr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sz="2000" b="1" cap="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tape 2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000" b="1" cap="all" dirty="0" smtClean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 </a:t>
            </a:r>
            <a:r>
              <a:rPr lang="fr-FR" sz="2000" b="1" cap="all" dirty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une futaie régulière ?</a:t>
            </a:r>
          </a:p>
          <a:p>
            <a:pPr>
              <a:defRPr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sz="2000" b="1" cap="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tape 3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000" b="1" dirty="0" smtClean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GÉRER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une futaie régulière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29274" y="985457"/>
            <a:ext cx="8410058" cy="71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altLang="fr-FR" sz="2800" b="1" dirty="0" smtClean="0">
                <a:solidFill>
                  <a:srgbClr val="0085C8"/>
                </a:solidFill>
                <a:latin typeface="Arial" charset="0"/>
                <a:cs typeface="Arial" charset="0"/>
              </a:rPr>
              <a:t>La futaie régulière</a:t>
            </a:r>
            <a:endParaRPr lang="fr-FR" altLang="fr-FR" sz="2800" b="1" dirty="0">
              <a:solidFill>
                <a:srgbClr val="0085C8"/>
              </a:solidFill>
              <a:latin typeface="Arial" charset="0"/>
              <a:cs typeface="Arial" charset="0"/>
            </a:endParaRPr>
          </a:p>
          <a:p>
            <a:r>
              <a:rPr lang="fr-FR" altLang="fr-FR" sz="2800" b="1" dirty="0">
                <a:solidFill>
                  <a:srgbClr val="0085C8"/>
                </a:solidFill>
                <a:latin typeface="Arial" charset="0"/>
                <a:cs typeface="Arial" charset="0"/>
              </a:rPr>
              <a:t>Diagnostic </a:t>
            </a:r>
            <a:r>
              <a:rPr lang="fr-FR" altLang="fr-FR" sz="2800" b="1" dirty="0" smtClean="0">
                <a:solidFill>
                  <a:srgbClr val="0085C8"/>
                </a:solidFill>
                <a:latin typeface="Arial" charset="0"/>
                <a:cs typeface="Arial" charset="0"/>
              </a:rPr>
              <a:t>et </a:t>
            </a:r>
            <a:r>
              <a:rPr lang="fr-FR" altLang="fr-FR" sz="2800" b="1" dirty="0">
                <a:solidFill>
                  <a:srgbClr val="0085C8"/>
                </a:solidFill>
                <a:latin typeface="Arial" charset="0"/>
                <a:cs typeface="Arial" charset="0"/>
              </a:rPr>
              <a:t>gestions envisagées</a:t>
            </a:r>
          </a:p>
          <a:p>
            <a:pPr>
              <a:spcBef>
                <a:spcPts val="1200"/>
              </a:spcBef>
            </a:pPr>
            <a:r>
              <a:rPr lang="fr-FR" altLang="fr-FR" sz="2800" b="1" dirty="0" smtClean="0">
                <a:solidFill>
                  <a:srgbClr val="0085C8"/>
                </a:solidFill>
                <a:latin typeface="Arial" charset="0"/>
                <a:cs typeface="Arial" charset="0"/>
              </a:rPr>
              <a:t>Trois étapes</a:t>
            </a:r>
            <a:endParaRPr lang="fr-FR" altLang="fr-FR" sz="2800" b="1" dirty="0">
              <a:solidFill>
                <a:srgbClr val="0085C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62" y="173207"/>
            <a:ext cx="1075913" cy="713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844824"/>
            <a:ext cx="776536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62" y="173207"/>
            <a:ext cx="1075913" cy="71300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490075" y="6165304"/>
            <a:ext cx="2159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/>
          <p:cNvSpPr txBox="1">
            <a:spLocks/>
          </p:cNvSpPr>
          <p:nvPr/>
        </p:nvSpPr>
        <p:spPr bwMode="auto">
          <a:xfrm>
            <a:off x="1429755" y="581378"/>
            <a:ext cx="7088458" cy="111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4400" dirty="0" smtClean="0">
                <a:solidFill>
                  <a:srgbClr val="0085C8"/>
                </a:solidFill>
                <a:latin typeface="Calibri" pitchFamily="34" charset="0"/>
              </a:rPr>
              <a:t> </a:t>
            </a:r>
            <a:r>
              <a:rPr lang="fr-FR" altLang="fr-FR" sz="3600" b="1" baseline="30000" dirty="0">
                <a:solidFill>
                  <a:srgbClr val="0085C8"/>
                </a:solidFill>
                <a:latin typeface="Calibri" pitchFamily="34" charset="0"/>
              </a:rPr>
              <a:t>Plus d’informations </a:t>
            </a:r>
            <a:r>
              <a:rPr lang="fr-FR" altLang="fr-FR" sz="3600" b="1" baseline="30000" dirty="0" smtClean="0">
                <a:solidFill>
                  <a:srgbClr val="0085C8"/>
                </a:solidFill>
                <a:latin typeface="Calibri" pitchFamily="34" charset="0"/>
              </a:rPr>
              <a:t>?</a:t>
            </a:r>
          </a:p>
          <a:p>
            <a:pPr algn="ctr"/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V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oici </a:t>
            </a:r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les partenaires 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d’eforOwn </a:t>
            </a:r>
            <a:r>
              <a:rPr lang="fr-FR" sz="3600" baseline="30000" dirty="0">
                <a:solidFill>
                  <a:srgbClr val="0085C8"/>
                </a:solidFill>
                <a:latin typeface="Calibri" pitchFamily="34" charset="0"/>
              </a:rPr>
              <a:t>qui peuvent vous informer, vous former et vous </a:t>
            </a:r>
            <a:r>
              <a:rPr lang="fr-FR" sz="3600" baseline="30000" dirty="0" smtClean="0">
                <a:solidFill>
                  <a:srgbClr val="0085C8"/>
                </a:solidFill>
                <a:latin typeface="Calibri" pitchFamily="34" charset="0"/>
              </a:rPr>
              <a:t>accompagner</a:t>
            </a:r>
            <a:endParaRPr lang="fr-FR" sz="3600" baseline="30000" dirty="0">
              <a:solidFill>
                <a:srgbClr val="0085C8"/>
              </a:solidFill>
              <a:latin typeface="Calibri" pitchFamily="34" charset="0"/>
            </a:endParaRP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/>
          </p:nvPr>
        </p:nvGraphicFramePr>
        <p:xfrm>
          <a:off x="1647488" y="2132856"/>
          <a:ext cx="6604000" cy="3673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127339912"/>
                    </a:ext>
                  </a:extLst>
                </a:gridCol>
                <a:gridCol w="149200">
                  <a:extLst>
                    <a:ext uri="{9D8B030D-6E8A-4147-A177-3AD203B41FA5}">
                      <a16:colId xmlns:a16="http://schemas.microsoft.com/office/drawing/2014/main" val="350685578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4667539"/>
                    </a:ext>
                  </a:extLst>
                </a:gridCol>
                <a:gridCol w="544949">
                  <a:extLst>
                    <a:ext uri="{9D8B030D-6E8A-4147-A177-3AD203B41FA5}">
                      <a16:colId xmlns:a16="http://schemas.microsoft.com/office/drawing/2014/main" val="2998329702"/>
                    </a:ext>
                  </a:extLst>
                </a:gridCol>
                <a:gridCol w="2674675">
                  <a:extLst>
                    <a:ext uri="{9D8B030D-6E8A-4147-A177-3AD203B41FA5}">
                      <a16:colId xmlns:a16="http://schemas.microsoft.com/office/drawing/2014/main" val="338356139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0085C8"/>
                          </a:solidFill>
                          <a:latin typeface="Calibri"/>
                        </a:rPr>
                        <a:t>Vous êtes propriétaire forestier</a:t>
                      </a:r>
                      <a:endParaRPr lang="fr-FR" sz="1800" dirty="0" smtClean="0">
                        <a:solidFill>
                          <a:prstClr val="black"/>
                        </a:solidFill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024787"/>
                  </a:ext>
                </a:extLst>
              </a:tr>
              <a:tr h="1601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prstClr val="black"/>
                          </a:solidFill>
                          <a:latin typeface="Calibri"/>
                        </a:rPr>
                        <a:t>En Belgique</a:t>
                      </a:r>
                      <a:endParaRPr lang="fr-FR" sz="10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prstClr val="black"/>
                          </a:solidFill>
                          <a:latin typeface="Calibri"/>
                        </a:rPr>
                        <a:t>               En Espagne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prstClr val="black"/>
                          </a:solidFill>
                          <a:latin typeface="Calibri"/>
                        </a:rPr>
                        <a:t>En France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95017"/>
                  </a:ext>
                </a:extLst>
              </a:tr>
              <a:tr h="128597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243314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0085C8"/>
                          </a:solidFill>
                          <a:latin typeface="Calibri"/>
                        </a:rPr>
                        <a:t>Vous êtes étudiant ou enseignant</a:t>
                      </a:r>
                      <a:endParaRPr lang="fr-FR" sz="1800" dirty="0" smtClean="0">
                        <a:solidFill>
                          <a:prstClr val="black"/>
                        </a:solidFill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43184"/>
                  </a:ext>
                </a:extLst>
              </a:tr>
              <a:tr h="1316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prstClr val="black"/>
                          </a:solidFill>
                          <a:latin typeface="Calibri"/>
                        </a:rPr>
                        <a:t>En Belgique</a:t>
                      </a:r>
                      <a:endParaRPr lang="fr-FR" sz="10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prstClr val="black"/>
                          </a:solidFill>
                          <a:latin typeface="Calibri"/>
                        </a:rPr>
                        <a:t> En Espagne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prstClr val="black"/>
                          </a:solidFill>
                          <a:latin typeface="Calibri"/>
                        </a:rPr>
                        <a:t>En France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35847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04364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9448800" y="6373906"/>
            <a:ext cx="257175" cy="421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647488" y="2688367"/>
            <a:ext cx="6518806" cy="2876609"/>
            <a:chOff x="1647488" y="2688367"/>
            <a:chExt cx="6518806" cy="2876609"/>
          </a:xfrm>
        </p:grpSpPr>
        <p:grpSp>
          <p:nvGrpSpPr>
            <p:cNvPr id="27" name="Groupe 26"/>
            <p:cNvGrpSpPr/>
            <p:nvPr/>
          </p:nvGrpSpPr>
          <p:grpSpPr>
            <a:xfrm>
              <a:off x="1647488" y="2820528"/>
              <a:ext cx="6518806" cy="2744448"/>
              <a:chOff x="1647488" y="2820528"/>
              <a:chExt cx="6518806" cy="2744448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1647488" y="2820528"/>
                <a:ext cx="6518806" cy="2744448"/>
                <a:chOff x="3872880" y="1776035"/>
                <a:chExt cx="6518806" cy="2744448"/>
              </a:xfrm>
            </p:grpSpPr>
            <p:pic>
              <p:nvPicPr>
                <p:cNvPr id="30" name="Image 29">
                  <a:hlinkClick r:id="rId3"/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78717" y="1776035"/>
                  <a:ext cx="908891" cy="733732"/>
                </a:xfrm>
                <a:prstGeom prst="rect">
                  <a:avLst/>
                </a:prstGeom>
              </p:spPr>
            </p:pic>
            <p:pic>
              <p:nvPicPr>
                <p:cNvPr id="31" name="Image 30">
                  <a:hlinkClick r:id="rId5"/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62" r="3239"/>
                <a:stretch/>
              </p:blipFill>
              <p:spPr>
                <a:xfrm>
                  <a:off x="3872880" y="3567151"/>
                  <a:ext cx="1706810" cy="815632"/>
                </a:xfrm>
                <a:prstGeom prst="rect">
                  <a:avLst/>
                </a:prstGeom>
              </p:spPr>
            </p:pic>
            <p:pic>
              <p:nvPicPr>
                <p:cNvPr id="32" name="Image 31">
                  <a:hlinkClick r:id="rId7"/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3160" y="3678534"/>
                  <a:ext cx="1432554" cy="704249"/>
                </a:xfrm>
                <a:prstGeom prst="rect">
                  <a:avLst/>
                </a:prstGeom>
              </p:spPr>
            </p:pic>
            <p:pic>
              <p:nvPicPr>
                <p:cNvPr id="33" name="Image 32">
                  <a:hlinkClick r:id="rId9"/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8239" y="3678534"/>
                  <a:ext cx="879496" cy="841949"/>
                </a:xfrm>
                <a:prstGeom prst="rect">
                  <a:avLst/>
                </a:prstGeom>
              </p:spPr>
            </p:pic>
            <p:pic>
              <p:nvPicPr>
                <p:cNvPr id="34" name="Image 33">
                  <a:hlinkClick r:id="rId11"/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0926" y="3752644"/>
                  <a:ext cx="640760" cy="468767"/>
                </a:xfrm>
                <a:prstGeom prst="rect">
                  <a:avLst/>
                </a:prstGeom>
              </p:spPr>
            </p:pic>
            <p:pic>
              <p:nvPicPr>
                <p:cNvPr id="35" name="Image 34">
                  <a:hlinkClick r:id="rId13"/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66180" y="3770532"/>
                  <a:ext cx="1221428" cy="629816"/>
                </a:xfrm>
                <a:prstGeom prst="rect">
                  <a:avLst/>
                </a:prstGeom>
              </p:spPr>
            </p:pic>
          </p:grpSp>
          <p:pic>
            <p:nvPicPr>
              <p:cNvPr id="29" name="Image 28">
                <a:hlinkClick r:id="rId15"/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6848" y="2925541"/>
                <a:ext cx="1478280" cy="426720"/>
              </a:xfrm>
              <a:prstGeom prst="rect">
                <a:avLst/>
              </a:prstGeom>
            </p:spPr>
          </p:pic>
        </p:grpSp>
        <p:pic>
          <p:nvPicPr>
            <p:cNvPr id="37" name="Image 36">
              <a:hlinkClick r:id="rId17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421" y="2688367"/>
              <a:ext cx="1019230" cy="1112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43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860968" y="1285100"/>
            <a:ext cx="8746387" cy="8974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euplement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composé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d’arbres ayant sensiblement le même âge et des dimensions (grosseur) assez homogènes</a:t>
            </a:r>
            <a:r>
              <a:rPr lang="fr-FR" sz="20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jeunes peuplements. </a:t>
            </a:r>
            <a:endParaRPr sz="2000" dirty="0"/>
          </a:p>
        </p:txBody>
      </p:sp>
      <p:pic>
        <p:nvPicPr>
          <p:cNvPr id="57" name="Shape 57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6365539" y="3308275"/>
            <a:ext cx="2192535" cy="6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Jeune 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futaie régulière plantée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mbria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9398537" y="6462713"/>
            <a:ext cx="417636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8923" y="3385972"/>
            <a:ext cx="4156616" cy="31894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55"/>
          <p:cNvSpPr txBox="1">
            <a:spLocks/>
          </p:cNvSpPr>
          <p:nvPr/>
        </p:nvSpPr>
        <p:spPr>
          <a:xfrm>
            <a:off x="1690443" y="391168"/>
            <a:ext cx="7223370" cy="3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2800" b="1" kern="1200" dirty="0" smtClean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Étape </a:t>
            </a:r>
            <a:r>
              <a:rPr lang="fr-FR" sz="2800" b="1" kern="1200" dirty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: </a:t>
            </a:r>
            <a:r>
              <a:rPr lang="fr-FR" sz="2800" b="1" kern="1200" dirty="0">
                <a:solidFill>
                  <a:srgbClr val="BE498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</a:t>
            </a:r>
            <a:r>
              <a:rPr lang="fr-FR" sz="2800" b="1" kern="1200" cap="all" dirty="0">
                <a:solidFill>
                  <a:srgbClr val="BE498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écrire</a:t>
            </a:r>
            <a:r>
              <a:rPr lang="fr-FR" sz="2800" b="1" kern="1200" dirty="0">
                <a:solidFill>
                  <a:srgbClr val="BE498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 </a:t>
            </a:r>
            <a:r>
              <a:rPr lang="fr-FR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futaie régulière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287231" y="835741"/>
            <a:ext cx="129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Définition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hape 56"/>
          <p:cNvSpPr txBox="1"/>
          <p:nvPr/>
        </p:nvSpPr>
        <p:spPr>
          <a:xfrm>
            <a:off x="860967" y="2239400"/>
            <a:ext cx="8746387" cy="10897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Dans les peuplements plus âgés, la vigueur et la concurrence différencient des arbres plus 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gros,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dominants,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d’autres plus petits,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dominés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 et des catégories intermédiaires. </a:t>
            </a:r>
          </a:p>
        </p:txBody>
      </p:sp>
      <p:sp>
        <p:nvSpPr>
          <p:cNvPr id="16" name="ZoneTexte 6"/>
          <p:cNvSpPr txBox="1">
            <a:spLocks noChangeArrowheads="1"/>
          </p:cNvSpPr>
          <p:nvPr/>
        </p:nvSpPr>
        <p:spPr bwMode="auto">
          <a:xfrm rot="16200000">
            <a:off x="-1630408" y="3826806"/>
            <a:ext cx="389932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Décrire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la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régulière </a:t>
            </a:r>
          </a:p>
        </p:txBody>
      </p:sp>
    </p:spTree>
    <p:extLst>
      <p:ext uri="{BB962C8B-B14F-4D97-AF65-F5344CB8AC3E}">
        <p14:creationId xmlns:p14="http://schemas.microsoft.com/office/powerpoint/2010/main" val="22524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837305" y="1174938"/>
            <a:ext cx="8561232" cy="1173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futaie régulière est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issue d’une plantation, d’une régénération naturelle ou parfois de la conversion d’un taillis</a:t>
            </a:r>
            <a:r>
              <a:rPr lang="fr-FR" sz="2000" b="0" i="0" u="none" strike="noStrike" cap="none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(principalement chêne et châtaignier).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futaie régulière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peut être feuillue, résineuse, ou mixte feuillue/résineuse.</a:t>
            </a: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b="0" i="1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b="0" i="1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b="0" i="1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b="0" i="1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Shape 57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9398537" y="6462713"/>
            <a:ext cx="417636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872250" y="3294618"/>
            <a:ext cx="3426693" cy="3161745"/>
            <a:chOff x="585027" y="3155622"/>
            <a:chExt cx="3426693" cy="3161745"/>
          </a:xfrm>
        </p:grpSpPr>
        <p:pic>
          <p:nvPicPr>
            <p:cNvPr id="62" name="Shape 6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5027" y="3155622"/>
              <a:ext cx="3426693" cy="2570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Shape 63"/>
            <p:cNvSpPr txBox="1"/>
            <p:nvPr/>
          </p:nvSpPr>
          <p:spPr>
            <a:xfrm>
              <a:off x="585027" y="5722398"/>
              <a:ext cx="3426693" cy="59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mbria"/>
                  <a:cs typeface="Cambria"/>
                  <a:sym typeface="Cambria"/>
                </a:rPr>
                <a:t>Futaie régulière âgée issue </a:t>
              </a:r>
              <a:r>
                <a:rPr lang="fr-FR" sz="1600" b="0" u="none" strike="noStrike" cap="none" dirty="0" smtClean="0">
                  <a:solidFill>
                    <a:schemeClr val="dk1"/>
                  </a:solidFill>
                  <a:latin typeface="Calibri" panose="020F0502020204030204" pitchFamily="34" charset="0"/>
                  <a:ea typeface="Cambria"/>
                  <a:cs typeface="Cambria"/>
                  <a:sym typeface="Cambria"/>
                </a:rPr>
                <a:t/>
              </a:r>
              <a:br>
                <a:rPr lang="fr-FR" sz="1600" b="0" u="none" strike="noStrike" cap="none" dirty="0" smtClean="0">
                  <a:solidFill>
                    <a:schemeClr val="dk1"/>
                  </a:solidFill>
                  <a:latin typeface="Calibri" panose="020F0502020204030204" pitchFamily="34" charset="0"/>
                  <a:ea typeface="Cambria"/>
                  <a:cs typeface="Cambria"/>
                  <a:sym typeface="Cambria"/>
                </a:rPr>
              </a:br>
              <a:r>
                <a:rPr lang="fr-FR" sz="1600" b="0" u="none" strike="noStrike" cap="none" dirty="0" smtClean="0">
                  <a:solidFill>
                    <a:schemeClr val="dk1"/>
                  </a:solidFill>
                  <a:latin typeface="Calibri" panose="020F0502020204030204" pitchFamily="34" charset="0"/>
                  <a:ea typeface="Cambria"/>
                  <a:cs typeface="Cambria"/>
                  <a:sym typeface="Cambria"/>
                </a:rPr>
                <a:t>de </a:t>
              </a:r>
              <a:r>
                <a:rPr lang="fr-FR" sz="1600" b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mbria"/>
                  <a:cs typeface="Cambria"/>
                  <a:sym typeface="Cambria"/>
                </a:rPr>
                <a:t>régénération</a:t>
              </a:r>
              <a:endParaRPr sz="1600" b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1" name="Shape 63"/>
          <p:cNvSpPr txBox="1"/>
          <p:nvPr/>
        </p:nvSpPr>
        <p:spPr>
          <a:xfrm>
            <a:off x="5599448" y="5861394"/>
            <a:ext cx="3760452" cy="66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Futaie régulière </a:t>
            </a:r>
            <a:r>
              <a:rPr lang="fr-FR" sz="1600" b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de chêne avec un </a:t>
            </a:r>
            <a:br>
              <a:rPr lang="fr-FR" sz="1600" b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</a:br>
            <a:r>
              <a:rPr lang="fr-FR" sz="1600" b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sous-étage de charme</a:t>
            </a:r>
            <a:endParaRPr sz="1600" b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56954" y="542488"/>
            <a:ext cx="199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Définition</a:t>
            </a:r>
          </a:p>
        </p:txBody>
      </p:sp>
      <p:sp>
        <p:nvSpPr>
          <p:cNvPr id="16" name="Shape 56"/>
          <p:cNvSpPr txBox="1"/>
          <p:nvPr/>
        </p:nvSpPr>
        <p:spPr>
          <a:xfrm>
            <a:off x="837305" y="2326282"/>
            <a:ext cx="8561232" cy="7467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Le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taillis,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quand il existe, est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conservé en sous-étage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pour gainer les troncs et apporter une diversité d’essences.</a:t>
            </a:r>
            <a:endParaRPr sz="2000"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b="0" i="1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b="0" i="1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b="0" i="1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fr-FR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48" y="3294617"/>
            <a:ext cx="3760452" cy="2566777"/>
          </a:xfrm>
          <a:prstGeom prst="rect">
            <a:avLst/>
          </a:prstGeom>
        </p:spPr>
      </p:pic>
      <p:sp>
        <p:nvSpPr>
          <p:cNvPr id="14" name="ZoneTexte 6"/>
          <p:cNvSpPr txBox="1">
            <a:spLocks noChangeArrowheads="1"/>
          </p:cNvSpPr>
          <p:nvPr/>
        </p:nvSpPr>
        <p:spPr bwMode="auto">
          <a:xfrm rot="16200000">
            <a:off x="-1630408" y="3826806"/>
            <a:ext cx="389932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Décrire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la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régulière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 idx="4294967295"/>
          </p:nvPr>
        </p:nvSpPr>
        <p:spPr>
          <a:xfrm>
            <a:off x="2314022" y="455374"/>
            <a:ext cx="5302803" cy="43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kern="120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Éléments </a:t>
            </a:r>
            <a:r>
              <a:rPr lang="fr-FR" sz="2800" b="1" kern="120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 caractérisation</a:t>
            </a:r>
            <a:endParaRPr sz="2800" b="1" kern="1200" dirty="0">
              <a:solidFill>
                <a:schemeClr val="bg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781628" y="1269136"/>
            <a:ext cx="4491938" cy="5341214"/>
          </a:xfrm>
          <a:prstGeom prst="roundRect">
            <a:avLst>
              <a:gd name="adj" fmla="val 6591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180000" marR="0" lvl="0" indent="-180000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Essence(s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fr-FR" sz="2000" b="0" i="0" u="none" strike="noStrike" cap="none" dirty="0" smtClean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et adéquation avec le sol et le climat local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80000" marR="0" lvl="0" indent="-180000" rtl="0">
              <a:lnSpc>
                <a:spcPts val="1900"/>
              </a:lnSpc>
              <a:spcBef>
                <a:spcPts val="11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Hauteur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dominante</a:t>
            </a:r>
            <a:endParaRPr sz="20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 marL="180000" marR="0" lvl="0" indent="-180000" rtl="0">
              <a:lnSpc>
                <a:spcPts val="1900"/>
              </a:lnSpc>
              <a:spcBef>
                <a:spcPts val="11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Volume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ou Surface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terrière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* (approximation</a:t>
            </a:r>
            <a:r>
              <a:rPr lang="fr-FR" sz="2000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 volume)</a:t>
            </a:r>
            <a:endParaRPr sz="2000" dirty="0" smtClean="0">
              <a:latin typeface="Calibri" panose="020F0502020204030204" pitchFamily="34" charset="0"/>
            </a:endParaRPr>
          </a:p>
          <a:p>
            <a:pPr marL="180000" marR="0" lvl="0" indent="-180000" rtl="0">
              <a:lnSpc>
                <a:spcPts val="1900"/>
              </a:lnSpc>
              <a:spcBef>
                <a:spcPts val="11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Diamètre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moyen</a:t>
            </a:r>
            <a:endParaRPr sz="20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 marL="180000" marR="0" lvl="0" indent="-180000" rtl="0">
              <a:lnSpc>
                <a:spcPts val="1900"/>
              </a:lnSpc>
              <a:spcBef>
                <a:spcPts val="11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Densité</a:t>
            </a:r>
            <a:endParaRPr sz="2000" b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rtl="0">
              <a:lnSpc>
                <a:spcPts val="1900"/>
              </a:lnSpc>
              <a:spcBef>
                <a:spcPts val="11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fr-FR" sz="2000" b="1" i="0" u="none" strike="noStrike" cap="none" dirty="0" smtClean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Qualité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des arbres</a:t>
            </a:r>
            <a:endParaRPr sz="2000" b="0" i="0" u="none" strike="noStrike" cap="none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80000" indent="-180000">
              <a:lnSpc>
                <a:spcPts val="1900"/>
              </a:lnSpc>
              <a:spcBef>
                <a:spcPts val="1100"/>
              </a:spcBef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fr-FR" sz="2000" b="1" cap="all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â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ge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(déterminé en coupant une tige sans qualité ou par une carotte avec une tarière)</a:t>
            </a:r>
          </a:p>
          <a:p>
            <a:pPr marL="180000" marR="0" lvl="0" indent="-180000" rtl="0">
              <a:lnSpc>
                <a:spcPts val="1900"/>
              </a:lnSpc>
              <a:spcBef>
                <a:spcPts val="11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fr-FR" sz="2000" b="1" cap="all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tat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sanitaire</a:t>
            </a:r>
            <a:endParaRPr sz="2000" b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rtl="0">
              <a:lnSpc>
                <a:spcPts val="1900"/>
              </a:lnSpc>
              <a:spcBef>
                <a:spcPts val="11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Présence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viabilité et intérêt de la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régénération</a:t>
            </a:r>
            <a:endParaRPr sz="2000" b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Shape 70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5849443" y="5249722"/>
            <a:ext cx="3854369" cy="98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* </a:t>
            </a:r>
            <a:r>
              <a:rPr lang="fr-FR" sz="18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Surface </a:t>
            </a:r>
            <a:r>
              <a:rPr lang="fr-FR" sz="1800" b="0" i="1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terrière : </a:t>
            </a:r>
            <a:r>
              <a:rPr lang="fr-FR" sz="18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somme des sections à 1,30 m du </a:t>
            </a:r>
            <a:r>
              <a:rPr lang="fr-FR" sz="1800" b="0" i="1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sol, </a:t>
            </a:r>
            <a:r>
              <a:rPr lang="fr-FR" sz="18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de tous les arbres </a:t>
            </a:r>
            <a:r>
              <a:rPr lang="fr-FR" sz="18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précomptables</a:t>
            </a:r>
            <a:r>
              <a:rPr lang="fr-FR" sz="18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, exprimée en </a:t>
            </a:r>
            <a:r>
              <a:rPr lang="fr-FR" sz="1800" b="0" i="1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m²/ha.</a:t>
            </a:r>
            <a:endParaRPr sz="1800" i="1" dirty="0">
              <a:solidFill>
                <a:schemeClr val="dk1"/>
              </a:solidFill>
              <a:latin typeface="Calibri" panose="020F0502020204030204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9398537" y="6462713"/>
            <a:ext cx="417636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642695" y="1440292"/>
            <a:ext cx="3948260" cy="3585931"/>
            <a:chOff x="5388001" y="2025140"/>
            <a:chExt cx="3948260" cy="3585931"/>
          </a:xfrm>
        </p:grpSpPr>
        <p:sp>
          <p:nvSpPr>
            <p:cNvPr id="73" name="Shape 73"/>
            <p:cNvSpPr txBox="1"/>
            <p:nvPr/>
          </p:nvSpPr>
          <p:spPr>
            <a:xfrm>
              <a:off x="5388001" y="5204417"/>
              <a:ext cx="3948260" cy="40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dirty="0">
                  <a:solidFill>
                    <a:schemeClr val="dk1"/>
                  </a:solidFill>
                  <a:latin typeface="Calibri" panose="020F0502020204030204" pitchFamily="34" charset="0"/>
                  <a:ea typeface="Cambria"/>
                  <a:cs typeface="Cambria"/>
                  <a:sym typeface="Cambria"/>
                </a:rPr>
                <a:t>Futaie régulière de résineux</a:t>
              </a:r>
              <a:endParaRPr sz="1600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id="75" name="Shape 7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88001" y="2025140"/>
              <a:ext cx="3948260" cy="31770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ZoneTexte 6"/>
          <p:cNvSpPr txBox="1">
            <a:spLocks noChangeArrowheads="1"/>
          </p:cNvSpPr>
          <p:nvPr/>
        </p:nvSpPr>
        <p:spPr bwMode="auto">
          <a:xfrm rot="16200000">
            <a:off x="-1630408" y="3826806"/>
            <a:ext cx="389932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Décrire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la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régulière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066168" y="4343400"/>
            <a:ext cx="6154439" cy="21914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Shape 81"/>
          <p:cNvSpPr txBox="1"/>
          <p:nvPr/>
        </p:nvSpPr>
        <p:spPr>
          <a:xfrm>
            <a:off x="798990" y="1822741"/>
            <a:ext cx="7996284" cy="23717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fr-FR" sz="20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❶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Facteur d’élancement « hauteur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sur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diamètre »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(H/D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396000" marR="0" lvl="0" algn="just" rt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Il détermine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la stabilité du peuplement</a:t>
            </a:r>
          </a:p>
          <a:p>
            <a:pPr marL="396000" lvl="0" algn="just"/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Pour un peuplement au stade des premières éclaircies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, l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arbres sont-ils grêles ou équilibrés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540000" indent="-1800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 &lt; 80 : l’équilibre est bon</a:t>
            </a:r>
          </a:p>
          <a:p>
            <a:pPr marL="540000" indent="-1800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 &lt; </a:t>
            </a:r>
            <a:r>
              <a:rPr lang="fr-FR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 100 : les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arbres doivent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 éclaircis prudemment</a:t>
            </a:r>
          </a:p>
          <a:p>
            <a:pPr marL="540000" lvl="0" indent="-1800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 &gt; 100 : l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peuplement n’est pas stable</a:t>
            </a:r>
            <a:endParaRPr lang="fr-FR" sz="20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Shape 82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9478907" y="6467476"/>
            <a:ext cx="215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Shape 88"/>
          <p:cNvGrpSpPr/>
          <p:nvPr/>
        </p:nvGrpSpPr>
        <p:grpSpPr>
          <a:xfrm>
            <a:off x="7923653" y="2904161"/>
            <a:ext cx="1669664" cy="3443159"/>
            <a:chOff x="2785761" y="4581128"/>
            <a:chExt cx="872438" cy="2137142"/>
          </a:xfrm>
        </p:grpSpPr>
        <p:pic>
          <p:nvPicPr>
            <p:cNvPr id="89" name="Shape 8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85761" y="4664363"/>
              <a:ext cx="847894" cy="20539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0" name="Shape 90"/>
            <p:cNvCxnSpPr/>
            <p:nvPr/>
          </p:nvCxnSpPr>
          <p:spPr>
            <a:xfrm>
              <a:off x="3093341" y="4581128"/>
              <a:ext cx="44359" cy="2137142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sp>
          <p:nvSpPr>
            <p:cNvPr id="91" name="Shape 91"/>
            <p:cNvSpPr txBox="1"/>
            <p:nvPr/>
          </p:nvSpPr>
          <p:spPr>
            <a:xfrm>
              <a:off x="2785761" y="5937991"/>
              <a:ext cx="3433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fr-FR" sz="18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 sz="1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92" name="Shape 92"/>
            <p:cNvCxnSpPr/>
            <p:nvPr/>
          </p:nvCxnSpPr>
          <p:spPr>
            <a:xfrm flipH="1">
              <a:off x="3293984" y="6333687"/>
              <a:ext cx="339671" cy="1"/>
            </a:xfrm>
            <a:prstGeom prst="straightConnector1">
              <a:avLst/>
            </a:prstGeom>
            <a:noFill/>
            <a:ln w="3492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3" name="Shape 93"/>
            <p:cNvCxnSpPr/>
            <p:nvPr/>
          </p:nvCxnSpPr>
          <p:spPr>
            <a:xfrm>
              <a:off x="2798687" y="6318746"/>
              <a:ext cx="442516" cy="11093"/>
            </a:xfrm>
            <a:prstGeom prst="straightConnector1">
              <a:avLst/>
            </a:prstGeom>
            <a:noFill/>
            <a:ln w="3492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94" name="Shape 94"/>
            <p:cNvSpPr/>
            <p:nvPr/>
          </p:nvSpPr>
          <p:spPr>
            <a:xfrm>
              <a:off x="3314835" y="5978166"/>
              <a:ext cx="3433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ea typeface="Calibri"/>
                  <a:cs typeface="Calibri"/>
                  <a:sym typeface="Cambria"/>
                </a:rPr>
                <a:t>D</a:t>
              </a:r>
              <a:endParaRPr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mbria"/>
              </a:endParaRPr>
            </a:p>
          </p:txBody>
        </p:sp>
      </p:grpSp>
      <p:sp>
        <p:nvSpPr>
          <p:cNvPr id="19" name="Shape 81"/>
          <p:cNvSpPr txBox="1"/>
          <p:nvPr/>
        </p:nvSpPr>
        <p:spPr>
          <a:xfrm>
            <a:off x="960456" y="1016449"/>
            <a:ext cx="8697894" cy="716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Deux données calculées peuvent apporter des informations intéressantes : </a:t>
            </a:r>
            <a:b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fr-FR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facteur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d’élancement </a:t>
            </a:r>
            <a:r>
              <a:rPr lang="fr-FR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H/D et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 facteur d’espacement S %</a:t>
            </a:r>
            <a:endParaRPr lang="fr-FR" sz="2000" b="0" i="1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81"/>
          <p:cNvSpPr txBox="1"/>
          <p:nvPr/>
        </p:nvSpPr>
        <p:spPr>
          <a:xfrm>
            <a:off x="1263243" y="4245434"/>
            <a:ext cx="5735994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700"/>
              </a:spcBef>
            </a:pPr>
            <a:r>
              <a:rPr lang="fr-FR" sz="18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Exemples</a:t>
            </a:r>
          </a:p>
          <a:p>
            <a:pPr marL="285750" lvl="0" indent="-285750">
              <a:lnSpc>
                <a:spcPts val="19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baliveau </a:t>
            </a:r>
            <a:r>
              <a:rPr lang="fr-F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fr-F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fr-FR" sz="1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haut et </a:t>
            </a:r>
            <a:r>
              <a:rPr lang="fr-FR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 cm </a:t>
            </a:r>
            <a:r>
              <a:rPr lang="fr-F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diamètre </a:t>
            </a:r>
            <a:r>
              <a:rPr lang="fr-F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0,2</a:t>
            </a:r>
            <a:r>
              <a:rPr lang="fr-FR" sz="1800" i="1" dirty="0" smtClean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fr-FR" sz="18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=&gt; arbre </a:t>
            </a:r>
            <a:r>
              <a:rPr lang="fr-F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assez grêle. </a:t>
            </a: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éclaircir avec grande prudence : ne lui enlever qu’un arbre qui le gène.</a:t>
            </a:r>
            <a:endParaRPr lang="fr-FR" sz="1800" dirty="0"/>
          </a:p>
          <a:p>
            <a:pPr marL="285750" indent="-285750">
              <a:lnSpc>
                <a:spcPts val="1900"/>
              </a:lnSpc>
              <a:spcBef>
                <a:spcPts val="7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baliveau </a:t>
            </a:r>
            <a:r>
              <a:rPr lang="fr-F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 m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haut et </a:t>
            </a:r>
            <a:r>
              <a:rPr lang="fr-FR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30 </a:t>
            </a:r>
            <a:r>
              <a:rPr lang="fr-FR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cm </a:t>
            </a:r>
            <a:r>
              <a:rPr lang="fr-F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diamètre : </a:t>
            </a: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0,3</a:t>
            </a:r>
            <a:r>
              <a:rPr lang="fr-F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60 =&gt; arbre équilibré et trapu qui peut être éclairci plus vigoureusement</a:t>
            </a:r>
            <a:r>
              <a:rPr lang="fr-FR" sz="18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fr-FR" sz="18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spcBef>
                <a:spcPts val="700"/>
              </a:spcBef>
            </a:pPr>
            <a:endParaRPr lang="fr-FR" sz="2000" b="0" i="1" u="none" strike="noStrike" cap="none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spcBef>
                <a:spcPts val="700"/>
              </a:spcBef>
            </a:pPr>
            <a:endParaRPr lang="fr-FR" sz="20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spcBef>
                <a:spcPts val="700"/>
              </a:spcBef>
            </a:pPr>
            <a:endParaRPr lang="fr-FR" sz="20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80"/>
          <p:cNvSpPr txBox="1">
            <a:spLocks/>
          </p:cNvSpPr>
          <p:nvPr/>
        </p:nvSpPr>
        <p:spPr>
          <a:xfrm>
            <a:off x="3177145" y="522946"/>
            <a:ext cx="3433587" cy="38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2800" b="1" kern="120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Caractérisation</a:t>
            </a:r>
            <a:endParaRPr lang="fr-FR" sz="2800" b="1" kern="1200" dirty="0">
              <a:solidFill>
                <a:schemeClr val="bg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7" name="ZoneTexte 6"/>
          <p:cNvSpPr txBox="1">
            <a:spLocks noChangeArrowheads="1"/>
          </p:cNvSpPr>
          <p:nvPr/>
        </p:nvSpPr>
        <p:spPr bwMode="auto">
          <a:xfrm rot="16200000">
            <a:off x="-1630408" y="3826806"/>
            <a:ext cx="389932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Décrire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la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régulière </a:t>
            </a:r>
          </a:p>
        </p:txBody>
      </p:sp>
    </p:spTree>
    <p:extLst>
      <p:ext uri="{BB962C8B-B14F-4D97-AF65-F5344CB8AC3E}">
        <p14:creationId xmlns:p14="http://schemas.microsoft.com/office/powerpoint/2010/main" val="12848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066168" y="4638881"/>
            <a:ext cx="7847645" cy="14246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Shape 81"/>
          <p:cNvSpPr txBox="1"/>
          <p:nvPr/>
        </p:nvSpPr>
        <p:spPr>
          <a:xfrm>
            <a:off x="938978" y="1436615"/>
            <a:ext cx="7739939" cy="29820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❷</a:t>
            </a:r>
            <a:r>
              <a:rPr lang="fr-FR" sz="20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Facteur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d’espacement (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 %) </a:t>
            </a:r>
          </a:p>
          <a:p>
            <a:pPr lvl="0"/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donne une relation entre l’espacement moyen entre les arbres (a) et la hauteur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dominante (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20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peuplement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 %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a/H</a:t>
            </a:r>
            <a:endParaRPr lang="fr-FR" sz="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lvl="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concurrence est d’autant plus faible que le facteur d’espacement « S % » est élevé ; </a:t>
            </a:r>
            <a:endParaRPr lang="fr-FR"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lvl="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spc="-50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il sert surtout dans les peuplements résineux pour doser l’éclaircie ;</a:t>
            </a:r>
            <a:endParaRPr lang="fr-FR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lvl="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varie d’une essence à l’autre.</a:t>
            </a:r>
            <a:endParaRPr lang="fr-FR" sz="2000" b="0" i="1" u="none" strike="noStrike" cap="none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spcBef>
                <a:spcPts val="700"/>
              </a:spcBef>
            </a:pPr>
            <a:endParaRPr lang="fr-FR" sz="20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spcBef>
                <a:spcPts val="700"/>
              </a:spcBef>
            </a:pPr>
            <a:endParaRPr lang="fr-FR" sz="20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Shape 82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9475787" y="6467476"/>
            <a:ext cx="215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81"/>
          <p:cNvSpPr txBox="1"/>
          <p:nvPr/>
        </p:nvSpPr>
        <p:spPr>
          <a:xfrm>
            <a:off x="1132016" y="4638881"/>
            <a:ext cx="7781798" cy="1424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700"/>
              </a:spcBef>
            </a:pPr>
            <a:r>
              <a:rPr lang="fr-FR" sz="18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Exemples</a:t>
            </a:r>
          </a:p>
          <a:p>
            <a:pPr marL="285750" lvl="0" indent="-285750" algn="just">
              <a:spcBef>
                <a:spcPts val="7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18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 facteur d’espacement doit être de </a:t>
            </a:r>
            <a:r>
              <a:rPr lang="fr-FR" sz="1800" b="1" i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22-25 % </a:t>
            </a:r>
            <a:r>
              <a:rPr lang="fr-FR" sz="18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après éclaircie pour le </a:t>
            </a:r>
            <a:r>
              <a:rPr lang="fr-FR" sz="1800" b="1" i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douglas</a:t>
            </a:r>
          </a:p>
          <a:p>
            <a:pPr marL="285750" lvl="0" indent="-285750" algn="just">
              <a:spcBef>
                <a:spcPts val="7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18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Il doit être de </a:t>
            </a:r>
            <a:r>
              <a:rPr lang="fr-FR" sz="1800" b="1" i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16-20 %</a:t>
            </a:r>
            <a:r>
              <a:rPr lang="fr-FR" sz="1800" i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pour le </a:t>
            </a:r>
            <a:r>
              <a:rPr lang="fr-FR" sz="1800" b="1" i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sapin pectiné</a:t>
            </a:r>
            <a:endParaRPr lang="fr-FR"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spcBef>
                <a:spcPts val="700"/>
              </a:spcBef>
            </a:pPr>
            <a:endParaRPr lang="fr-FR" sz="2000" b="0" i="1" u="none" strike="noStrike" cap="none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spcBef>
                <a:spcPts val="700"/>
              </a:spcBef>
            </a:pPr>
            <a:endParaRPr lang="fr-FR" sz="20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spcBef>
                <a:spcPts val="700"/>
              </a:spcBef>
            </a:pPr>
            <a:endParaRPr lang="fr-FR" sz="20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80"/>
          <p:cNvSpPr txBox="1">
            <a:spLocks/>
          </p:cNvSpPr>
          <p:nvPr/>
        </p:nvSpPr>
        <p:spPr>
          <a:xfrm>
            <a:off x="3177145" y="522946"/>
            <a:ext cx="3433587" cy="38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2800" b="1" kern="120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Caractérisation</a:t>
            </a:r>
            <a:endParaRPr lang="fr-FR" sz="2800" b="1" kern="1200" dirty="0">
              <a:solidFill>
                <a:schemeClr val="bg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ZoneTexte 6"/>
          <p:cNvSpPr txBox="1">
            <a:spLocks noChangeArrowheads="1"/>
          </p:cNvSpPr>
          <p:nvPr/>
        </p:nvSpPr>
        <p:spPr bwMode="auto">
          <a:xfrm rot="16200000">
            <a:off x="-1630408" y="3826806"/>
            <a:ext cx="389932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Décrire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la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régulière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>
          <a:xfrm>
            <a:off x="748863" y="4235354"/>
            <a:ext cx="5900900" cy="25067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Shape 99"/>
          <p:cNvSpPr txBox="1">
            <a:spLocks noGrp="1"/>
          </p:cNvSpPr>
          <p:nvPr>
            <p:ph type="title" idx="4294967295"/>
          </p:nvPr>
        </p:nvSpPr>
        <p:spPr>
          <a:xfrm>
            <a:off x="235528" y="657161"/>
            <a:ext cx="9670472" cy="13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kern="1200" dirty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Caractériser et </a:t>
            </a:r>
            <a:r>
              <a:rPr lang="fr-FR" sz="2800" b="1" kern="1200" dirty="0" smtClean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suivre : se poser les bonnes questions</a:t>
            </a:r>
            <a:endParaRPr sz="2800" b="1" kern="1200" dirty="0">
              <a:solidFill>
                <a:srgbClr val="0085C8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0" name="Shape 100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9475787" y="6467476"/>
            <a:ext cx="215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765649" y="4147757"/>
            <a:ext cx="2594251" cy="216573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953814" y="862408"/>
            <a:ext cx="8406086" cy="4693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2" algn="just"/>
            <a:r>
              <a:rPr lang="fr-FR" sz="2000" b="1" spc="-3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Repérage d’arbres d’avenir </a:t>
            </a:r>
            <a:r>
              <a:rPr lang="fr-FR" sz="2000" b="1" spc="-30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en observant leur </a:t>
            </a:r>
            <a:r>
              <a:rPr lang="fr-FR" sz="2000" b="1" spc="-3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qualité et leur valeur </a:t>
            </a:r>
            <a:r>
              <a:rPr lang="fr-FR" sz="2000" b="1" spc="-30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potentielle</a:t>
            </a:r>
            <a:endParaRPr lang="fr-FR" sz="2000" b="1" spc="-3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04"/>
          <p:cNvSpPr txBox="1"/>
          <p:nvPr/>
        </p:nvSpPr>
        <p:spPr>
          <a:xfrm>
            <a:off x="846089" y="1338523"/>
            <a:ext cx="6949959" cy="2308194"/>
          </a:xfrm>
          <a:prstGeom prst="roundRect">
            <a:avLst>
              <a:gd name="adj" fmla="val 1012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2" algn="just"/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Peuplement avec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50 à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tiges de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qualité/ha en feuillus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180-300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tiges/ha en résineux et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châtaignier.  </a:t>
            </a: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lvl="2" indent="-180000" algn="just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Si OUI, prévoir des éclaircies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(en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plein,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profit des arbres d’avenir)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diminuer progressivement la densité des arbres,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ou sans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désignation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préalable d’arbres d’avenir ;</a:t>
            </a:r>
          </a:p>
          <a:p>
            <a:pPr marL="180000" lvl="2" indent="-180000" algn="just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Si NON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quel est le meilleur moment « économique » pour renouveler ce peuplement ?</a:t>
            </a: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04"/>
          <p:cNvSpPr txBox="1"/>
          <p:nvPr/>
        </p:nvSpPr>
        <p:spPr>
          <a:xfrm>
            <a:off x="953814" y="3762124"/>
            <a:ext cx="4797966" cy="375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fr-FR" sz="2000" dirty="0" smtClean="0">
                <a:latin typeface="Calibri"/>
                <a:ea typeface="Calibri"/>
                <a:cs typeface="Calibri"/>
                <a:sym typeface="Calibri"/>
              </a:rPr>
              <a:t>Quel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est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l’âge moyen du peuplement</a:t>
            </a:r>
            <a:r>
              <a:rPr lang="fr-FR" sz="20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lang="fr-FR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16" name="ZoneTexte 6"/>
          <p:cNvSpPr txBox="1">
            <a:spLocks noChangeArrowheads="1"/>
          </p:cNvSpPr>
          <p:nvPr/>
        </p:nvSpPr>
        <p:spPr bwMode="auto">
          <a:xfrm rot="16200000">
            <a:off x="-1630408" y="3826806"/>
            <a:ext cx="389932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Décrire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la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régulière </a:t>
            </a:r>
          </a:p>
        </p:txBody>
      </p:sp>
      <p:sp>
        <p:nvSpPr>
          <p:cNvPr id="17" name="Shape 104"/>
          <p:cNvSpPr txBox="1"/>
          <p:nvPr/>
        </p:nvSpPr>
        <p:spPr>
          <a:xfrm>
            <a:off x="953814" y="4350761"/>
            <a:ext cx="5521927" cy="2160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ts val="1800"/>
              </a:lnSpc>
            </a:pPr>
            <a:r>
              <a:rPr lang="fr-FR" sz="18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Exemple </a:t>
            </a:r>
            <a:r>
              <a:rPr lang="fr-FR" sz="1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❶</a:t>
            </a:r>
            <a:r>
              <a:rPr lang="fr-FR" sz="18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Douglas, 75 ans, </a:t>
            </a:r>
            <a:r>
              <a:rPr lang="fr-FR" sz="1800" i="1" dirty="0">
                <a:latin typeface="Calibri"/>
                <a:ea typeface="Calibri"/>
                <a:cs typeface="Calibri"/>
                <a:sym typeface="Calibri"/>
              </a:rPr>
              <a:t>jamais éclairci 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depuis plantation. Gros </a:t>
            </a:r>
            <a:r>
              <a:rPr lang="fr-FR" sz="1800" i="1" dirty="0">
                <a:latin typeface="Calibri"/>
                <a:ea typeface="Calibri"/>
                <a:cs typeface="Calibri"/>
                <a:sym typeface="Calibri"/>
              </a:rPr>
              <a:t>bois branchus 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(diamètre </a:t>
            </a:r>
            <a:r>
              <a:rPr lang="fr-FR" sz="1800" i="1" dirty="0">
                <a:latin typeface="Calibri"/>
                <a:ea typeface="Calibri"/>
                <a:cs typeface="Calibri"/>
                <a:sym typeface="Calibri"/>
              </a:rPr>
              <a:t>moyen 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70 cm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) difficiles </a:t>
            </a:r>
            <a:r>
              <a:rPr lang="fr-FR" sz="1800" i="1" dirty="0">
                <a:latin typeface="Calibri"/>
                <a:ea typeface="Calibri"/>
                <a:cs typeface="Calibri"/>
                <a:sym typeface="Calibri"/>
              </a:rPr>
              <a:t>à commercialiser 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aujourd’hui, 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bois </a:t>
            </a:r>
            <a:r>
              <a:rPr lang="fr-FR" sz="1800" i="1" dirty="0">
                <a:latin typeface="Calibri"/>
                <a:ea typeface="Calibri"/>
                <a:cs typeface="Calibri"/>
                <a:sym typeface="Calibri"/>
              </a:rPr>
              <a:t>moyens qui intéressent davantage les acheteurs :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 renouveler</a:t>
            </a:r>
            <a:r>
              <a:rPr lang="fr-FR" sz="1800" i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fr-FR" sz="1800" dirty="0"/>
          </a:p>
          <a:p>
            <a:pPr lvl="0" algn="just">
              <a:lnSpc>
                <a:spcPts val="1800"/>
              </a:lnSpc>
              <a:spcBef>
                <a:spcPts val="800"/>
              </a:spcBef>
            </a:pPr>
            <a:r>
              <a:rPr lang="fr-FR" sz="18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Exemple </a:t>
            </a:r>
            <a:r>
              <a:rPr lang="fr-FR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❷</a:t>
            </a:r>
            <a:r>
              <a:rPr lang="fr-FR" sz="1800" i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r-FR" sz="18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1800" i="1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hêne sessile, 50 ans, régulièrement </a:t>
            </a:r>
            <a:r>
              <a:rPr lang="fr-FR" sz="1800" i="1" dirty="0">
                <a:latin typeface="Calibri"/>
                <a:ea typeface="Calibri"/>
                <a:cs typeface="Calibri"/>
                <a:sym typeface="Calibri"/>
              </a:rPr>
              <a:t>éclairci depuis 25 ans. 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Plus </a:t>
            </a:r>
            <a:r>
              <a:rPr lang="fr-FR" sz="1800" i="1" dirty="0">
                <a:latin typeface="Calibri"/>
                <a:ea typeface="Calibri"/>
                <a:cs typeface="Calibri"/>
                <a:sym typeface="Calibri"/>
              </a:rPr>
              <a:t>de 70 tiges de qualité qui 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peuvent produire </a:t>
            </a:r>
            <a:r>
              <a:rPr lang="fr-FR" sz="1800" i="1" dirty="0">
                <a:latin typeface="Calibri"/>
                <a:ea typeface="Calibri"/>
                <a:cs typeface="Calibri"/>
                <a:sym typeface="Calibri"/>
              </a:rPr>
              <a:t>un important volume :</a:t>
            </a:r>
            <a:r>
              <a:rPr lang="fr-FR" sz="1800" i="1" dirty="0" smtClean="0">
                <a:latin typeface="Calibri"/>
                <a:ea typeface="Calibri"/>
                <a:cs typeface="Calibri"/>
                <a:sym typeface="Calibri"/>
              </a:rPr>
              <a:t> poursuite des éclaircies au profit des tiges d’avenir à </a:t>
            </a:r>
            <a:r>
              <a:rPr lang="fr-FR" sz="1800" i="1" dirty="0">
                <a:latin typeface="Calibri"/>
                <a:ea typeface="Calibri"/>
                <a:cs typeface="Calibri"/>
                <a:sym typeface="Calibri"/>
              </a:rPr>
              <a:t>un rythme régulier.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2" b="6026"/>
          <a:stretch/>
        </p:blipFill>
        <p:spPr>
          <a:xfrm>
            <a:off x="7958284" y="1399999"/>
            <a:ext cx="1401616" cy="3116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941764" y="864373"/>
            <a:ext cx="8418136" cy="12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ts val="1900"/>
              </a:lnSpc>
            </a:pP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Sauf enjeux particuliers prioritaires (liés à la parcelle ou à la forêt),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l’adaptation </a:t>
            </a:r>
            <a:r>
              <a:rPr lang="fr-FR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des essences à la </a:t>
            </a:r>
            <a:r>
              <a:rPr lang="fr-FR" sz="20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station,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l’état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du peuplement, le stade de développement et la qualité des bois présents permettent d’orienter les choix de gestion.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Shape 226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9398537" y="6462713"/>
            <a:ext cx="417636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88063" y="2038433"/>
            <a:ext cx="9094440" cy="4248055"/>
            <a:chOff x="660275" y="1960775"/>
            <a:chExt cx="8408906" cy="4248055"/>
          </a:xfrm>
        </p:grpSpPr>
        <p:graphicFrame>
          <p:nvGraphicFramePr>
            <p:cNvPr id="228" name="Shape 228"/>
            <p:cNvGraphicFramePr/>
            <p:nvPr>
              <p:extLst>
                <p:ext uri="{D42A27DB-BD31-4B8C-83A1-F6EECF244321}">
                  <p14:modId xmlns:p14="http://schemas.microsoft.com/office/powerpoint/2010/main" val="2004482311"/>
                </p:ext>
              </p:extLst>
            </p:nvPr>
          </p:nvGraphicFramePr>
          <p:xfrm>
            <a:off x="660275" y="1960775"/>
            <a:ext cx="8408906" cy="4248055"/>
          </p:xfrm>
          <a:graphic>
            <a:graphicData uri="http://schemas.openxmlformats.org/drawingml/2006/table">
              <a:tbl>
                <a:tblPr firstRow="1" bandRow="1">
                  <a:noFill/>
                </a:tblPr>
                <a:tblGrid>
                  <a:gridCol w="180288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9463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5104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53036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91551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985805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400" b="0" u="none" strike="noStrike" cap="none" dirty="0" smtClean="0">
                            <a:solidFill>
                              <a:schemeClr val="accent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Peuplement </a:t>
                        </a:r>
                      </a:p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400" b="0" i="0" u="none" strike="noStrike" cap="none" dirty="0" smtClean="0">
                            <a:solidFill>
                              <a:schemeClr val="accent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de</a:t>
                        </a:r>
                        <a:r>
                          <a:rPr lang="fr-FR" sz="1400" b="0" u="none" strike="noStrike" cap="none" dirty="0" smtClean="0">
                            <a:solidFill>
                              <a:schemeClr val="accent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départ</a:t>
                        </a:r>
                        <a:endParaRPr sz="1400" b="0" u="none" strike="noStrike" cap="none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>
                      <a:lnL w="12700" cmpd="sng">
                        <a:noFill/>
                        <a:prstDash val="soli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  <a:prstDash val="soli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400" b="0" u="none" strike="noStrike" cap="none" dirty="0">
                            <a:solidFill>
                              <a:schemeClr val="accent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Traitement sylvicole</a:t>
                        </a:r>
                        <a:endParaRPr sz="1400" b="0" u="none" strike="noStrike" cap="none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  <a:prstDash val="soli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400" b="0" u="none" strike="noStrike" cap="none" dirty="0">
                            <a:solidFill>
                              <a:schemeClr val="accent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Peuplement objectif </a:t>
                        </a:r>
                        <a:r>
                          <a:rPr lang="fr-FR" sz="1400" b="0" u="none" strike="noStrike" cap="none" dirty="0" smtClean="0">
                            <a:solidFill>
                              <a:schemeClr val="accent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/>
                        </a:r>
                        <a:br>
                          <a:rPr lang="fr-FR" sz="1400" b="0" u="none" strike="noStrike" cap="none" dirty="0" smtClean="0">
                            <a:solidFill>
                              <a:schemeClr val="accent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</a:br>
                        <a:r>
                          <a:rPr lang="fr-FR" sz="1400" b="0" u="none" strike="noStrike" cap="none" dirty="0" smtClean="0">
                            <a:solidFill>
                              <a:schemeClr val="accent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à </a:t>
                        </a:r>
                        <a:r>
                          <a:rPr lang="fr-FR" sz="1400" b="0" u="none" strike="noStrike" cap="none" dirty="0">
                            <a:solidFill>
                              <a:schemeClr val="accent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long terme</a:t>
                        </a:r>
                        <a:endParaRPr sz="1400" b="0" u="none" strike="noStrike" cap="none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  <a:prstDash val="soli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fr-FR" sz="1400" b="0" u="none" strike="noStrike" cap="none" dirty="0" smtClean="0">
                            <a:solidFill>
                              <a:schemeClr val="bg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Raisons du choix</a:t>
                        </a:r>
                      </a:p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400" b="0" u="none" strike="sng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  <a:prstDash val="soli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400" b="0" u="none" strike="noStrike" cap="none" dirty="0" smtClean="0">
                            <a:solidFill>
                              <a:schemeClr val="bg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Peuplement </a:t>
                        </a:r>
                        <a:r>
                          <a:rPr lang="fr-FR" sz="1400" b="0" u="none" strike="noStrike" cap="none" dirty="0" smtClean="0">
                            <a:solidFill>
                              <a:schemeClr val="bg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objectif</a:t>
                        </a:r>
                      </a:p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63825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>
                      <a:lnL w="12700" cmpd="sng">
                        <a:noFill/>
                        <a:prstDash val="soli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DAE9F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8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Traitement régulier</a:t>
                        </a:r>
                        <a:endParaRPr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vert="vert27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DAE9F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600" u="none" strike="noStrike" cap="none" dirty="0">
                            <a:solidFill>
                              <a:srgbClr val="983C7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Futaie régulière</a:t>
                        </a:r>
                        <a:endParaRPr sz="1600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DAE9F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ts val="16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B050"/>
                          </a:buClr>
                          <a:buSzPts val="1600"/>
                          <a:buFont typeface="Calibri"/>
                          <a:buNone/>
                        </a:pPr>
                        <a:r>
                          <a:rPr lang="fr-FR" sz="1600" u="none" strike="noStrike" cap="none" dirty="0">
                            <a:solidFill>
                              <a:schemeClr val="bg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Possibilité </a:t>
                        </a:r>
                        <a:r>
                          <a:rPr lang="fr-FR" sz="1600" u="none" strike="noStrike" cap="none" dirty="0" smtClean="0">
                            <a:solidFill>
                              <a:schemeClr val="bg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ou souhait d’assurer </a:t>
                        </a:r>
                        <a:r>
                          <a:rPr lang="fr-FR" sz="1600" u="none" strike="noStrike" cap="none" dirty="0">
                            <a:solidFill>
                              <a:schemeClr val="bg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le renouvellement du peuplement par régénération </a:t>
                        </a:r>
                        <a:r>
                          <a:rPr lang="fr-FR" sz="1600" u="none" strike="noStrike" cap="none" dirty="0" smtClean="0">
                            <a:solidFill>
                              <a:schemeClr val="bg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naturelle (beaux semenciers adaptés) </a:t>
                        </a:r>
                        <a:r>
                          <a:rPr lang="fr-FR" sz="1600" u="none" strike="noStrike" cap="none" dirty="0">
                            <a:solidFill>
                              <a:schemeClr val="bg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ou </a:t>
                        </a:r>
                        <a:r>
                          <a:rPr lang="fr-FR" sz="1600" u="none" strike="noStrike" cap="none" dirty="0" smtClean="0">
                            <a:solidFill>
                              <a:schemeClr val="bg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plantation.</a:t>
                        </a:r>
                        <a:endParaRPr sz="1600" dirty="0">
                          <a:solidFill>
                            <a:schemeClr val="bg2"/>
                          </a:solidFill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DAE9F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B050"/>
                          </a:buClr>
                          <a:buSzPts val="1600"/>
                          <a:buFont typeface="Calibri"/>
                          <a:buNone/>
                        </a:pPr>
                        <a:endParaRPr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  <a:prstDash val="soli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DAE9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798425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>
                      <a:lnL w="12700" cmpd="sng">
                        <a:noFill/>
                        <a:prstDash val="soli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DF4F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8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Traitement irrégulier</a:t>
                        </a:r>
                        <a:endParaRPr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vert="vert27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DF4F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ts val="16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fr-FR" sz="1600" u="none" strike="noStrike" cap="none" dirty="0" smtClean="0">
                          <a:solidFill>
                            <a:srgbClr val="983C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marL="0" marR="0" lvl="0" indent="0" algn="ctr" rtl="0">
                          <a:lnSpc>
                            <a:spcPts val="16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600" u="none" strike="noStrike" cap="none" dirty="0" smtClean="0">
                            <a:solidFill>
                              <a:srgbClr val="983C7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Futaie irrégulière par coupes d’amélioration en préservant</a:t>
                        </a:r>
                        <a:r>
                          <a:rPr lang="fr-FR" sz="1600" u="none" strike="noStrike" cap="none" baseline="0" dirty="0" smtClean="0">
                            <a:solidFill>
                              <a:srgbClr val="983C7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les petites tiges de qualité et en étalant la récolte</a:t>
                        </a:r>
                        <a:endParaRPr lang="fr-FR" sz="1600" u="none" strike="noStrike" cap="none" dirty="0">
                          <a:solidFill>
                            <a:srgbClr val="983C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DF4F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ts val="16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600" u="none" strike="noStrike" cap="none" baseline="0" dirty="0" smtClean="0">
                            <a:solidFill>
                              <a:schemeClr val="bg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Le plus souvent, choix du propriétaire, parfois imposé par le contexte réglementaire (</a:t>
                        </a:r>
                        <a:r>
                          <a:rPr lang="fr-FR" sz="1600" u="none" strike="noStrike" cap="none" baseline="0" dirty="0" err="1" smtClean="0">
                            <a:solidFill>
                              <a:schemeClr val="bg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Natura</a:t>
                        </a:r>
                        <a:r>
                          <a:rPr lang="fr-FR" sz="1600" u="none" strike="noStrike" cap="none" baseline="0" dirty="0" smtClean="0">
                            <a:solidFill>
                              <a:schemeClr val="bg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2000, site </a:t>
                        </a:r>
                        <a:r>
                          <a:rPr lang="fr-FR" sz="1600" u="none" strike="noStrike" cap="none" baseline="0" dirty="0" smtClean="0">
                            <a:solidFill>
                              <a:schemeClr val="bg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classé…) </a:t>
                        </a:r>
                        <a:r>
                          <a:rPr lang="fr-FR" sz="1600" u="none" strike="noStrike" cap="none" baseline="0" dirty="0" smtClean="0">
                            <a:solidFill>
                              <a:schemeClr val="bg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ou social. Choix rarement lié à une contrainte technique.</a:t>
                        </a: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DF4F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  <a:prstDash val="soli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DF4F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pic>
          <p:nvPicPr>
            <p:cNvPr id="230" name="Shape 230"/>
            <p:cNvPicPr preferRelativeResize="0"/>
            <p:nvPr/>
          </p:nvPicPr>
          <p:blipFill rotWithShape="1">
            <a:blip r:embed="rId5">
              <a:alphaModFix/>
            </a:blip>
            <a:srcRect l="17288" t="37071" r="42730" b="25434"/>
            <a:stretch/>
          </p:blipFill>
          <p:spPr>
            <a:xfrm>
              <a:off x="756431" y="3156153"/>
              <a:ext cx="1486666" cy="937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Shape 231"/>
            <p:cNvPicPr preferRelativeResize="0"/>
            <p:nvPr/>
          </p:nvPicPr>
          <p:blipFill rotWithShape="1">
            <a:blip r:embed="rId5">
              <a:alphaModFix/>
            </a:blip>
            <a:srcRect l="17288" t="37071" r="42730" b="25434"/>
            <a:stretch/>
          </p:blipFill>
          <p:spPr>
            <a:xfrm>
              <a:off x="738324" y="4988005"/>
              <a:ext cx="1504773" cy="893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Shape 232"/>
            <p:cNvPicPr preferRelativeResize="0"/>
            <p:nvPr/>
          </p:nvPicPr>
          <p:blipFill rotWithShape="1">
            <a:blip r:embed="rId5">
              <a:alphaModFix/>
            </a:blip>
            <a:srcRect l="17288" t="37071" r="42730" b="25434"/>
            <a:stretch/>
          </p:blipFill>
          <p:spPr>
            <a:xfrm>
              <a:off x="7377977" y="3216257"/>
              <a:ext cx="1640186" cy="937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Shape 233"/>
            <p:cNvPicPr preferRelativeResize="0"/>
            <p:nvPr/>
          </p:nvPicPr>
          <p:blipFill rotWithShape="1">
            <a:blip r:embed="rId6">
              <a:alphaModFix/>
            </a:blip>
            <a:srcRect l="24558" t="42243" r="39095" b="22847"/>
            <a:stretch/>
          </p:blipFill>
          <p:spPr>
            <a:xfrm>
              <a:off x="7422576" y="5027699"/>
              <a:ext cx="1550987" cy="9603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ZoneTexte 6"/>
          <p:cNvSpPr txBox="1">
            <a:spLocks noChangeArrowheads="1"/>
          </p:cNvSpPr>
          <p:nvPr/>
        </p:nvSpPr>
        <p:spPr bwMode="auto">
          <a:xfrm rot="16200000">
            <a:off x="-2169830" y="4048450"/>
            <a:ext cx="5034518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Quelle gestion dans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une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futaie 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régulière ? 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  <p:sp>
        <p:nvSpPr>
          <p:cNvPr id="16" name="Shape 55"/>
          <p:cNvSpPr txBox="1">
            <a:spLocks/>
          </p:cNvSpPr>
          <p:nvPr/>
        </p:nvSpPr>
        <p:spPr>
          <a:xfrm>
            <a:off x="1657605" y="524341"/>
            <a:ext cx="7223370" cy="3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2800" b="1" kern="1200" dirty="0" smtClean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Étape 2 </a:t>
            </a:r>
            <a:r>
              <a:rPr lang="fr-FR" sz="2800" b="1" kern="1200" dirty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</a:t>
            </a:r>
            <a:r>
              <a:rPr lang="fr-FR" sz="2800" b="1" kern="1200" cap="all" dirty="0" smtClean="0">
                <a:solidFill>
                  <a:srgbClr val="BE498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Quelle </a:t>
            </a:r>
            <a:r>
              <a:rPr lang="fr-FR" sz="2800" b="1" kern="1200" cap="all" dirty="0">
                <a:solidFill>
                  <a:srgbClr val="BE498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gestion </a:t>
            </a:r>
            <a:r>
              <a:rPr lang="fr-FR" sz="2800" b="1" kern="1200" dirty="0" smtClean="0">
                <a:solidFill>
                  <a:srgbClr val="BE498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dans une </a:t>
            </a:r>
            <a:r>
              <a:rPr lang="fr-FR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futaie </a:t>
            </a:r>
            <a:r>
              <a:rPr lang="fr-FR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régulière ?</a:t>
            </a:r>
            <a:endParaRPr lang="fr-FR" sz="20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fr-FR" sz="20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UVER">
  <a:themeElements>
    <a:clrScheme name="Efor-owne">
      <a:dk1>
        <a:srgbClr val="000000"/>
      </a:dk1>
      <a:lt1>
        <a:srgbClr val="FFFFFF"/>
      </a:lt1>
      <a:dk2>
        <a:srgbClr val="0085C8"/>
      </a:dk2>
      <a:lt2>
        <a:srgbClr val="BA4995"/>
      </a:lt2>
      <a:accent1>
        <a:srgbClr val="8DC2EA"/>
      </a:accent1>
      <a:accent2>
        <a:srgbClr val="E7C3DD"/>
      </a:accent2>
      <a:accent3>
        <a:srgbClr val="993533"/>
      </a:accent3>
      <a:accent4>
        <a:srgbClr val="7F7F7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1818</Words>
  <Application>Microsoft Office PowerPoint</Application>
  <PresentationFormat>Format A4 (210 x 297 mm)</PresentationFormat>
  <Paragraphs>230</Paragraphs>
  <Slides>20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RETROUVER</vt:lpstr>
      <vt:lpstr>Présentation PowerPoint</vt:lpstr>
      <vt:lpstr>Présentation PowerPoint</vt:lpstr>
      <vt:lpstr>Présentation PowerPoint</vt:lpstr>
      <vt:lpstr>Présentation PowerPoint</vt:lpstr>
      <vt:lpstr>Éléments de caractérisation</vt:lpstr>
      <vt:lpstr>Présentation PowerPoint</vt:lpstr>
      <vt:lpstr>Présentation PowerPoint</vt:lpstr>
      <vt:lpstr>Caractériser et suivre : se poser les bonnes questions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FUTAIE RÉGULIÈRE  Diagnostic et gestions envisagées</dc:title>
  <dc:creator>Eric SEVRIN</dc:creator>
  <cp:lastModifiedBy>Valérie LENOIRE</cp:lastModifiedBy>
  <cp:revision>213</cp:revision>
  <cp:lastPrinted>2019-04-09T14:41:27Z</cp:lastPrinted>
  <dcterms:modified xsi:type="dcterms:W3CDTF">2019-04-17T13:04:27Z</dcterms:modified>
</cp:coreProperties>
</file>