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2" r:id="rId1"/>
  </p:sldMasterIdLst>
  <p:notesMasterIdLst>
    <p:notesMasterId r:id="rId23"/>
  </p:notesMasterIdLst>
  <p:handoutMasterIdLst>
    <p:handoutMasterId r:id="rId24"/>
  </p:handoutMasterIdLst>
  <p:sldIdLst>
    <p:sldId id="256" r:id="rId2"/>
    <p:sldId id="276" r:id="rId3"/>
    <p:sldId id="280" r:id="rId4"/>
    <p:sldId id="284" r:id="rId5"/>
    <p:sldId id="275" r:id="rId6"/>
    <p:sldId id="283" r:id="rId7"/>
    <p:sldId id="285" r:id="rId8"/>
    <p:sldId id="293" r:id="rId9"/>
    <p:sldId id="294" r:id="rId10"/>
    <p:sldId id="263" r:id="rId11"/>
    <p:sldId id="270" r:id="rId12"/>
    <p:sldId id="286" r:id="rId13"/>
    <p:sldId id="287" r:id="rId14"/>
    <p:sldId id="271" r:id="rId15"/>
    <p:sldId id="290" r:id="rId16"/>
    <p:sldId id="291" r:id="rId17"/>
    <p:sldId id="274" r:id="rId18"/>
    <p:sldId id="273" r:id="rId19"/>
    <p:sldId id="279" r:id="rId20"/>
    <p:sldId id="277" r:id="rId21"/>
    <p:sldId id="278" r:id="rId22"/>
  </p:sldIdLst>
  <p:sldSz cx="9906000" cy="6858000" type="A4"/>
  <p:notesSz cx="9929813" cy="679926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sa Ricart" initials="" lastIdx="13" clrIdx="0"/>
  <p:cmAuthor id="7" name="Jac" initials="JB" lastIdx="63" clrIdx="7"/>
  <p:cmAuthor id="1" name="Maxime Manderlier" initials="" lastIdx="1" clrIdx="1"/>
  <p:cmAuthor id="2" name="jean-michel Escurat" initials="" lastIdx="18" clrIdx="2"/>
  <p:cmAuthor id="3" name="Eric SEVRIN" initials="ES" lastIdx="30" clrIdx="3">
    <p:extLst>
      <p:ext uri="{19B8F6BF-5375-455C-9EA6-DF929625EA0E}">
        <p15:presenceInfo xmlns:p15="http://schemas.microsoft.com/office/powerpoint/2012/main" userId="Eric SEVRIN" providerId="None"/>
      </p:ext>
    </p:extLst>
  </p:cmAuthor>
  <p:cmAuthor id="4" name="LARO-LM" initials="LM" lastIdx="10" clrIdx="4">
    <p:extLst>
      <p:ext uri="{19B8F6BF-5375-455C-9EA6-DF929625EA0E}">
        <p15:presenceInfo xmlns:p15="http://schemas.microsoft.com/office/powerpoint/2012/main" userId="LARO-LM" providerId="None"/>
      </p:ext>
    </p:extLst>
  </p:cmAuthor>
  <p:cmAuthor id="5" name="François Xavier VALENGIN" initials="FXV" lastIdx="8" clrIdx="5">
    <p:extLst>
      <p:ext uri="{19B8F6BF-5375-455C-9EA6-DF929625EA0E}">
        <p15:presenceInfo xmlns:p15="http://schemas.microsoft.com/office/powerpoint/2012/main" userId="S-1-5-21-2592782026-3252060848-2060321172-1134" providerId="AD"/>
      </p:ext>
    </p:extLst>
  </p:cmAuthor>
  <p:cmAuthor id="6" name="RMonnier" initials="RM" lastIdx="6" clrIdx="6">
    <p:extLst>
      <p:ext uri="{19B8F6BF-5375-455C-9EA6-DF929625EA0E}">
        <p15:presenceInfo xmlns:p15="http://schemas.microsoft.com/office/powerpoint/2012/main" userId="RMonni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E149859-0B9B-425A-8C80-0439C7B07BD8}">
  <a:tblStyle styleId="{7E149859-0B9B-425A-8C80-0439C7B07BD8}" styleName="Table_0">
    <a:wholeTbl>
      <a:tcTxStyle b="off" i="off">
        <a:font>
          <a:latin typeface="Cambria"/>
          <a:ea typeface="Cambria"/>
          <a:cs typeface="Cambria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DF4FB"/>
          </a:solidFill>
        </a:fill>
      </a:tcStyle>
    </a:wholeTbl>
    <a:band1H>
      <a:tcTxStyle/>
      <a:tcStyle>
        <a:tcBdr/>
        <a:fill>
          <a:solidFill>
            <a:srgbClr val="DAE9F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AE9F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mbria"/>
          <a:ea typeface="Cambria"/>
          <a:cs typeface="Cambria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mbria"/>
          <a:ea typeface="Cambria"/>
          <a:cs typeface="Cambria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mbria"/>
          <a:ea typeface="Cambria"/>
          <a:cs typeface="Cambria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mbria"/>
          <a:ea typeface="Cambria"/>
          <a:cs typeface="Cambria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>
        <p:scale>
          <a:sx n="64" d="100"/>
          <a:sy n="64" d="100"/>
        </p:scale>
        <p:origin x="1332" y="216"/>
      </p:cViewPr>
      <p:guideLst>
        <p:guide orient="horz" pos="2183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919" cy="340915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625304" y="1"/>
            <a:ext cx="4302919" cy="340915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r">
              <a:defRPr sz="1200"/>
            </a:lvl1pPr>
          </a:lstStyle>
          <a:p>
            <a:fld id="{D45C0027-92B6-4285-A7E4-8BAF2C0D54D1}" type="datetimeFigureOut">
              <a:rPr lang="fr-FR" smtClean="0"/>
              <a:pPr/>
              <a:t>24/04/2019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6458349"/>
            <a:ext cx="4302919" cy="340914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625304" y="6458349"/>
            <a:ext cx="4302919" cy="340914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r">
              <a:defRPr sz="1200"/>
            </a:lvl1pPr>
          </a:lstStyle>
          <a:p>
            <a:fld id="{C208A94D-110A-44AE-B41A-00823CD0AC9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9232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02919" cy="339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3" tIns="91443" rIns="91443" bIns="91443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5625171" y="0"/>
            <a:ext cx="4302919" cy="339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3" tIns="91443" rIns="91443" bIns="91443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124200" y="509588"/>
            <a:ext cx="3681413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992982" y="3229650"/>
            <a:ext cx="7943850" cy="305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3" tIns="91443" rIns="91443" bIns="91443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6457726"/>
            <a:ext cx="4302919" cy="339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3" tIns="91443" rIns="91443" bIns="91443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5625171" y="6457726"/>
            <a:ext cx="4302919" cy="339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3" tIns="45709" rIns="91443" bIns="45709" anchor="b" anchorCtr="0">
            <a:noAutofit/>
          </a:bodyPr>
          <a:lstStyle/>
          <a:p>
            <a:pPr algn="r"/>
            <a:fld id="{00000000-1234-1234-1234-123412341234}" type="slidenum">
              <a:rPr lang="fr-FR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‹N°›</a:t>
            </a:fld>
            <a:endParaRPr lang="fr-FR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319522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992982" y="3229650"/>
            <a:ext cx="7943850" cy="305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  <p:sp>
        <p:nvSpPr>
          <p:cNvPr id="40" name="Shape 40"/>
          <p:cNvSpPr>
            <a:spLocks noGrp="1" noRot="1" noChangeAspect="1"/>
          </p:cNvSpPr>
          <p:nvPr>
            <p:ph type="sldImg" idx="2"/>
          </p:nvPr>
        </p:nvSpPr>
        <p:spPr>
          <a:xfrm>
            <a:off x="3124200" y="509588"/>
            <a:ext cx="3681413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1465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992982" y="3229650"/>
            <a:ext cx="7943850" cy="305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3124200" y="509588"/>
            <a:ext cx="3681413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9823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992982" y="3229650"/>
            <a:ext cx="7943850" cy="305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  <p:sp>
        <p:nvSpPr>
          <p:cNvPr id="52" name="Shape 52"/>
          <p:cNvSpPr>
            <a:spLocks noGrp="1" noRot="1" noChangeAspect="1"/>
          </p:cNvSpPr>
          <p:nvPr>
            <p:ph type="sldImg" idx="2"/>
          </p:nvPr>
        </p:nvSpPr>
        <p:spPr>
          <a:xfrm>
            <a:off x="3124200" y="509588"/>
            <a:ext cx="3681413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5933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124200" y="509588"/>
            <a:ext cx="3681413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992982" y="3229650"/>
            <a:ext cx="7943850" cy="305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3" tIns="45709" rIns="91443" bIns="45709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sldNum" idx="12"/>
          </p:nvPr>
        </p:nvSpPr>
        <p:spPr>
          <a:xfrm>
            <a:off x="5625171" y="6457726"/>
            <a:ext cx="4302919" cy="339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3" tIns="45709" rIns="91443" bIns="45709" anchor="b" anchorCtr="0">
            <a:noAutofit/>
          </a:bodyPr>
          <a:lstStyle/>
          <a:p>
            <a:pPr algn="r"/>
            <a:fld id="{00000000-1234-1234-1234-123412341234}" type="slidenum">
              <a:rPr lang="fr-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1490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124200" y="509588"/>
            <a:ext cx="3681413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992982" y="3229650"/>
            <a:ext cx="7943850" cy="305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3" tIns="45709" rIns="91443" bIns="45709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  <p:sp>
        <p:nvSpPr>
          <p:cNvPr id="187" name="Shape 187"/>
          <p:cNvSpPr txBox="1">
            <a:spLocks noGrp="1"/>
          </p:cNvSpPr>
          <p:nvPr>
            <p:ph type="sldNum" idx="12"/>
          </p:nvPr>
        </p:nvSpPr>
        <p:spPr>
          <a:xfrm>
            <a:off x="5625171" y="6457726"/>
            <a:ext cx="4302919" cy="339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3" tIns="45709" rIns="91443" bIns="45709" anchor="b" anchorCtr="0">
            <a:noAutofit/>
          </a:bodyPr>
          <a:lstStyle/>
          <a:p>
            <a:pPr algn="r"/>
            <a:fld id="{00000000-1234-1234-1234-123412341234}" type="slidenum">
              <a:rPr lang="fr-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7850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992982" y="3229650"/>
            <a:ext cx="7943850" cy="305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3124200" y="509588"/>
            <a:ext cx="3681413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3656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992982" y="3229650"/>
            <a:ext cx="7943850" cy="305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3" tIns="91443" rIns="91443" bIns="91443" anchor="ctr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3124200" y="509588"/>
            <a:ext cx="3681413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2132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124200" y="509588"/>
            <a:ext cx="3681413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992982" y="3229650"/>
            <a:ext cx="7943850" cy="305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3" tIns="45709" rIns="91443" bIns="45709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sldNum" idx="12"/>
          </p:nvPr>
        </p:nvSpPr>
        <p:spPr>
          <a:xfrm>
            <a:off x="5625171" y="6457726"/>
            <a:ext cx="4302919" cy="339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3" tIns="45709" rIns="91443" bIns="45709" anchor="b" anchorCtr="0">
            <a:noAutofit/>
          </a:bodyPr>
          <a:lstStyle/>
          <a:p>
            <a:pPr algn="r"/>
            <a:fld id="{00000000-1234-1234-1234-123412341234}" type="slidenum">
              <a:rPr lang="fr-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6375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3124200" y="509588"/>
            <a:ext cx="3681413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992982" y="3229650"/>
            <a:ext cx="7943850" cy="305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3" tIns="45709" rIns="91443" bIns="45709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sldNum" idx="12"/>
          </p:nvPr>
        </p:nvSpPr>
        <p:spPr>
          <a:xfrm>
            <a:off x="5625171" y="6457726"/>
            <a:ext cx="4302919" cy="339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3" tIns="45709" rIns="91443" bIns="45709" anchor="b" anchorCtr="0">
            <a:noAutofit/>
          </a:bodyPr>
          <a:lstStyle/>
          <a:p>
            <a:pPr algn="r"/>
            <a:fld id="{00000000-1234-1234-1234-123412341234}" type="slidenum">
              <a:rPr lang="fr-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0436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3124200" y="509588"/>
            <a:ext cx="3681413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992982" y="3229650"/>
            <a:ext cx="7943850" cy="305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3" tIns="45709" rIns="91443" bIns="45709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  <p:sp>
        <p:nvSpPr>
          <p:cNvPr id="222" name="Shape 222"/>
          <p:cNvSpPr txBox="1">
            <a:spLocks noGrp="1"/>
          </p:cNvSpPr>
          <p:nvPr>
            <p:ph type="sldNum" idx="12"/>
          </p:nvPr>
        </p:nvSpPr>
        <p:spPr>
          <a:xfrm>
            <a:off x="5625171" y="6457726"/>
            <a:ext cx="4302919" cy="339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3" tIns="45709" rIns="91443" bIns="45709" anchor="b" anchorCtr="0">
            <a:noAutofit/>
          </a:bodyPr>
          <a:lstStyle/>
          <a:p>
            <a:pPr algn="r"/>
            <a:fld id="{00000000-1234-1234-1234-123412341234}" type="slidenum">
              <a:rPr lang="fr-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7104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>
  <p:cSld name="Diapositive de titr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hape 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50888" y="5084763"/>
            <a:ext cx="10680701" cy="1773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8313" y="5724525"/>
            <a:ext cx="2230437" cy="5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19" descr="C:\Users\coutant\Desktop\Efor-own PP (15-06_-17)\Links\CNPF.png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9625" y="5657850"/>
            <a:ext cx="649288" cy="57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20" descr="C:\Users\coutant\Desktop\En cours\01N1-238_Efor-own (23-05-17)\Logos\Efor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82013" y="5589588"/>
            <a:ext cx="935037" cy="728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>
  <p:cSld name="Titre et contenu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hape 22" descr="C:\Users\coutant\Desktop\Efor-own PP (15-06_-17)\Links\CNPF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9225" y="6456363"/>
            <a:ext cx="320675" cy="2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23" descr="C:\Users\coutant\Desktop\Efor-own PP (15-06_-17)\Links\Erasmus+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16825" y="6462713"/>
            <a:ext cx="1296988" cy="29527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9359900" y="6446838"/>
            <a:ext cx="446709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position personnalisée">
  <p:cSld name="Disposition personnalisé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/>
        </p:nvSpPr>
        <p:spPr>
          <a:xfrm rot="-5400000">
            <a:off x="-1581943" y="4485481"/>
            <a:ext cx="3975100" cy="420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i="1" baseline="30000">
                <a:solidFill>
                  <a:srgbClr val="0085C8"/>
                </a:solidFill>
                <a:latin typeface="Calibri"/>
                <a:ea typeface="Calibri"/>
                <a:cs typeface="Calibri"/>
                <a:sym typeface="Calibri"/>
              </a:rPr>
              <a:t>Titre chapitre</a:t>
            </a:r>
            <a:endParaRPr/>
          </a:p>
        </p:txBody>
      </p:sp>
      <p:pic>
        <p:nvPicPr>
          <p:cNvPr id="33" name="Shape 33" descr="C:\Users\coutant\Desktop\Efor-own PP (15-06_-17)\Links\CNPF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9225" y="6456363"/>
            <a:ext cx="320675" cy="2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Shape 34" descr="C:\Users\coutant\Desktop\Efor-own PP (15-06_-17)\Links\Erasmus+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16825" y="6462713"/>
            <a:ext cx="1296988" cy="29527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Shape 35"/>
          <p:cNvSpPr txBox="1">
            <a:spLocks noGrp="1"/>
          </p:cNvSpPr>
          <p:nvPr>
            <p:ph type="dt" idx="10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9183757" y="6462714"/>
            <a:ext cx="561353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6"/>
          <p:cNvSpPr txBox="1">
            <a:spLocks noChangeArrowheads="1"/>
          </p:cNvSpPr>
          <p:nvPr/>
        </p:nvSpPr>
        <p:spPr bwMode="auto">
          <a:xfrm rot="16200000">
            <a:off x="-1581943" y="4485481"/>
            <a:ext cx="39751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/>
            <a:r>
              <a:rPr lang="fr-FR" altLang="fr-FR" sz="3200" b="1" i="1" baseline="30000">
                <a:solidFill>
                  <a:srgbClr val="0085C8"/>
                </a:solidFill>
                <a:latin typeface="Calibri" pitchFamily="34" charset="0"/>
              </a:rPr>
              <a:t>Titre chapitre</a:t>
            </a:r>
          </a:p>
        </p:txBody>
      </p:sp>
      <p:pic>
        <p:nvPicPr>
          <p:cNvPr id="3" name="Picture 3" descr="C:\Users\coutant\Desktop\Efor-own PP (15-06_-17)\Links\CNP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225" y="6456363"/>
            <a:ext cx="3206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coutant\Desktop\Efor-own PP (15-06_-17)\Links\Erasmus+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825" y="6462713"/>
            <a:ext cx="129698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E1C08-EB86-43AE-8420-F7410F5C3B54}" type="datetime1">
              <a:rPr lang="fr-FR"/>
              <a:pPr>
                <a:defRPr/>
              </a:pPr>
              <a:t>24/04/2019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Shape 37"/>
          <p:cNvSpPr txBox="1">
            <a:spLocks noGrp="1"/>
          </p:cNvSpPr>
          <p:nvPr>
            <p:ph type="sldNum" idx="12"/>
          </p:nvPr>
        </p:nvSpPr>
        <p:spPr>
          <a:xfrm>
            <a:off x="9183757" y="6462714"/>
            <a:ext cx="561353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1188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6"/>
          <p:cNvSpPr txBox="1">
            <a:spLocks noChangeArrowheads="1"/>
          </p:cNvSpPr>
          <p:nvPr/>
        </p:nvSpPr>
        <p:spPr bwMode="auto">
          <a:xfrm rot="16200000">
            <a:off x="-1581943" y="4485481"/>
            <a:ext cx="39751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/>
            <a:r>
              <a:rPr lang="fr-FR" altLang="fr-FR" sz="3200" b="1" i="1" baseline="30000">
                <a:solidFill>
                  <a:srgbClr val="0085C8"/>
                </a:solidFill>
                <a:latin typeface="Calibri" pitchFamily="34" charset="0"/>
              </a:rPr>
              <a:t>Titre chapitre</a:t>
            </a:r>
          </a:p>
        </p:txBody>
      </p:sp>
      <p:pic>
        <p:nvPicPr>
          <p:cNvPr id="3" name="Picture 3" descr="C:\Users\coutant\Desktop\Efor-own PP (15-06_-17)\Links\CNP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225" y="6456363"/>
            <a:ext cx="3206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coutant\Desktop\Efor-own PP (15-06_-17)\Links\Erasmus+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825" y="6462713"/>
            <a:ext cx="129698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E1C08-EB86-43AE-8420-F7410F5C3B54}" type="datetime1">
              <a:rPr lang="fr-FR"/>
              <a:pPr>
                <a:defRPr/>
              </a:pPr>
              <a:t>24/04/2019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Shape 37"/>
          <p:cNvSpPr txBox="1">
            <a:spLocks noGrp="1"/>
          </p:cNvSpPr>
          <p:nvPr>
            <p:ph type="sldNum" idx="12"/>
          </p:nvPr>
        </p:nvSpPr>
        <p:spPr>
          <a:xfrm>
            <a:off x="9183757" y="6462714"/>
            <a:ext cx="561353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8088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hyperlink" Target="http://eduter-cnpr.fr/" TargetMode="External"/><Relationship Id="rId18" Type="http://schemas.openxmlformats.org/officeDocument/2006/relationships/image" Target="../media/image53.png"/><Relationship Id="rId3" Type="http://schemas.openxmlformats.org/officeDocument/2006/relationships/hyperlink" Target="https://www.cnpf.fr/" TargetMode="External"/><Relationship Id="rId7" Type="http://schemas.openxmlformats.org/officeDocument/2006/relationships/hyperlink" Target="http://www.hortojardi.com/" TargetMode="External"/><Relationship Id="rId12" Type="http://schemas.openxmlformats.org/officeDocument/2006/relationships/image" Target="../media/image50.png"/><Relationship Id="rId17" Type="http://schemas.openxmlformats.org/officeDocument/2006/relationships/hyperlink" Target="http://www.srfb-kbbm.be/" TargetMode="External"/><Relationship Id="rId2" Type="http://schemas.openxmlformats.org/officeDocument/2006/relationships/image" Target="../media/image44.png"/><Relationship Id="rId16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11" Type="http://schemas.openxmlformats.org/officeDocument/2006/relationships/hyperlink" Target="http://www.agrosupdijon.fr/" TargetMode="External"/><Relationship Id="rId5" Type="http://schemas.openxmlformats.org/officeDocument/2006/relationships/hyperlink" Target="https://www.condorcet.be/" TargetMode="External"/><Relationship Id="rId15" Type="http://schemas.openxmlformats.org/officeDocument/2006/relationships/hyperlink" Target="http://www.ctfc.cat/" TargetMode="External"/><Relationship Id="rId10" Type="http://schemas.openxmlformats.org/officeDocument/2006/relationships/image" Target="../media/image49.jpeg"/><Relationship Id="rId4" Type="http://schemas.openxmlformats.org/officeDocument/2006/relationships/image" Target="../media/image46.png"/><Relationship Id="rId9" Type="http://schemas.openxmlformats.org/officeDocument/2006/relationships/hyperlink" Target="http://www.eplea.vosges.educagri.fr/" TargetMode="External"/><Relationship Id="rId1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1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934" y="0"/>
            <a:ext cx="9044066" cy="508298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786984" y="0"/>
            <a:ext cx="8894898" cy="508298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786984" y="2007137"/>
            <a:ext cx="7677024" cy="2360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>
              <a:defRPr/>
            </a:pPr>
            <a:r>
              <a:rPr lang="fr-FR" sz="4800" b="1" kern="1200" dirty="0" smtClean="0">
                <a:solidFill>
                  <a:srgbClr val="0085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 </a:t>
            </a:r>
            <a:r>
              <a:rPr lang="fr-FR" sz="4800" b="1" kern="1200" cap="all" dirty="0" smtClean="0">
                <a:solidFill>
                  <a:srgbClr val="0085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taillis</a:t>
            </a:r>
            <a:r>
              <a:rPr lang="fr-FR" sz="4800" b="1" kern="1200" dirty="0" smtClean="0">
                <a:solidFill>
                  <a:srgbClr val="0085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  <a:p>
            <a:pPr algn="l">
              <a:defRPr/>
            </a:pPr>
            <a:r>
              <a:rPr lang="fr-FR" sz="4800" b="1" i="1" kern="1200" dirty="0">
                <a:solidFill>
                  <a:srgbClr val="0085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Diagnostic </a:t>
            </a:r>
            <a:r>
              <a:rPr lang="fr-FR" sz="4800" b="1" i="1" kern="1200" dirty="0" smtClean="0">
                <a:solidFill>
                  <a:srgbClr val="0085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fr-FR" sz="4800" b="1" i="1" kern="1200" dirty="0" smtClean="0">
                <a:solidFill>
                  <a:srgbClr val="0085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fr-FR" sz="4800" b="1" i="1" kern="1200" dirty="0" smtClean="0">
                <a:solidFill>
                  <a:srgbClr val="0085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et gestions </a:t>
            </a:r>
            <a:r>
              <a:rPr lang="fr-FR" sz="4800" b="1" i="1" kern="1200" dirty="0">
                <a:solidFill>
                  <a:srgbClr val="0085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envisagées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/>
        </p:nvSpPr>
        <p:spPr>
          <a:xfrm>
            <a:off x="839178" y="1232718"/>
            <a:ext cx="8748323" cy="1002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>
              <a:lnSpc>
                <a:spcPts val="1900"/>
              </a:lnSpc>
            </a:pPr>
            <a:r>
              <a:rPr lang="fr-FR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En plus des éventuels enjeux locaux, des essences et de leur adaptation à la station, et de l’état </a:t>
            </a:r>
            <a:r>
              <a:rPr lang="fr-FR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global du peuplement, le stade de développement des </a:t>
            </a:r>
            <a:r>
              <a:rPr lang="fr-FR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bois, la présence </a:t>
            </a:r>
            <a:r>
              <a:rPr lang="fr-FR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et la capacité de réaction des baliveaux à des interventions sont déterminants</a:t>
            </a:r>
            <a:r>
              <a:rPr lang="fr-FR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fr-FR" sz="20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fr-FR" sz="2000" dirty="0" smtClean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fr-FR" sz="20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fr-FR" sz="2000" dirty="0" smtClean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fr-FR" sz="20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fr-FR" sz="2000" dirty="0" smtClean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fr-FR" sz="20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fr-FR" sz="2000" dirty="0" smtClean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fr-FR" sz="20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fr-FR" sz="2000" dirty="0" smtClean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fr-FR" sz="20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fr-FR" sz="2000" dirty="0" smtClean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fr-FR" sz="20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fr-FR" sz="2000" dirty="0" smtClean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fr-FR" sz="20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pic>
        <p:nvPicPr>
          <p:cNvPr id="146" name="Shape 146" descr="C:\Users\coutant\Desktop\Efor-own PP (15-06_-17)\Links\CNPF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9225" y="6456363"/>
            <a:ext cx="320675" cy="2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 descr="C:\Users\coutant\Desktop\Efor-own PP (15-06_-17)\Links\Erasmus+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16825" y="6462713"/>
            <a:ext cx="1296988" cy="29527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 txBox="1">
            <a:spLocks noGrp="1"/>
          </p:cNvSpPr>
          <p:nvPr>
            <p:ph type="sldNum" idx="12"/>
          </p:nvPr>
        </p:nvSpPr>
        <p:spPr>
          <a:xfrm>
            <a:off x="9341226" y="6453188"/>
            <a:ext cx="41854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1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8" name="Shape 148"/>
          <p:cNvGraphicFramePr/>
          <p:nvPr>
            <p:extLst>
              <p:ext uri="{D42A27DB-BD31-4B8C-83A1-F6EECF244321}">
                <p14:modId xmlns:p14="http://schemas.microsoft.com/office/powerpoint/2010/main" val="4274647917"/>
              </p:ext>
            </p:extLst>
          </p:nvPr>
        </p:nvGraphicFramePr>
        <p:xfrm>
          <a:off x="683485" y="2459952"/>
          <a:ext cx="8904016" cy="3818198"/>
        </p:xfrm>
        <a:graphic>
          <a:graphicData uri="http://schemas.openxmlformats.org/drawingml/2006/table">
            <a:tbl>
              <a:tblPr firstRow="1" bandRow="1">
                <a:noFill/>
                <a:tableStyleId>{7E149859-0B9B-425A-8C80-0439C7B07BD8}</a:tableStyleId>
              </a:tblPr>
              <a:tblGrid>
                <a:gridCol w="13780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326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785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9762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1049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7522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 cap="none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Peuplement de départ</a:t>
                      </a:r>
                      <a:endParaRPr sz="1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Traitement sylvicole</a:t>
                      </a:r>
                      <a:endParaRPr sz="1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Raisons du choix</a:t>
                      </a:r>
                      <a:endParaRPr sz="1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Peuplement objectif </a:t>
                      </a:r>
                      <a:r>
                        <a:rPr lang="fr-FR" sz="1800" u="none" strike="noStrike" cap="none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/>
                      </a:r>
                      <a:br>
                        <a:rPr lang="fr-FR" sz="1800" u="none" strike="noStrike" cap="none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fr-FR" sz="1800" u="none" strike="noStrike" cap="none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à </a:t>
                      </a:r>
                      <a:r>
                        <a:rPr lang="fr-FR" sz="1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long terme</a:t>
                      </a:r>
                      <a:endParaRPr sz="1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4297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mbria"/>
                        <a:buNone/>
                      </a:pPr>
                      <a:r>
                        <a:rPr lang="fr-FR" sz="1800" u="none" strike="noStrike" cap="none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  <a:sym typeface="Cambria"/>
                        </a:rPr>
                        <a:t>Traitement </a:t>
                      </a:r>
                      <a:endParaRPr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mbria"/>
                        <a:buNone/>
                      </a:pPr>
                      <a:r>
                        <a:rPr lang="fr-FR" sz="1800" u="none" strike="noStrike" cap="none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  <a:sym typeface="Cambria"/>
                        </a:rPr>
                        <a:t>en taillis simple</a:t>
                      </a:r>
                      <a:endParaRPr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mbria"/>
                        <a:buNone/>
                      </a:pPr>
                      <a:endParaRPr sz="1800" u="none" strike="noStrike" cap="none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  <a:sym typeface="Cambria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 dirty="0"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2"/>
                        </a:buClr>
                        <a:buSzPts val="1600"/>
                        <a:buFont typeface="Arial" panose="020B0604020202020204" pitchFamily="34" charset="0"/>
                        <a:buChar char="•"/>
                      </a:pPr>
                      <a:r>
                        <a:rPr lang="fr-FR" sz="1800" u="none" strike="noStrike" cap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  <a:sym typeface="Cambria"/>
                        </a:rPr>
                        <a:t>L</a:t>
                      </a:r>
                      <a:r>
                        <a:rPr lang="fr-FR" sz="1800" u="none" strike="noStrike" cap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  <a:sym typeface="Cambria"/>
                        </a:rPr>
                        <a:t>a qualité de la station ou l’absence de baliveaux</a:t>
                      </a:r>
                      <a:r>
                        <a:rPr lang="fr-FR" sz="1800" u="none" strike="noStrike" cap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  <a:sym typeface="Cambria"/>
                        </a:rPr>
                        <a:t> </a:t>
                      </a:r>
                      <a:r>
                        <a:rPr lang="fr-FR" sz="1800" u="none" strike="noStrike" cap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  <a:sym typeface="Cambria"/>
                        </a:rPr>
                        <a:t>ne permet </a:t>
                      </a:r>
                      <a:r>
                        <a:rPr lang="fr-FR" sz="180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  <a:sym typeface="Cambria"/>
                        </a:rPr>
                        <a:t>pas d’envisager une valorisation économique en bois </a:t>
                      </a:r>
                      <a:r>
                        <a:rPr lang="fr-FR" sz="1800" u="none" strike="noStrike" cap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  <a:sym typeface="Cambria"/>
                        </a:rPr>
                        <a:t>d’œuvre      </a:t>
                      </a:r>
                    </a:p>
                    <a:p>
                      <a:pPr marL="285750" marR="0" lvl="0" indent="-285750" algn="l" rtl="0">
                        <a:lnSpc>
                          <a:spcPts val="19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bg2"/>
                        </a:buClr>
                        <a:buSzPts val="1600"/>
                        <a:buFont typeface="Arial" panose="020B0604020202020204" pitchFamily="34" charset="0"/>
                        <a:buChar char="•"/>
                      </a:pPr>
                      <a:r>
                        <a:rPr lang="fr-FR" sz="1800" u="none" strike="noStrike" cap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  <a:sym typeface="Cambria"/>
                        </a:rPr>
                        <a:t>La </a:t>
                      </a:r>
                      <a:r>
                        <a:rPr lang="fr-FR" sz="180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  <a:sym typeface="Cambria"/>
                        </a:rPr>
                        <a:t>gestion en taillis simple est plus facile pour le </a:t>
                      </a:r>
                      <a:r>
                        <a:rPr lang="fr-FR" sz="1800" u="none" strike="noStrike" cap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  <a:sym typeface="Cambria"/>
                        </a:rPr>
                        <a:t>propriétaire  </a:t>
                      </a:r>
                    </a:p>
                    <a:p>
                      <a:pPr marL="285750" marR="0" lvl="0" indent="-285750" algn="l" rtl="0">
                        <a:lnSpc>
                          <a:spcPts val="19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bg2"/>
                        </a:buClr>
                        <a:buSzPts val="1600"/>
                        <a:buFont typeface="Arial" panose="020B0604020202020204" pitchFamily="34" charset="0"/>
                        <a:buChar char="•"/>
                      </a:pPr>
                      <a:r>
                        <a:rPr lang="fr-FR" sz="1800" u="none" strike="noStrike" cap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  <a:sym typeface="Cambria"/>
                        </a:rPr>
                        <a:t>Il répond à un </a:t>
                      </a:r>
                      <a:r>
                        <a:rPr lang="fr-FR" sz="180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  <a:sym typeface="Cambria"/>
                        </a:rPr>
                        <a:t>débouché </a:t>
                      </a:r>
                      <a:r>
                        <a:rPr lang="fr-FR" sz="1800" u="none" strike="noStrike" cap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  <a:sym typeface="Cambria"/>
                        </a:rPr>
                        <a:t>(bois </a:t>
                      </a:r>
                      <a:r>
                        <a:rPr lang="fr-FR" sz="180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  <a:sym typeface="Cambria"/>
                        </a:rPr>
                        <a:t>de </a:t>
                      </a:r>
                      <a:r>
                        <a:rPr lang="fr-FR" sz="1800" u="none" strike="noStrike" cap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  <a:sym typeface="Cambria"/>
                        </a:rPr>
                        <a:t>chauffage, piquets…) </a:t>
                      </a:r>
                      <a:r>
                        <a:rPr lang="fr-FR" sz="1800" u="none" strike="noStrike" cap="non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  <a:sym typeface="Cambria"/>
                        </a:rPr>
                        <a:t>économiquement </a:t>
                      </a:r>
                      <a:r>
                        <a:rPr lang="fr-FR" sz="1800" u="none" strike="noStrike" cap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  <a:sym typeface="Cambria"/>
                        </a:rPr>
                        <a:t>intéressant, ou à un objectif cynégétique.</a:t>
                      </a:r>
                      <a:endParaRPr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83C7E"/>
                        </a:buClr>
                        <a:buSzPts val="1800"/>
                        <a:buFont typeface="Cambria"/>
                        <a:buNone/>
                      </a:pPr>
                      <a:r>
                        <a:rPr lang="fr-FR" sz="2000" b="0" i="0" u="none" strike="noStrike" cap="none" dirty="0" smtClean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Calibri"/>
                          <a:sym typeface="Cambria"/>
                        </a:rPr>
                        <a:t>Maintien </a:t>
                      </a:r>
                      <a:r>
                        <a:rPr lang="fr-FR" sz="2000" b="0" i="0" u="none" strike="noStrike" cap="none" dirty="0">
                          <a:solidFill>
                            <a:schemeClr val="tx2"/>
                          </a:solidFill>
                          <a:latin typeface="Calibri"/>
                          <a:ea typeface="Calibri"/>
                          <a:cs typeface="Calibri"/>
                          <a:sym typeface="Cambria"/>
                        </a:rPr>
                        <a:t>en taillis</a:t>
                      </a:r>
                      <a:endParaRPr sz="2000" b="0" i="0" u="none" strike="noStrike" cap="none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Calibri"/>
                        <a:sym typeface="Cambria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mbria"/>
                        <a:buNone/>
                      </a:pPr>
                      <a:endParaRPr sz="1800" u="none" strike="noStrike" cap="none" dirty="0">
                        <a:solidFill>
                          <a:srgbClr val="983C7E"/>
                        </a:solidFill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  <a:sym typeface="Cambria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 dirty="0">
                        <a:solidFill>
                          <a:srgbClr val="983C7E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ts val="1600"/>
                        <a:buFont typeface="Arial"/>
                        <a:buNone/>
                      </a:pPr>
                      <a:endParaRPr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29" name="Shape 140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436" y="3736285"/>
            <a:ext cx="1264088" cy="632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Shape 140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9784" y="4004807"/>
            <a:ext cx="1147717" cy="63946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209"/>
          <p:cNvSpPr txBox="1"/>
          <p:nvPr/>
        </p:nvSpPr>
        <p:spPr>
          <a:xfrm>
            <a:off x="755093" y="535136"/>
            <a:ext cx="8638903" cy="334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kern="1200" dirty="0">
                <a:solidFill>
                  <a:srgbClr val="0085C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Calibri"/>
              </a:rPr>
              <a:t>Maintien en taillis</a:t>
            </a:r>
          </a:p>
        </p:txBody>
      </p:sp>
      <p:sp>
        <p:nvSpPr>
          <p:cNvPr id="11" name="ZoneTexte 6"/>
          <p:cNvSpPr txBox="1">
            <a:spLocks noChangeArrowheads="1"/>
          </p:cNvSpPr>
          <p:nvPr/>
        </p:nvSpPr>
        <p:spPr bwMode="auto">
          <a:xfrm rot="16200000">
            <a:off x="-2229616" y="4023534"/>
            <a:ext cx="4994431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/>
            <a:r>
              <a:rPr lang="fr-FR" altLang="fr-FR" sz="2050" b="1" i="1" dirty="0" smtClean="0">
                <a:solidFill>
                  <a:srgbClr val="0085C8"/>
                </a:solidFill>
                <a:latin typeface="Calibri" pitchFamily="34" charset="0"/>
              </a:rPr>
              <a:t>Quelles </a:t>
            </a:r>
            <a:r>
              <a:rPr lang="fr-FR" altLang="fr-FR" sz="2050" b="1" i="1" dirty="0">
                <a:solidFill>
                  <a:srgbClr val="0085C8"/>
                </a:solidFill>
                <a:latin typeface="Calibri" pitchFamily="34" charset="0"/>
              </a:rPr>
              <a:t>options de gestion dans un </a:t>
            </a:r>
            <a:r>
              <a:rPr lang="fr-FR" altLang="fr-FR" sz="2050" b="1" i="1" dirty="0" smtClean="0">
                <a:solidFill>
                  <a:srgbClr val="0085C8"/>
                </a:solidFill>
                <a:latin typeface="Calibri" pitchFamily="34" charset="0"/>
              </a:rPr>
              <a:t>taillis ? </a:t>
            </a:r>
            <a:endParaRPr lang="fr-FR" altLang="fr-FR" sz="2050" b="1" i="1" dirty="0">
              <a:solidFill>
                <a:srgbClr val="0085C8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hape 146" descr="C:\Users\coutant\Desktop\Efor-own PP (15-06_-17)\Links\CNPF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9225" y="6456363"/>
            <a:ext cx="320675" cy="2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 descr="C:\Users\coutant\Desktop\Efor-own PP (15-06_-17)\Links\Erasmus+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16825" y="6462713"/>
            <a:ext cx="1296988" cy="2952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8" name="Shape 148"/>
          <p:cNvGraphicFramePr/>
          <p:nvPr>
            <p:extLst>
              <p:ext uri="{D42A27DB-BD31-4B8C-83A1-F6EECF244321}">
                <p14:modId xmlns:p14="http://schemas.microsoft.com/office/powerpoint/2010/main" val="1295743952"/>
              </p:ext>
            </p:extLst>
          </p:nvPr>
        </p:nvGraphicFramePr>
        <p:xfrm>
          <a:off x="755997" y="906291"/>
          <a:ext cx="8974294" cy="5528682"/>
        </p:xfrm>
        <a:graphic>
          <a:graphicData uri="http://schemas.openxmlformats.org/drawingml/2006/table">
            <a:tbl>
              <a:tblPr firstRow="1" bandRow="1">
                <a:noFill/>
                <a:tableStyleId>{7E149859-0B9B-425A-8C80-0439C7B07BD8}</a:tableStyleId>
              </a:tblPr>
              <a:tblGrid>
                <a:gridCol w="13703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106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654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497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7815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9758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 cap="none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Peuplement de départ</a:t>
                      </a:r>
                      <a:endParaRPr sz="1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Traitement sylvicole</a:t>
                      </a:r>
                      <a:endParaRPr sz="1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Raisons du choix</a:t>
                      </a:r>
                      <a:endParaRPr sz="1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Peuplement objectif à long terme</a:t>
                      </a:r>
                      <a:endParaRPr sz="1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2307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mbria"/>
                        <a:buNone/>
                      </a:pPr>
                      <a:endParaRPr sz="1800" u="none" strike="noStrike" cap="none" dirty="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mbria"/>
                        <a:buNone/>
                      </a:pPr>
                      <a:r>
                        <a:rPr lang="fr-FR" sz="1800" u="none" strike="noStrike" cap="none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  <a:sym typeface="Cambria"/>
                        </a:rPr>
                        <a:t>Traitement régulier</a:t>
                      </a:r>
                      <a:endParaRPr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mbria"/>
                        <a:buNone/>
                      </a:pPr>
                      <a:endParaRPr sz="1800" u="none" strike="noStrike" cap="none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  <a:sym typeface="Cambria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ts val="19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bg2"/>
                        </a:buClr>
                        <a:buSzPts val="1600"/>
                        <a:buFont typeface="Arial" panose="020B0604020202020204" pitchFamily="34" charset="0"/>
                        <a:buChar char="•"/>
                      </a:pPr>
                      <a:r>
                        <a:rPr lang="fr-FR" sz="1600" u="none" strike="noStrike" cap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  <a:sym typeface="Cambria"/>
                        </a:rPr>
                        <a:t>Présence de beaux baliveaux en quantité suffisante</a:t>
                      </a:r>
                    </a:p>
                    <a:p>
                      <a:pPr marL="285750" marR="0" lvl="0" indent="-285750" algn="l" rtl="0">
                        <a:lnSpc>
                          <a:spcPts val="19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bg2"/>
                        </a:buClr>
                        <a:buSzPts val="1600"/>
                        <a:buFont typeface="Arial" panose="020B0604020202020204" pitchFamily="34" charset="0"/>
                        <a:buChar char="•"/>
                      </a:pPr>
                      <a:r>
                        <a:rPr lang="fr-FR" sz="1600" u="none" strike="noStrike" cap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  <a:sym typeface="Cambria"/>
                        </a:rPr>
                        <a:t>Homogénéité du peuplement,</a:t>
                      </a:r>
                      <a:r>
                        <a:rPr lang="fr-FR" sz="1600" u="none" strike="noStrike" cap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  <a:sym typeface="Cambria"/>
                        </a:rPr>
                        <a:t> en dimensions</a:t>
                      </a:r>
                    </a:p>
                    <a:p>
                      <a:pPr marL="285750" marR="0" lvl="0" indent="-285750" algn="l" rtl="0">
                        <a:lnSpc>
                          <a:spcPts val="19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bg2"/>
                        </a:buClr>
                        <a:buSzPts val="1600"/>
                        <a:buFont typeface="Arial" panose="020B0604020202020204" pitchFamily="34" charset="0"/>
                        <a:buChar char="•"/>
                      </a:pPr>
                      <a:r>
                        <a:rPr lang="fr-FR" sz="1600" b="0" i="0" u="none" strike="noStrike" cap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  <a:sym typeface="Cambria"/>
                        </a:rPr>
                        <a:t>Possibilités de coupe rase</a:t>
                      </a:r>
                      <a:endParaRPr lang="fr-FR" sz="1600" u="none" strike="noStrike" cap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  <a:sym typeface="Cambria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ts val="19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983C7E"/>
                        </a:buClr>
                        <a:buSzPts val="1800"/>
                        <a:buFont typeface="Cambria"/>
                        <a:buNone/>
                      </a:pPr>
                      <a:r>
                        <a:rPr lang="fr-FR" sz="1800" u="none" strike="noStrike" cap="none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  <a:sym typeface="Cambria"/>
                        </a:rPr>
                        <a:t>Futaie régulière : </a:t>
                      </a:r>
                    </a:p>
                    <a:p>
                      <a:pPr marL="180000" marR="0" lvl="0" indent="-180000" algn="l" rtl="0">
                        <a:lnSpc>
                          <a:spcPts val="19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bg2"/>
                        </a:buClr>
                        <a:buSzPts val="1800"/>
                        <a:buFont typeface="Arial" panose="020B0604020202020204" pitchFamily="34" charset="0"/>
                        <a:buChar char="•"/>
                      </a:pPr>
                      <a:r>
                        <a:rPr lang="fr-FR" sz="1800" u="none" strike="noStrike" cap="none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  <a:sym typeface="Cambria"/>
                        </a:rPr>
                        <a:t>par éclaircies successives, suivies de coupe rase ou définitive puis renouvellement (régénération naturelle ou plantation).</a:t>
                      </a:r>
                      <a:endParaRPr sz="1800" b="1" i="0" u="none" strike="noStrike" cap="none" baseline="0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Calibri"/>
                        <a:sym typeface="Cambria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 dirty="0">
                        <a:solidFill>
                          <a:srgbClr val="00B05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9905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mbria"/>
                        <a:buNone/>
                      </a:pPr>
                      <a:r>
                        <a:rPr lang="fr-FR" sz="1800" u="none" strike="noStrike" cap="none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  <a:sym typeface="Cambria"/>
                        </a:rPr>
                        <a:t>Traitement irrégulier</a:t>
                      </a:r>
                      <a:endParaRPr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ts val="19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bg2"/>
                        </a:buClr>
                        <a:buSzPts val="1600"/>
                        <a:buFont typeface="Arial" panose="020B0604020202020204" pitchFamily="34" charset="0"/>
                        <a:buChar char="•"/>
                      </a:pPr>
                      <a:r>
                        <a:rPr lang="fr-FR" sz="1600" u="none" strike="noStrike" cap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  <a:sym typeface="Cambria"/>
                        </a:rPr>
                        <a:t>Présence de beaux baliveaux en quantité suffisante</a:t>
                      </a:r>
                    </a:p>
                    <a:p>
                      <a:pPr marL="285750" marR="0" lvl="0" indent="-285750" algn="l" rtl="0">
                        <a:lnSpc>
                          <a:spcPts val="19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bg2"/>
                        </a:buClr>
                        <a:buSzPts val="1600"/>
                        <a:buFont typeface="Arial" panose="020B0604020202020204" pitchFamily="34" charset="0"/>
                        <a:buChar char="•"/>
                      </a:pPr>
                      <a:r>
                        <a:rPr lang="fr-FR" sz="1600" u="none" strike="noStrike" cap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  <a:sym typeface="Cambria"/>
                        </a:rPr>
                        <a:t>Hétérogénéité de stations ou du peuplement,</a:t>
                      </a:r>
                      <a:r>
                        <a:rPr lang="fr-FR" sz="1600" u="none" strike="noStrike" cap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  <a:sym typeface="Cambria"/>
                        </a:rPr>
                        <a:t> en dimensions ou en essences</a:t>
                      </a:r>
                    </a:p>
                    <a:p>
                      <a:pPr marL="285750" marR="0" lvl="0" indent="-285750" algn="l" rtl="0">
                        <a:lnSpc>
                          <a:spcPts val="19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bg2"/>
                        </a:buClr>
                        <a:buSzPts val="1600"/>
                        <a:buFont typeface="Arial" panose="020B0604020202020204" pitchFamily="34" charset="0"/>
                        <a:buChar char="•"/>
                      </a:pPr>
                      <a:r>
                        <a:rPr lang="fr-FR" sz="1600" b="0" i="0" u="none" strike="noStrike" cap="non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  <a:sym typeface="Cambria"/>
                        </a:rPr>
                        <a:t>Coupe rase délicate ou non souhaitée</a:t>
                      </a:r>
                      <a:endParaRPr lang="fr-FR" sz="1600" u="none" strike="noStrike" cap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  <a:sym typeface="Cambria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ts val="19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983C7E"/>
                        </a:buClr>
                        <a:buSzPts val="1800"/>
                        <a:buFont typeface="Cambria"/>
                        <a:buNone/>
                      </a:pPr>
                      <a:r>
                        <a:rPr lang="fr-FR" sz="1800" u="none" strike="noStrike" cap="none" baseline="0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  <a:sym typeface="Cambria"/>
                        </a:rPr>
                        <a:t>Mélange futaie-taillis </a:t>
                      </a:r>
                      <a:r>
                        <a:rPr lang="fr-FR" sz="1800" u="none" strike="noStrike" cap="none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  <a:sym typeface="Cambria"/>
                        </a:rPr>
                        <a:t>irrégulier ou futaie irrégulière par :</a:t>
                      </a:r>
                    </a:p>
                    <a:p>
                      <a:pPr marL="180000" marR="0" lvl="0" indent="-180000" algn="l" rtl="0">
                        <a:lnSpc>
                          <a:spcPts val="19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bg2"/>
                        </a:buClr>
                        <a:buSzPts val="1800"/>
                        <a:buFont typeface="Arial" panose="020B0604020202020204" pitchFamily="34" charset="0"/>
                        <a:buChar char="•"/>
                      </a:pPr>
                      <a:r>
                        <a:rPr lang="fr-FR" sz="1800" u="none" strike="noStrike" cap="none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  <a:sym typeface="Cambria"/>
                        </a:rPr>
                        <a:t> coupes d’amélioration ;</a:t>
                      </a:r>
                    </a:p>
                    <a:p>
                      <a:pPr marL="180000" marR="0" lvl="0" indent="-180000" algn="l" rtl="0">
                        <a:lnSpc>
                          <a:spcPts val="19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bg2"/>
                        </a:buClr>
                        <a:buSzPts val="1800"/>
                        <a:buFont typeface="Arial" panose="020B0604020202020204" pitchFamily="34" charset="0"/>
                        <a:buChar char="•"/>
                      </a:pPr>
                      <a:r>
                        <a:rPr lang="fr-FR" sz="1800" u="none" strike="noStrike" cap="none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ea typeface="Cambria"/>
                          <a:cs typeface="Calibri" panose="020F0502020204030204" pitchFamily="34" charset="0"/>
                          <a:sym typeface="Cambria"/>
                        </a:rPr>
                        <a:t>puis coupes jardinatoires et renouvellement du peuplement, éventuellement complété de plantations. </a:t>
                      </a:r>
                      <a:endParaRPr sz="1800" u="none" strike="noStrike" cap="none" baseline="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Cambria"/>
                        <a:cs typeface="Calibri" panose="020F0502020204030204" pitchFamily="34" charset="0"/>
                        <a:sym typeface="Cambria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ts val="1600"/>
                        <a:buFont typeface="Cambria"/>
                        <a:buNone/>
                      </a:pPr>
                      <a:endParaRPr sz="1600" u="none" strike="noStrike" cap="none" dirty="0">
                        <a:solidFill>
                          <a:srgbClr val="00B05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49" name="Shape 149"/>
          <p:cNvSpPr txBox="1">
            <a:spLocks noGrp="1"/>
          </p:cNvSpPr>
          <p:nvPr>
            <p:ph type="sldNum" idx="12"/>
          </p:nvPr>
        </p:nvSpPr>
        <p:spPr>
          <a:xfrm>
            <a:off x="9260543" y="6453188"/>
            <a:ext cx="508187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endParaRPr sz="1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Shape 140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72" y="2197929"/>
            <a:ext cx="1264088" cy="632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140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997" y="4759511"/>
            <a:ext cx="1352978" cy="652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143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5178" y="2015108"/>
            <a:ext cx="1282045" cy="64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Shape 192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1227" y="2966710"/>
            <a:ext cx="1275996" cy="637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Shape 270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9787" y="5310891"/>
            <a:ext cx="1312826" cy="56761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hape 143"/>
          <p:cNvSpPr txBox="1">
            <a:spLocks/>
          </p:cNvSpPr>
          <p:nvPr/>
        </p:nvSpPr>
        <p:spPr>
          <a:xfrm>
            <a:off x="1316602" y="460770"/>
            <a:ext cx="8043298" cy="336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r-FR" sz="2800" b="1" kern="1200" dirty="0">
                <a:solidFill>
                  <a:srgbClr val="0085C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Gestion en traitement régulier ou irrégulier</a:t>
            </a:r>
          </a:p>
        </p:txBody>
      </p:sp>
      <p:sp>
        <p:nvSpPr>
          <p:cNvPr id="13" name="ZoneTexte 6"/>
          <p:cNvSpPr txBox="1">
            <a:spLocks noChangeArrowheads="1"/>
          </p:cNvSpPr>
          <p:nvPr/>
        </p:nvSpPr>
        <p:spPr bwMode="auto">
          <a:xfrm rot="16200000">
            <a:off x="-2229616" y="4023534"/>
            <a:ext cx="4994431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/>
            <a:r>
              <a:rPr lang="fr-FR" altLang="fr-FR" sz="2050" b="1" i="1" dirty="0" smtClean="0">
                <a:solidFill>
                  <a:srgbClr val="0085C8"/>
                </a:solidFill>
                <a:latin typeface="Calibri" pitchFamily="34" charset="0"/>
              </a:rPr>
              <a:t>Quelles </a:t>
            </a:r>
            <a:r>
              <a:rPr lang="fr-FR" altLang="fr-FR" sz="2050" b="1" i="1" dirty="0">
                <a:solidFill>
                  <a:srgbClr val="0085C8"/>
                </a:solidFill>
                <a:latin typeface="Calibri" pitchFamily="34" charset="0"/>
              </a:rPr>
              <a:t>options de gestion dans un </a:t>
            </a:r>
            <a:r>
              <a:rPr lang="fr-FR" altLang="fr-FR" sz="2050" b="1" i="1" dirty="0" smtClean="0">
                <a:solidFill>
                  <a:srgbClr val="0085C8"/>
                </a:solidFill>
                <a:latin typeface="Calibri" pitchFamily="34" charset="0"/>
              </a:rPr>
              <a:t>taillis ? </a:t>
            </a:r>
            <a:endParaRPr lang="fr-FR" altLang="fr-FR" sz="2050" b="1" i="1" dirty="0">
              <a:solidFill>
                <a:srgbClr val="0085C8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78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/>
          <p:nvPr/>
        </p:nvSpPr>
        <p:spPr>
          <a:xfrm>
            <a:off x="4237232" y="3564798"/>
            <a:ext cx="5045553" cy="2957025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72000" tIns="0" rIns="72000" bIns="45700" anchor="t" anchorCtr="0">
            <a:noAutofit/>
          </a:bodyPr>
          <a:lstStyle/>
          <a:p>
            <a:pPr lvl="0" algn="just">
              <a:lnSpc>
                <a:spcPts val="1900"/>
              </a:lnSpc>
            </a:pPr>
            <a:r>
              <a:rPr lang="fr-FR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❸</a:t>
            </a:r>
            <a:r>
              <a:rPr lang="fr-FR" sz="20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0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Coupes </a:t>
            </a:r>
            <a:r>
              <a:rPr lang="fr-FR" sz="2000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partielles ou totales du taillis </a:t>
            </a:r>
            <a:r>
              <a:rPr lang="fr-FR" sz="20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fr-FR" sz="20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20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avec </a:t>
            </a:r>
            <a:r>
              <a:rPr lang="fr-FR" sz="2000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rotations supérieures à 15 ans </a:t>
            </a:r>
            <a:endParaRPr lang="fr-FR" sz="2000" b="1" dirty="0" smtClean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ts val="1900"/>
              </a:lnSpc>
            </a:pPr>
            <a:r>
              <a:rPr lang="fr-FR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 </a:t>
            </a:r>
            <a:r>
              <a:rPr lang="fr-F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bois énergie (</a:t>
            </a:r>
            <a:r>
              <a:rPr lang="fr-FR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bûche</a:t>
            </a:r>
            <a:r>
              <a:rPr lang="fr-FR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fr-FR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 </a:t>
            </a:r>
            <a:r>
              <a:rPr lang="fr-FR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plaquettes). </a:t>
            </a:r>
          </a:p>
          <a:p>
            <a:pPr marL="0" marR="0" lvl="0" indent="0" algn="just" rtl="0">
              <a:lnSpc>
                <a:spcPts val="19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fr-FR" sz="20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Intérêts</a:t>
            </a:r>
          </a:p>
          <a:p>
            <a:pPr marL="180000" marR="0" lvl="0" indent="-180000" algn="just" rtl="0">
              <a:lnSpc>
                <a:spcPts val="19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lumière au sol,</a:t>
            </a:r>
          </a:p>
          <a:p>
            <a:pPr marL="180000" marR="0" lvl="0" indent="-180000" algn="just" rtl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fr-FR" sz="2000" spc="-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maintien de milieux semi-ouverts, dans certaines situations pour la chasse, la flore,</a:t>
            </a:r>
          </a:p>
          <a:p>
            <a:pPr marL="180000" marR="0" lvl="0" indent="-180000" rtl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latin typeface="Calibri"/>
                <a:ea typeface="Cambria"/>
                <a:cs typeface="Cambria"/>
                <a:sym typeface="Calibri"/>
              </a:rPr>
              <a:t>u</a:t>
            </a:r>
            <a:r>
              <a:rPr lang="fr-FR" sz="2000" dirty="0" smtClean="0">
                <a:latin typeface="Calibri"/>
                <a:ea typeface="Cambria"/>
                <a:cs typeface="Cambria"/>
                <a:sym typeface="Calibri"/>
              </a:rPr>
              <a:t>n rajeunissement périodique minimisant les dépenses.</a:t>
            </a:r>
            <a:endParaRPr sz="2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9134761" y="6456362"/>
            <a:ext cx="625925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Shape 157"/>
          <p:cNvSpPr txBox="1"/>
          <p:nvPr/>
        </p:nvSpPr>
        <p:spPr>
          <a:xfrm>
            <a:off x="785008" y="898751"/>
            <a:ext cx="8878245" cy="595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spc="-50" dirty="0" smtClean="0">
                <a:solidFill>
                  <a:schemeClr val="bg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Cas 1 – </a:t>
            </a:r>
            <a:r>
              <a:rPr lang="fr-FR" sz="1800" b="1" spc="-50" dirty="0" smtClean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Maintien du taillis </a:t>
            </a:r>
            <a:r>
              <a:rPr lang="fr-FR" sz="1700" b="1" spc="-50" dirty="0" smtClean="0">
                <a:solidFill>
                  <a:schemeClr val="bg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- </a:t>
            </a:r>
            <a:r>
              <a:rPr lang="fr-FR" sz="1700" spc="-50" dirty="0" smtClean="0">
                <a:solidFill>
                  <a:schemeClr val="bg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Taillis de mauvaise </a:t>
            </a:r>
            <a:r>
              <a:rPr lang="fr-FR" sz="1700" spc="-50" dirty="0">
                <a:solidFill>
                  <a:schemeClr val="bg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qualité </a:t>
            </a:r>
            <a:r>
              <a:rPr lang="fr-FR" sz="1700" spc="-50" dirty="0" smtClean="0">
                <a:solidFill>
                  <a:schemeClr val="bg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sur station médiocre (mauvais sol, climat sec…) </a:t>
            </a:r>
            <a:endParaRPr sz="1700" spc="-5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8" name="Shape 158" descr="C:\Users\coutant\Desktop\Efor-own PP (15-06_-17)\Links\CNPF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9225" y="6456363"/>
            <a:ext cx="320675" cy="2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 descr="C:\Users\coutant\Desktop\Efor-own PP (15-06_-17)\Links\Erasmus+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16825" y="6462713"/>
            <a:ext cx="1296988" cy="29527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Shape 162"/>
          <p:cNvSpPr txBox="1"/>
          <p:nvPr/>
        </p:nvSpPr>
        <p:spPr>
          <a:xfrm>
            <a:off x="636939" y="3083534"/>
            <a:ext cx="3444394" cy="328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>
                <a:solidFill>
                  <a:schemeClr val="dk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Calibri"/>
              </a:rPr>
              <a:t>Taillis très pauvre sur mauvais sol</a:t>
            </a:r>
            <a:endParaRPr sz="16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64" name="Shape 164"/>
          <p:cNvPicPr preferRelativeResize="0"/>
          <p:nvPr/>
        </p:nvPicPr>
        <p:blipFill rotWithShape="1">
          <a:blip r:embed="rId5">
            <a:alphaModFix/>
          </a:blip>
          <a:srcRect b="5035"/>
          <a:stretch/>
        </p:blipFill>
        <p:spPr>
          <a:xfrm>
            <a:off x="1006400" y="1392819"/>
            <a:ext cx="2871020" cy="17256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e 3"/>
          <p:cNvGrpSpPr/>
          <p:nvPr/>
        </p:nvGrpSpPr>
        <p:grpSpPr>
          <a:xfrm>
            <a:off x="4246881" y="1401074"/>
            <a:ext cx="4830081" cy="2163724"/>
            <a:chOff x="4081333" y="1401074"/>
            <a:chExt cx="4830081" cy="2163724"/>
          </a:xfrm>
        </p:grpSpPr>
        <p:sp>
          <p:nvSpPr>
            <p:cNvPr id="163" name="Shape 163"/>
            <p:cNvSpPr txBox="1"/>
            <p:nvPr/>
          </p:nvSpPr>
          <p:spPr>
            <a:xfrm>
              <a:off x="4081333" y="2983550"/>
              <a:ext cx="4830081" cy="5812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600" dirty="0">
                  <a:solidFill>
                    <a:schemeClr val="dk1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Calibri"/>
                </a:rPr>
                <a:t>Le maintien de milieux semi-ouverts </a:t>
              </a:r>
              <a:r>
                <a:rPr lang="fr-FR" sz="1600" dirty="0" smtClean="0">
                  <a:solidFill>
                    <a:schemeClr val="dk1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Calibri"/>
                </a:rPr>
                <a:t>permet </a:t>
              </a:r>
              <a:r>
                <a:rPr lang="fr-FR" sz="1600" dirty="0" smtClean="0">
                  <a:solidFill>
                    <a:schemeClr val="tx1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Calibri"/>
                </a:rPr>
                <a:t>de</a:t>
              </a:r>
              <a:r>
                <a:rPr lang="fr-FR" sz="1600" dirty="0" smtClean="0">
                  <a:solidFill>
                    <a:schemeClr val="dk1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Calibri"/>
                </a:rPr>
                <a:t> favoriser </a:t>
              </a:r>
              <a:r>
                <a:rPr lang="fr-FR" sz="1600" dirty="0">
                  <a:solidFill>
                    <a:schemeClr val="dk1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Calibri"/>
                </a:rPr>
                <a:t>une flore diversifiée (ici, callune)</a:t>
              </a:r>
              <a:endParaRPr sz="1600" dirty="0">
                <a:solidFill>
                  <a:schemeClr val="dk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165" name="Shape 165"/>
            <p:cNvGrpSpPr/>
            <p:nvPr/>
          </p:nvGrpSpPr>
          <p:grpSpPr>
            <a:xfrm>
              <a:off x="4974087" y="1401074"/>
              <a:ext cx="3047481" cy="1574222"/>
              <a:chOff x="6643343" y="1712683"/>
              <a:chExt cx="3063081" cy="1753838"/>
            </a:xfrm>
          </p:grpSpPr>
          <p:pic>
            <p:nvPicPr>
              <p:cNvPr id="166" name="Shape 166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7174505" y="1720957"/>
                <a:ext cx="2531919" cy="17304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7" name="Shape 167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643343" y="1712683"/>
                <a:ext cx="902195" cy="175383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6" name="Shape 157"/>
          <p:cNvSpPr txBox="1">
            <a:spLocks/>
          </p:cNvSpPr>
          <p:nvPr/>
        </p:nvSpPr>
        <p:spPr>
          <a:xfrm>
            <a:off x="636939" y="418107"/>
            <a:ext cx="9096102" cy="559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r-FR" sz="2800" b="1" kern="1200" spc="-100" dirty="0" smtClean="0">
                <a:solidFill>
                  <a:srgbClr val="0085C8"/>
                </a:solidFill>
                <a:latin typeface="+mj-lt"/>
                <a:ea typeface="+mj-ea"/>
                <a:cs typeface="+mj-cs"/>
              </a:rPr>
              <a:t>Étape </a:t>
            </a:r>
            <a:r>
              <a:rPr lang="fr-FR" sz="2800" b="1" kern="1200" spc="-100" dirty="0">
                <a:solidFill>
                  <a:srgbClr val="0085C8"/>
                </a:solidFill>
                <a:latin typeface="+mj-lt"/>
                <a:ea typeface="+mj-ea"/>
                <a:cs typeface="+mj-cs"/>
              </a:rPr>
              <a:t>3 </a:t>
            </a:r>
            <a:r>
              <a:rPr lang="fr-FR" sz="2800" b="1" kern="1200" spc="-100" dirty="0" smtClean="0">
                <a:solidFill>
                  <a:srgbClr val="0085C8"/>
                </a:solidFill>
                <a:latin typeface="+mj-lt"/>
                <a:ea typeface="+mj-ea"/>
                <a:cs typeface="+mj-cs"/>
              </a:rPr>
              <a:t>: </a:t>
            </a:r>
            <a:r>
              <a:rPr lang="fr-FR" sz="2800" b="1" kern="1200" cap="all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choix et situations de gestion </a:t>
            </a:r>
            <a:r>
              <a:rPr lang="fr-FR" sz="2000" kern="1200" spc="-1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d’un taillis</a:t>
            </a:r>
            <a:endParaRPr lang="fr-FR" sz="2000" kern="1200" spc="-1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Shape 160"/>
          <p:cNvSpPr txBox="1"/>
          <p:nvPr/>
        </p:nvSpPr>
        <p:spPr>
          <a:xfrm>
            <a:off x="684293" y="3630469"/>
            <a:ext cx="3259788" cy="1387471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ts val="1900"/>
              </a:lnSpc>
            </a:pPr>
            <a:r>
              <a:rPr lang="fr-FR" sz="20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❶ </a:t>
            </a:r>
            <a:r>
              <a:rPr lang="fr-FR" sz="2000" b="1" spc="-50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Amélioration</a:t>
            </a:r>
            <a:r>
              <a:rPr lang="fr-FR" sz="2000" spc="-50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000" b="1" spc="-5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du </a:t>
            </a:r>
            <a:r>
              <a:rPr lang="fr-FR" sz="2000" b="1" spc="-50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taillis</a:t>
            </a:r>
          </a:p>
          <a:p>
            <a:pPr algn="ctr">
              <a:lnSpc>
                <a:spcPts val="1900"/>
              </a:lnSpc>
              <a:spcBef>
                <a:spcPts val="600"/>
              </a:spcBef>
            </a:pPr>
            <a:r>
              <a:rPr lang="fr-FR" sz="2000" spc="-50" dirty="0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difficile </a:t>
            </a:r>
            <a:r>
              <a:rPr lang="fr-FR" sz="2000" spc="-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 sols médiocres </a:t>
            </a:r>
            <a:r>
              <a:rPr lang="fr-FR" sz="2000" spc="-5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(sable, argile lourde, sol calcaire superficiel</a:t>
            </a:r>
            <a:r>
              <a:rPr lang="fr-FR" sz="2000" spc="-50" dirty="0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…)</a:t>
            </a:r>
            <a:r>
              <a:rPr lang="fr-FR" sz="2000" spc="-50" dirty="0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0" name="Shape 160"/>
          <p:cNvSpPr txBox="1"/>
          <p:nvPr/>
        </p:nvSpPr>
        <p:spPr>
          <a:xfrm>
            <a:off x="785008" y="4889255"/>
            <a:ext cx="3231276" cy="173841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ts val="1900"/>
              </a:lnSpc>
            </a:pPr>
            <a:r>
              <a:rPr lang="fr-FR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❷</a:t>
            </a:r>
            <a:r>
              <a:rPr lang="fr-FR" sz="20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0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Plantation </a:t>
            </a:r>
            <a:r>
              <a:rPr lang="fr-FR" sz="2000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de certaines essences frugales (pins…) </a:t>
            </a:r>
            <a:r>
              <a:rPr lang="fr-FR" sz="20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envisageable </a:t>
            </a:r>
            <a:r>
              <a:rPr lang="fr-F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mais la rentabilité à court terme est souvent </a:t>
            </a:r>
            <a:r>
              <a:rPr lang="fr-FR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limitée</a:t>
            </a:r>
            <a:r>
              <a:rPr lang="fr-FR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000" dirty="0" smtClean="0">
                <a:latin typeface="Calibri"/>
                <a:ea typeface="Calibri"/>
                <a:cs typeface="Calibri"/>
                <a:sym typeface="Calibri"/>
              </a:rPr>
              <a:t>ou non garantie.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ZoneTexte 6"/>
          <p:cNvSpPr txBox="1">
            <a:spLocks noChangeArrowheads="1"/>
          </p:cNvSpPr>
          <p:nvPr/>
        </p:nvSpPr>
        <p:spPr bwMode="auto">
          <a:xfrm rot="16200000">
            <a:off x="-2229616" y="4023534"/>
            <a:ext cx="4994431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/>
            <a:r>
              <a:rPr lang="fr-FR" altLang="fr-FR" sz="2050" b="1" i="1" dirty="0" smtClean="0">
                <a:solidFill>
                  <a:srgbClr val="0085C8"/>
                </a:solidFill>
                <a:latin typeface="Calibri" pitchFamily="34" charset="0"/>
              </a:rPr>
              <a:t>Choix </a:t>
            </a:r>
            <a:r>
              <a:rPr lang="fr-FR" altLang="fr-FR" sz="2050" b="1" i="1" dirty="0">
                <a:solidFill>
                  <a:srgbClr val="0085C8"/>
                </a:solidFill>
                <a:latin typeface="Calibri" pitchFamily="34" charset="0"/>
              </a:rPr>
              <a:t>et situations de gestion d’un taillis</a:t>
            </a:r>
          </a:p>
        </p:txBody>
      </p:sp>
    </p:spTree>
    <p:extLst>
      <p:ext uri="{BB962C8B-B14F-4D97-AF65-F5344CB8AC3E}">
        <p14:creationId xmlns:p14="http://schemas.microsoft.com/office/powerpoint/2010/main" val="1476811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xfrm>
            <a:off x="9413392" y="6453188"/>
            <a:ext cx="346075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sz="1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Shape 176" descr="C:\Users\coutant\Desktop\Efor-own PP (15-06_-17)\Links\CNPF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9225" y="6456363"/>
            <a:ext cx="320675" cy="2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Shape 177" descr="C:\Users\coutant\Desktop\Efor-own PP (15-06_-17)\Links\Erasmus+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16825" y="6462713"/>
            <a:ext cx="1296988" cy="29527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Shape 178"/>
          <p:cNvSpPr txBox="1"/>
          <p:nvPr/>
        </p:nvSpPr>
        <p:spPr>
          <a:xfrm>
            <a:off x="740925" y="2755787"/>
            <a:ext cx="4098419" cy="108602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lvl="0" algn="r">
              <a:lnSpc>
                <a:spcPts val="1900"/>
              </a:lnSpc>
            </a:pPr>
            <a:r>
              <a:rPr lang="fr-FR" sz="20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❶ </a:t>
            </a:r>
            <a:r>
              <a:rPr lang="fr-FR" sz="20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Dans </a:t>
            </a:r>
            <a:r>
              <a:rPr lang="fr-FR" sz="2000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certains secteurs, une essence </a:t>
            </a:r>
            <a:r>
              <a:rPr lang="fr-FR" sz="20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domine : </a:t>
            </a:r>
            <a:br>
              <a:rPr lang="fr-FR" sz="20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charme</a:t>
            </a:r>
            <a:r>
              <a:rPr lang="fr-F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châtaignier, chêne </a:t>
            </a:r>
            <a:r>
              <a:rPr lang="fr-FR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fr-FR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 </a:t>
            </a:r>
            <a:r>
              <a:rPr lang="fr-F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robinier </a:t>
            </a:r>
            <a:r>
              <a:rPr lang="fr-FR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faux-acacia.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Shape 179"/>
          <p:cNvSpPr txBox="1"/>
          <p:nvPr/>
        </p:nvSpPr>
        <p:spPr>
          <a:xfrm>
            <a:off x="5029040" y="2741823"/>
            <a:ext cx="4225464" cy="2528507"/>
          </a:xfrm>
          <a:prstGeom prst="roundRect">
            <a:avLst>
              <a:gd name="adj" fmla="val 10966"/>
            </a:avLst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Risques</a:t>
            </a:r>
          </a:p>
          <a:p>
            <a:pPr marL="180000" lvl="0" indent="-180000">
              <a:lnSpc>
                <a:spcPts val="19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fr-FR" sz="2000" b="1" spc="-50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épuisement </a:t>
            </a:r>
            <a:r>
              <a:rPr lang="fr-FR" sz="2000" b="1" spc="-5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des souches </a:t>
            </a:r>
            <a:r>
              <a:rPr lang="fr-FR" sz="2000" spc="-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(quand </a:t>
            </a:r>
            <a:r>
              <a:rPr lang="fr-FR" sz="2000" spc="-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elles sont </a:t>
            </a:r>
            <a:r>
              <a:rPr lang="fr-FR" sz="2000" spc="-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trop vieilles</a:t>
            </a:r>
            <a:r>
              <a:rPr lang="fr-FR" sz="2000" spc="-50" dirty="0" smtClean="0">
                <a:latin typeface="Calibri"/>
                <a:ea typeface="Calibri"/>
                <a:cs typeface="Calibri"/>
                <a:sym typeface="Calibri"/>
              </a:rPr>
              <a:t>), </a:t>
            </a:r>
            <a:endParaRPr lang="fr-FR" sz="2000" spc="-5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0000" lvl="0" indent="-180000">
              <a:lnSpc>
                <a:spcPts val="1900"/>
              </a:lnSpc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fr-FR" sz="2000" b="1" spc="-5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épuisement</a:t>
            </a:r>
            <a:r>
              <a:rPr lang="fr-FR" sz="2000" b="1" spc="-50" dirty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000" spc="-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 sols </a:t>
            </a:r>
            <a:endParaRPr lang="fr-FR" sz="2000" spc="-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0000" marR="0" lvl="0" indent="-180000" rtl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fr-FR" sz="2000" b="1" spc="-5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développement de </a:t>
            </a:r>
            <a:r>
              <a:rPr lang="fr-FR" sz="2000" b="1" spc="-50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maladies</a:t>
            </a:r>
            <a:endParaRPr lang="fr-FR" sz="2000" spc="-5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0000" marR="0" lvl="0" indent="-180000" rtl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fr-FR" sz="2000" b="1" spc="-50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les changements climatiques ne permettent plus son maintien </a:t>
            </a:r>
            <a:r>
              <a:rPr lang="fr-FR" sz="2000" spc="-5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fr-FR" sz="2000" b="1" spc="-50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000" spc="-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planter une essence adaptée.</a:t>
            </a:r>
            <a:endParaRPr spc="-50" dirty="0"/>
          </a:p>
        </p:txBody>
      </p:sp>
      <p:grpSp>
        <p:nvGrpSpPr>
          <p:cNvPr id="3" name="Groupe 2"/>
          <p:cNvGrpSpPr/>
          <p:nvPr/>
        </p:nvGrpSpPr>
        <p:grpSpPr>
          <a:xfrm>
            <a:off x="844579" y="1071512"/>
            <a:ext cx="3874747" cy="1585182"/>
            <a:chOff x="670359" y="986709"/>
            <a:chExt cx="3874747" cy="1585182"/>
          </a:xfrm>
        </p:grpSpPr>
        <p:sp>
          <p:nvSpPr>
            <p:cNvPr id="180" name="Shape 180"/>
            <p:cNvSpPr txBox="1"/>
            <p:nvPr/>
          </p:nvSpPr>
          <p:spPr>
            <a:xfrm>
              <a:off x="670359" y="986709"/>
              <a:ext cx="1408232" cy="11857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600" dirty="0">
                  <a:solidFill>
                    <a:schemeClr val="dk1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Calibri"/>
                </a:rPr>
                <a:t>Peuplement de départ, ici, taillis de châtaignier</a:t>
              </a:r>
              <a:endParaRPr sz="1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182" name="Shape 18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072221" y="1060318"/>
              <a:ext cx="2472885" cy="15115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" name="Groupe 1"/>
          <p:cNvGrpSpPr/>
          <p:nvPr/>
        </p:nvGrpSpPr>
        <p:grpSpPr>
          <a:xfrm>
            <a:off x="5070590" y="1065245"/>
            <a:ext cx="4481184" cy="1591449"/>
            <a:chOff x="5209749" y="980442"/>
            <a:chExt cx="4481184" cy="1591449"/>
          </a:xfrm>
        </p:grpSpPr>
        <p:sp>
          <p:nvSpPr>
            <p:cNvPr id="181" name="Shape 181"/>
            <p:cNvSpPr txBox="1"/>
            <p:nvPr/>
          </p:nvSpPr>
          <p:spPr>
            <a:xfrm>
              <a:off x="7625255" y="980442"/>
              <a:ext cx="2065678" cy="10944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lnSpc>
                  <a:spcPts val="1600"/>
                </a:lnSpc>
              </a:pPr>
              <a:r>
                <a:rPr lang="fr-FR" sz="1600" dirty="0">
                  <a:solidFill>
                    <a:schemeClr val="dk1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Calibri"/>
                </a:rPr>
                <a:t>La coupe rase assure la production de produits à faible valeur ajoutée (</a:t>
              </a:r>
              <a:r>
                <a:rPr lang="fr-FR" sz="1600" dirty="0" smtClean="0">
                  <a:solidFill>
                    <a:schemeClr val="dk1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Calibri"/>
                </a:rPr>
                <a:t>piquets…)   </a:t>
              </a:r>
              <a:endParaRPr sz="1600" dirty="0">
                <a:solidFill>
                  <a:schemeClr val="dk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183" name="Shape 18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209749" y="1065571"/>
              <a:ext cx="2448626" cy="15063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Shape 178"/>
          <p:cNvSpPr txBox="1"/>
          <p:nvPr/>
        </p:nvSpPr>
        <p:spPr>
          <a:xfrm>
            <a:off x="507756" y="3925406"/>
            <a:ext cx="4312506" cy="73148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lnSpc>
                <a:spcPts val="1900"/>
              </a:lnSpc>
            </a:pPr>
            <a:r>
              <a:rPr lang="fr-FR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❷</a:t>
            </a:r>
            <a:r>
              <a:rPr lang="fr-FR" sz="20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0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Coupes </a:t>
            </a:r>
            <a:r>
              <a:rPr lang="fr-FR" sz="2000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rases tous les 15 à 50 ans </a:t>
            </a:r>
            <a:r>
              <a:rPr lang="fr-F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selon la </a:t>
            </a:r>
            <a:r>
              <a:rPr lang="fr-FR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croissance,</a:t>
            </a:r>
            <a:br>
              <a:rPr lang="fr-FR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maintien </a:t>
            </a:r>
            <a:r>
              <a:rPr lang="fr-FR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du taillis </a:t>
            </a:r>
            <a:r>
              <a:rPr lang="fr-FR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simple. </a:t>
            </a:r>
            <a:endParaRPr lang="fr-FR" sz="2000" dirty="0">
              <a:solidFill>
                <a:schemeClr val="tx1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fr-FR" sz="20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Shape 178"/>
          <p:cNvSpPr txBox="1"/>
          <p:nvPr/>
        </p:nvSpPr>
        <p:spPr>
          <a:xfrm>
            <a:off x="169606" y="4818474"/>
            <a:ext cx="4669738" cy="193951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0" rIns="91425" bIns="45700" anchor="t" anchorCtr="0">
            <a:noAutofit/>
          </a:bodyPr>
          <a:lstStyle/>
          <a:p>
            <a:pPr marL="0" marR="0" lvl="0" indent="0" algn="r" rtl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Intérêts</a:t>
            </a:r>
          </a:p>
          <a:p>
            <a:pPr marL="180000" marR="0" lvl="0" indent="-180000" algn="r" rtl="0">
              <a:lnSpc>
                <a:spcPts val="19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fr-FR" sz="2000" spc="-1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Commercialisation </a:t>
            </a:r>
            <a:r>
              <a:rPr lang="fr-FR" sz="2000" spc="-1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de produits adaptés à une demande locale </a:t>
            </a:r>
            <a:r>
              <a:rPr lang="fr-FR" sz="2000" spc="-1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fr-FR" sz="2000" spc="-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piquets</a:t>
            </a:r>
            <a:r>
              <a:rPr lang="fr-FR" sz="2000" spc="-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échalas, bois de </a:t>
            </a:r>
            <a:r>
              <a:rPr lang="fr-FR" sz="2000" spc="-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chauffage, billons ou petites grumes pour parquets),</a:t>
            </a:r>
          </a:p>
          <a:p>
            <a:pPr marL="180000" marR="0" lvl="0" indent="-180000" algn="r" rtl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fr-FR" sz="2000" spc="-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bonne rentabilité pour certaines essences,</a:t>
            </a:r>
          </a:p>
          <a:p>
            <a:pPr marL="180000" marR="0" lvl="0" indent="-180000" algn="r" rtl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fr-FR" sz="2000" spc="-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peu de dépenses. </a:t>
            </a:r>
            <a:endParaRPr sz="2000" spc="-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Shape 179"/>
          <p:cNvSpPr txBox="1"/>
          <p:nvPr/>
        </p:nvSpPr>
        <p:spPr>
          <a:xfrm>
            <a:off x="5116301" y="4872814"/>
            <a:ext cx="4502870" cy="993708"/>
          </a:xfrm>
          <a:prstGeom prst="roundRect">
            <a:avLst>
              <a:gd name="adj" fmla="val 10966"/>
            </a:avLst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Opportunité</a:t>
            </a:r>
            <a:r>
              <a:rPr lang="fr-FR" sz="20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R="0" lvl="0" rtl="0">
              <a:lnSpc>
                <a:spcPts val="1900"/>
              </a:lnSpc>
              <a:spcBef>
                <a:spcPts val="600"/>
              </a:spcBef>
              <a:spcAft>
                <a:spcPts val="0"/>
              </a:spcAft>
            </a:pPr>
            <a:r>
              <a:rPr lang="fr-FR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Convertir en futaie régulière ou irrégulière pour produire du bois de qualité.</a:t>
            </a:r>
            <a:endParaRPr dirty="0"/>
          </a:p>
        </p:txBody>
      </p:sp>
      <p:sp>
        <p:nvSpPr>
          <p:cNvPr id="19" name="ZoneTexte 6"/>
          <p:cNvSpPr txBox="1">
            <a:spLocks noChangeArrowheads="1"/>
          </p:cNvSpPr>
          <p:nvPr/>
        </p:nvSpPr>
        <p:spPr bwMode="auto">
          <a:xfrm rot="16200000">
            <a:off x="-2229616" y="4023534"/>
            <a:ext cx="4994431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/>
            <a:r>
              <a:rPr lang="fr-FR" altLang="fr-FR" sz="2050" b="1" i="1" dirty="0" smtClean="0">
                <a:solidFill>
                  <a:srgbClr val="0085C8"/>
                </a:solidFill>
                <a:latin typeface="Calibri" pitchFamily="34" charset="0"/>
              </a:rPr>
              <a:t>Choix </a:t>
            </a:r>
            <a:r>
              <a:rPr lang="fr-FR" altLang="fr-FR" sz="2050" b="1" i="1" dirty="0">
                <a:solidFill>
                  <a:srgbClr val="0085C8"/>
                </a:solidFill>
                <a:latin typeface="Calibri" pitchFamily="34" charset="0"/>
              </a:rPr>
              <a:t>et situations de gestion d’un taillis</a:t>
            </a:r>
          </a:p>
        </p:txBody>
      </p:sp>
      <p:sp>
        <p:nvSpPr>
          <p:cNvPr id="20" name="Shape 157"/>
          <p:cNvSpPr txBox="1"/>
          <p:nvPr/>
        </p:nvSpPr>
        <p:spPr>
          <a:xfrm>
            <a:off x="740925" y="336768"/>
            <a:ext cx="8878245" cy="595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fr-FR" sz="2400" b="1" spc="-50" dirty="0" smtClean="0">
                <a:solidFill>
                  <a:schemeClr val="bg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Cas 2 – </a:t>
            </a:r>
            <a:r>
              <a:rPr lang="fr-FR" sz="2400" b="1" spc="-50" dirty="0" smtClean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Maintien du taillis </a:t>
            </a:r>
            <a:r>
              <a:rPr lang="fr-FR" sz="2000" b="1" spc="-50" dirty="0" smtClean="0">
                <a:solidFill>
                  <a:schemeClr val="bg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- </a:t>
            </a:r>
            <a:r>
              <a:rPr lang="fr-FR" sz="2000" spc="-50" dirty="0">
                <a:solidFill>
                  <a:schemeClr val="bg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Taillis sur une station adaptée : une essence domine </a:t>
            </a:r>
            <a:endParaRPr sz="2000" spc="-5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831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>
          <a:xfrm>
            <a:off x="9311582" y="6446838"/>
            <a:ext cx="446709" cy="295275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lang="fr-FR" dirty="0"/>
          </a:p>
        </p:txBody>
      </p:sp>
      <p:sp>
        <p:nvSpPr>
          <p:cNvPr id="11" name="Shape 212"/>
          <p:cNvSpPr txBox="1"/>
          <p:nvPr/>
        </p:nvSpPr>
        <p:spPr>
          <a:xfrm>
            <a:off x="806543" y="2116128"/>
            <a:ext cx="3566353" cy="17722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ts val="1900"/>
              </a:lnSpc>
              <a:spcBef>
                <a:spcPts val="600"/>
              </a:spcBef>
            </a:pPr>
            <a:r>
              <a:rPr lang="fr-FR" sz="20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❶ </a:t>
            </a:r>
            <a:r>
              <a:rPr lang="fr-FR" sz="20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Sélection préalable	 </a:t>
            </a:r>
            <a:endParaRPr lang="fr-FR" sz="2000" dirty="0" smtClean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ts val="1900"/>
              </a:lnSpc>
              <a:spcBef>
                <a:spcPts val="600"/>
              </a:spcBef>
            </a:pPr>
            <a:r>
              <a:rPr lang="fr-FR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choix des baliveaux situés sur ou en périphérie de souches pas trop vieilles, permettant le développement d’un système racinaire indépendant (</a:t>
            </a:r>
            <a:r>
              <a:rPr lang="fr-FR" sz="20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affran-chissement</a:t>
            </a:r>
            <a:r>
              <a:rPr lang="fr-FR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Shape 212"/>
          <p:cNvSpPr txBox="1"/>
          <p:nvPr/>
        </p:nvSpPr>
        <p:spPr>
          <a:xfrm>
            <a:off x="806543" y="1133939"/>
            <a:ext cx="8765424" cy="11233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>
              <a:lnSpc>
                <a:spcPts val="1900"/>
              </a:lnSpc>
            </a:pPr>
            <a:r>
              <a:rPr lang="fr-FR" sz="2000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Cette orientation est possible </a:t>
            </a:r>
            <a:r>
              <a:rPr lang="fr-FR" sz="200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notamment lorsque l’essence ou les essences en place sont adaptées à la </a:t>
            </a:r>
            <a:r>
              <a:rPr lang="fr-FR" sz="2000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station, </a:t>
            </a:r>
            <a:r>
              <a:rPr lang="fr-FR" sz="200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et que leurs caractéristiques (qualité, </a:t>
            </a:r>
            <a:r>
              <a:rPr lang="fr-FR" sz="2000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état sanitaire</a:t>
            </a:r>
            <a:r>
              <a:rPr lang="fr-FR" sz="200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…) permettent de gérer le peuplement existant.</a:t>
            </a:r>
          </a:p>
        </p:txBody>
      </p:sp>
      <p:sp>
        <p:nvSpPr>
          <p:cNvPr id="14" name="Shape 212"/>
          <p:cNvSpPr txBox="1"/>
          <p:nvPr/>
        </p:nvSpPr>
        <p:spPr>
          <a:xfrm>
            <a:off x="797967" y="4209828"/>
            <a:ext cx="5800734" cy="132115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>
              <a:lnSpc>
                <a:spcPts val="1900"/>
              </a:lnSpc>
            </a:pPr>
            <a:r>
              <a:rPr lang="fr-FR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❷</a:t>
            </a:r>
            <a:r>
              <a:rPr lang="fr-FR" sz="20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0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Coupes </a:t>
            </a:r>
            <a:r>
              <a:rPr lang="fr-FR" sz="2000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d’éclaircie successives </a:t>
            </a:r>
            <a:r>
              <a:rPr lang="fr-FR" sz="2000" dirty="0" smtClean="0">
                <a:latin typeface="Calibri"/>
                <a:ea typeface="Calibri"/>
                <a:cs typeface="Calibri"/>
                <a:sym typeface="Calibri"/>
              </a:rPr>
              <a:t>détourant les </a:t>
            </a:r>
            <a:r>
              <a:rPr lang="fr-FR" sz="2000" dirty="0">
                <a:latin typeface="Calibri"/>
                <a:ea typeface="Calibri"/>
                <a:cs typeface="Calibri"/>
                <a:sym typeface="Calibri"/>
              </a:rPr>
              <a:t>baliveaux sélectionnés jusqu’à obtenir un </a:t>
            </a:r>
            <a:r>
              <a:rPr lang="fr-FR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diamètre  fixé à l’avance, à partir duquel le peuplement sera entièrement récolté et renouvelé (naturellement ou artificiellement). </a:t>
            </a:r>
            <a:endParaRPr lang="fr-FR" sz="20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4742551" y="2118267"/>
            <a:ext cx="4566589" cy="1546677"/>
            <a:chOff x="4479774" y="2437494"/>
            <a:chExt cx="4566589" cy="1546677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736" b="26659"/>
            <a:stretch/>
          </p:blipFill>
          <p:spPr>
            <a:xfrm>
              <a:off x="4479774" y="2437494"/>
              <a:ext cx="2714128" cy="1546677"/>
            </a:xfrm>
            <a:prstGeom prst="rect">
              <a:avLst/>
            </a:prstGeom>
          </p:spPr>
        </p:pic>
        <p:sp>
          <p:nvSpPr>
            <p:cNvPr id="17" name="ZoneTexte 16"/>
            <p:cNvSpPr txBox="1"/>
            <p:nvPr/>
          </p:nvSpPr>
          <p:spPr>
            <a:xfrm>
              <a:off x="6751486" y="2439711"/>
              <a:ext cx="22948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</a:rPr>
                <a:t>Peuplement de départ</a:t>
              </a:r>
            </a:p>
          </p:txBody>
        </p:sp>
      </p:grpSp>
      <p:sp>
        <p:nvSpPr>
          <p:cNvPr id="21" name="Flèche courbée vers la gauche 20"/>
          <p:cNvSpPr/>
          <p:nvPr/>
        </p:nvSpPr>
        <p:spPr>
          <a:xfrm rot="18209754">
            <a:off x="8085384" y="2142007"/>
            <a:ext cx="515319" cy="1736960"/>
          </a:xfrm>
          <a:prstGeom prst="curvedLeftArrow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6867579" y="3763702"/>
            <a:ext cx="2674731" cy="2370068"/>
            <a:chOff x="7317754" y="3865378"/>
            <a:chExt cx="2674731" cy="2370068"/>
          </a:xfrm>
        </p:grpSpPr>
        <p:sp>
          <p:nvSpPr>
            <p:cNvPr id="20" name="ZoneTexte 19"/>
            <p:cNvSpPr txBox="1"/>
            <p:nvPr/>
          </p:nvSpPr>
          <p:spPr>
            <a:xfrm>
              <a:off x="7778632" y="5312758"/>
              <a:ext cx="2213853" cy="922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ts val="1600"/>
                </a:lnSpc>
              </a:pPr>
              <a:r>
                <a:rPr lang="fr-FR" sz="1800" i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</a:rPr>
                <a:t>Peuplement </a:t>
              </a:r>
              <a:r>
                <a:rPr lang="fr-FR" sz="1800" i="1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</a:rPr>
                <a:t>à moyen terme : des coupes régulières favorisent les plus beaux sujets</a:t>
              </a:r>
              <a:endParaRPr lang="fr-FR" sz="1800" i="1" dirty="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45" r="37851" b="37640"/>
            <a:stretch/>
          </p:blipFill>
          <p:spPr>
            <a:xfrm>
              <a:off x="7317754" y="3865378"/>
              <a:ext cx="2588246" cy="1468038"/>
            </a:xfrm>
            <a:prstGeom prst="rect">
              <a:avLst/>
            </a:prstGeom>
          </p:spPr>
        </p:pic>
      </p:grpSp>
      <p:sp>
        <p:nvSpPr>
          <p:cNvPr id="19" name="ZoneTexte 6"/>
          <p:cNvSpPr txBox="1">
            <a:spLocks noChangeArrowheads="1"/>
          </p:cNvSpPr>
          <p:nvPr/>
        </p:nvSpPr>
        <p:spPr bwMode="auto">
          <a:xfrm rot="16200000">
            <a:off x="-2229616" y="4023534"/>
            <a:ext cx="4994431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/>
            <a:r>
              <a:rPr lang="fr-FR" altLang="fr-FR" sz="2050" b="1" i="1" dirty="0" smtClean="0">
                <a:solidFill>
                  <a:srgbClr val="0085C8"/>
                </a:solidFill>
                <a:latin typeface="Calibri" pitchFamily="34" charset="0"/>
              </a:rPr>
              <a:t>Choix </a:t>
            </a:r>
            <a:r>
              <a:rPr lang="fr-FR" altLang="fr-FR" sz="2050" b="1" i="1" dirty="0">
                <a:solidFill>
                  <a:srgbClr val="0085C8"/>
                </a:solidFill>
                <a:latin typeface="Calibri" pitchFamily="34" charset="0"/>
              </a:rPr>
              <a:t>et situations de gestion d’un taillis</a:t>
            </a:r>
          </a:p>
        </p:txBody>
      </p:sp>
      <p:sp>
        <p:nvSpPr>
          <p:cNvPr id="22" name="Shape 157"/>
          <p:cNvSpPr txBox="1"/>
          <p:nvPr/>
        </p:nvSpPr>
        <p:spPr>
          <a:xfrm>
            <a:off x="740925" y="336768"/>
            <a:ext cx="8878245" cy="595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fr-FR" sz="2400" b="1" spc="-50" dirty="0" smtClean="0">
                <a:solidFill>
                  <a:schemeClr val="bg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Cas 3 – </a:t>
            </a:r>
            <a:r>
              <a:rPr lang="fr-FR" sz="2400" b="1" spc="-50" dirty="0" smtClean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Orienter </a:t>
            </a:r>
            <a:r>
              <a:rPr lang="fr-FR" sz="2400" b="1" spc="-50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le taillis vers la futaie régulière</a:t>
            </a:r>
          </a:p>
          <a:p>
            <a:pPr lvl="0" algn="ctr">
              <a:lnSpc>
                <a:spcPts val="1900"/>
              </a:lnSpc>
            </a:pPr>
            <a:r>
              <a:rPr lang="fr-FR" sz="2000" spc="-100" dirty="0">
                <a:solidFill>
                  <a:schemeClr val="bg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Présence de baliveaux adaptés au sol, jeunes, en densité suffisante, </a:t>
            </a:r>
            <a:r>
              <a:rPr lang="fr-FR" sz="2000" spc="-100" dirty="0" smtClean="0">
                <a:solidFill>
                  <a:schemeClr val="bg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non malades... </a:t>
            </a:r>
            <a:endParaRPr lang="fr-FR" sz="2000" spc="-100" dirty="0">
              <a:solidFill>
                <a:schemeClr val="bg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694764" y="5643232"/>
            <a:ext cx="6309684" cy="1094886"/>
            <a:chOff x="694764" y="5643232"/>
            <a:chExt cx="6309684" cy="1094886"/>
          </a:xfrm>
        </p:grpSpPr>
        <p:sp>
          <p:nvSpPr>
            <p:cNvPr id="8" name="Shape 212"/>
            <p:cNvSpPr txBox="1"/>
            <p:nvPr/>
          </p:nvSpPr>
          <p:spPr>
            <a:xfrm>
              <a:off x="1001392" y="5643232"/>
              <a:ext cx="6003056" cy="109488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just">
                <a:lnSpc>
                  <a:spcPts val="1900"/>
                </a:lnSpc>
              </a:pPr>
              <a:r>
                <a:rPr lang="fr-FR" sz="1800" b="1" i="1" dirty="0" smtClean="0">
                  <a:solidFill>
                    <a:schemeClr val="bg2"/>
                  </a:solidFill>
                  <a:latin typeface="Calibri"/>
                  <a:ea typeface="Calibri"/>
                  <a:cs typeface="Calibri"/>
                  <a:sym typeface="Calibri"/>
                </a:rPr>
                <a:t>Pour </a:t>
              </a:r>
              <a:r>
                <a:rPr lang="fr-FR" sz="1800" b="1" i="1" dirty="0">
                  <a:solidFill>
                    <a:schemeClr val="bg2"/>
                  </a:solidFill>
                  <a:latin typeface="Calibri"/>
                  <a:ea typeface="Calibri"/>
                  <a:cs typeface="Calibri"/>
                  <a:sym typeface="Calibri"/>
                </a:rPr>
                <a:t>une espèce comme le Châtaignier</a:t>
              </a:r>
              <a:r>
                <a:rPr lang="fr-FR" sz="1800" i="1" dirty="0">
                  <a:solidFill>
                    <a:schemeClr val="bg2"/>
                  </a:solidFill>
                  <a:latin typeface="Calibri"/>
                  <a:ea typeface="Calibri"/>
                  <a:cs typeface="Calibri"/>
                  <a:sym typeface="Calibri"/>
                </a:rPr>
                <a:t>,</a:t>
              </a:r>
              <a:r>
                <a:rPr lang="fr-FR" sz="1800" b="1" i="1" dirty="0">
                  <a:solidFill>
                    <a:schemeClr val="bg2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fr-FR" sz="1800" i="1" dirty="0" smtClean="0">
                  <a:solidFill>
                    <a:schemeClr val="bg2"/>
                  </a:solidFill>
                  <a:latin typeface="Calibri"/>
                  <a:ea typeface="Calibri"/>
                  <a:cs typeface="Calibri"/>
                  <a:sym typeface="Calibri"/>
                </a:rPr>
                <a:t>il est important de réaliser ces opérations </a:t>
              </a:r>
              <a:r>
                <a:rPr lang="fr-FR" sz="1800" b="1" i="1" dirty="0">
                  <a:solidFill>
                    <a:schemeClr val="bg2"/>
                  </a:solidFill>
                  <a:latin typeface="Calibri"/>
                  <a:ea typeface="Calibri"/>
                  <a:cs typeface="Calibri"/>
                  <a:sym typeface="Calibri"/>
                </a:rPr>
                <a:t>régulièrement et sans à-coups </a:t>
              </a:r>
              <a:r>
                <a:rPr lang="fr-FR" sz="1800" i="1" dirty="0" smtClean="0">
                  <a:solidFill>
                    <a:schemeClr val="bg2"/>
                  </a:solidFill>
                  <a:latin typeface="Calibri"/>
                  <a:ea typeface="Calibri"/>
                  <a:cs typeface="Calibri"/>
                  <a:sym typeface="Calibri"/>
                </a:rPr>
                <a:t>pour éviter la roulure.</a:t>
              </a:r>
            </a:p>
          </p:txBody>
        </p:sp>
        <p:pic>
          <p:nvPicPr>
            <p:cNvPr id="23" name="Picture 2" descr="https://docs.google.com/drawings/d/sWse7YgZ7NUkhJg3Np3K-zA/image?w=385&amp;h=91&amp;rev=1&amp;ac=1&amp;parent=1K3NQ0GRkhCCC0fuReL0V1j9E1DCIs_5E7WMph_zYWN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8" t="11685" r="80276" b="8427"/>
            <a:stretch/>
          </p:blipFill>
          <p:spPr bwMode="auto">
            <a:xfrm>
              <a:off x="694764" y="5754378"/>
              <a:ext cx="408373" cy="692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58849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sldNum" idx="12"/>
          </p:nvPr>
        </p:nvSpPr>
        <p:spPr>
          <a:xfrm>
            <a:off x="9436232" y="6453188"/>
            <a:ext cx="324335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sz="1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Shape 227" descr="C:\Users\coutant\Desktop\Efor-own PP (15-06_-17)\Links\CNPF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9225" y="6456363"/>
            <a:ext cx="320675" cy="2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 descr="C:\Users\coutant\Desktop\Efor-own PP (15-06_-17)\Links\Erasmus+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16825" y="6462713"/>
            <a:ext cx="1296988" cy="2952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212"/>
          <p:cNvSpPr txBox="1"/>
          <p:nvPr/>
        </p:nvSpPr>
        <p:spPr>
          <a:xfrm>
            <a:off x="801521" y="1138122"/>
            <a:ext cx="6277706" cy="143951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/>
            <a:r>
              <a:rPr lang="fr-FR" sz="20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Les éclaircies </a:t>
            </a:r>
          </a:p>
          <a:p>
            <a:pPr marL="180000" lvl="0" indent="-180000">
              <a:lnSpc>
                <a:spcPts val="19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maintiennent et favorisent le développement des arbres de qualité (baliveaux) ;</a:t>
            </a:r>
            <a:endParaRPr lang="fr-FR" sz="2000" strike="sngStrike" dirty="0" smtClean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0000" lvl="0" indent="-180000">
              <a:lnSpc>
                <a:spcPts val="19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enlèvent progressivement les sujets les moins beaux. </a:t>
            </a:r>
          </a:p>
        </p:txBody>
      </p:sp>
      <p:sp>
        <p:nvSpPr>
          <p:cNvPr id="16" name="Shape 232"/>
          <p:cNvSpPr txBox="1"/>
          <p:nvPr/>
        </p:nvSpPr>
        <p:spPr>
          <a:xfrm>
            <a:off x="1024119" y="5037257"/>
            <a:ext cx="3089946" cy="1530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 smtClean="0">
                <a:solidFill>
                  <a:schemeClr val="tx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Coupe à éviter.</a:t>
            </a:r>
          </a:p>
          <a:p>
            <a:pPr marL="0" marR="0" lvl="0" indent="0" algn="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 smtClean="0">
                <a:solidFill>
                  <a:schemeClr val="tx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La densité </a:t>
            </a:r>
            <a:r>
              <a:rPr lang="fr-FR" sz="1600" dirty="0">
                <a:solidFill>
                  <a:schemeClr val="dk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après éclaircie </a:t>
            </a:r>
            <a:r>
              <a:rPr lang="fr-FR" sz="1600" dirty="0" smtClean="0">
                <a:solidFill>
                  <a:schemeClr val="dk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doit </a:t>
            </a:r>
            <a:r>
              <a:rPr lang="fr-FR" sz="1600" dirty="0">
                <a:solidFill>
                  <a:schemeClr val="dk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être suffisante </a:t>
            </a:r>
            <a:r>
              <a:rPr lang="fr-FR" sz="1600" dirty="0" smtClean="0">
                <a:solidFill>
                  <a:schemeClr val="dk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pour : </a:t>
            </a:r>
          </a:p>
          <a:p>
            <a:pPr marL="285750" marR="0" lvl="0" indent="-180000" algn="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dk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assurer le maintien </a:t>
            </a:r>
            <a:r>
              <a:rPr lang="fr-FR" sz="1600" dirty="0">
                <a:solidFill>
                  <a:schemeClr val="dk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du </a:t>
            </a:r>
            <a:r>
              <a:rPr lang="fr-FR" sz="1600" dirty="0" smtClean="0">
                <a:solidFill>
                  <a:schemeClr val="dk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peuplement</a:t>
            </a:r>
          </a:p>
          <a:p>
            <a:pPr marL="285750" marR="0" lvl="0" indent="-180000" algn="r" rtl="0">
              <a:lnSpc>
                <a:spcPts val="1600"/>
              </a:lnSpc>
              <a:spcAft>
                <a:spcPts val="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chemeClr val="dk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éviter apparition </a:t>
            </a:r>
            <a:r>
              <a:rPr lang="fr-FR" sz="1600" dirty="0">
                <a:solidFill>
                  <a:schemeClr val="dk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de </a:t>
            </a:r>
            <a:r>
              <a:rPr lang="fr-FR" sz="1600" dirty="0" smtClean="0">
                <a:solidFill>
                  <a:schemeClr val="dk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branches (gourmands</a:t>
            </a:r>
            <a:r>
              <a:rPr lang="fr-FR" sz="1600" dirty="0">
                <a:solidFill>
                  <a:schemeClr val="dk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) sur les </a:t>
            </a:r>
            <a:r>
              <a:rPr lang="fr-FR" sz="1600" dirty="0" smtClean="0">
                <a:solidFill>
                  <a:schemeClr val="dk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troncs</a:t>
            </a:r>
            <a:endParaRPr sz="1600" dirty="0">
              <a:solidFill>
                <a:schemeClr val="dk1"/>
              </a:solidFill>
              <a:latin typeface="Calibri" panose="020F0502020204030204" pitchFamily="34" charset="0"/>
              <a:ea typeface="Cambria"/>
              <a:cs typeface="Calibri" panose="020F0502020204030204" pitchFamily="34" charset="0"/>
              <a:sym typeface="Cambria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2" r="2960"/>
          <a:stretch/>
        </p:blipFill>
        <p:spPr>
          <a:xfrm>
            <a:off x="4114065" y="4839572"/>
            <a:ext cx="2975593" cy="1902541"/>
          </a:xfrm>
          <a:prstGeom prst="rect">
            <a:avLst/>
          </a:prstGeom>
        </p:spPr>
      </p:pic>
      <p:grpSp>
        <p:nvGrpSpPr>
          <p:cNvPr id="4" name="Groupe 3"/>
          <p:cNvGrpSpPr/>
          <p:nvPr/>
        </p:nvGrpSpPr>
        <p:grpSpPr>
          <a:xfrm>
            <a:off x="7079225" y="1257760"/>
            <a:ext cx="2357007" cy="3555998"/>
            <a:chOff x="7477153" y="1138122"/>
            <a:chExt cx="2357007" cy="3555998"/>
          </a:xfrm>
        </p:grpSpPr>
        <p:sp>
          <p:nvSpPr>
            <p:cNvPr id="18" name="Shape 232"/>
            <p:cNvSpPr txBox="1"/>
            <p:nvPr/>
          </p:nvSpPr>
          <p:spPr>
            <a:xfrm>
              <a:off x="7477153" y="4233477"/>
              <a:ext cx="2357007" cy="4606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lnSpc>
                  <a:spcPts val="1600"/>
                </a:lnSpc>
              </a:pPr>
              <a:r>
                <a:rPr lang="fr-FR" sz="1600" dirty="0" smtClean="0">
                  <a:solidFill>
                    <a:schemeClr val="dk1"/>
                  </a:solidFill>
                  <a:latin typeface="Calibri" panose="020F0502020204030204" pitchFamily="34" charset="0"/>
                  <a:ea typeface="Cambria"/>
                  <a:cs typeface="Calibri" panose="020F0502020204030204" pitchFamily="34" charset="0"/>
                  <a:sym typeface="Cambria"/>
                </a:rPr>
                <a:t>Éclaircie dans un taillis </a:t>
              </a:r>
              <a:br>
                <a:rPr lang="fr-FR" sz="1600" dirty="0" smtClean="0">
                  <a:solidFill>
                    <a:schemeClr val="dk1"/>
                  </a:solidFill>
                  <a:latin typeface="Calibri" panose="020F0502020204030204" pitchFamily="34" charset="0"/>
                  <a:ea typeface="Cambria"/>
                  <a:cs typeface="Calibri" panose="020F0502020204030204" pitchFamily="34" charset="0"/>
                  <a:sym typeface="Cambria"/>
                </a:rPr>
              </a:br>
              <a:r>
                <a:rPr lang="fr-FR" sz="1600" dirty="0" smtClean="0">
                  <a:solidFill>
                    <a:schemeClr val="dk1"/>
                  </a:solidFill>
                  <a:latin typeface="Calibri" panose="020F0502020204030204" pitchFamily="34" charset="0"/>
                  <a:ea typeface="Cambria"/>
                  <a:cs typeface="Calibri" panose="020F0502020204030204" pitchFamily="34" charset="0"/>
                  <a:sym typeface="Cambria"/>
                </a:rPr>
                <a:t>de châtaignier </a:t>
              </a:r>
              <a:endParaRPr sz="1600" dirty="0">
                <a:solidFill>
                  <a:schemeClr val="dk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endParaRPr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8018" y="1138122"/>
              <a:ext cx="2317140" cy="3089520"/>
            </a:xfrm>
            <a:prstGeom prst="rect">
              <a:avLst/>
            </a:prstGeom>
          </p:spPr>
        </p:pic>
      </p:grpSp>
      <p:sp>
        <p:nvSpPr>
          <p:cNvPr id="19" name="Shape 212"/>
          <p:cNvSpPr txBox="1"/>
          <p:nvPr/>
        </p:nvSpPr>
        <p:spPr>
          <a:xfrm>
            <a:off x="801520" y="2652873"/>
            <a:ext cx="6277706" cy="2294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/>
            <a:r>
              <a:rPr lang="fr-FR" sz="20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Elles sont réalisées selon 2 modalités </a:t>
            </a:r>
          </a:p>
          <a:p>
            <a:pPr marL="180000" lvl="0" indent="-180000">
              <a:lnSpc>
                <a:spcPts val="19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en plein, en éliminant progressivement les arbres les moins bien conformés ou avec des défauts ; </a:t>
            </a:r>
          </a:p>
          <a:p>
            <a:pPr marL="180000" lvl="0" indent="-180000">
              <a:lnSpc>
                <a:spcPts val="19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localisée, en éliminant 2 à 5 tiges au profit des baliveaux </a:t>
            </a:r>
            <a:r>
              <a:rPr lang="fr-FR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(cf. </a:t>
            </a:r>
            <a:r>
              <a:rPr lang="fr-FR" i="1" dirty="0" smtClean="0">
                <a:latin typeface="Calibri"/>
                <a:ea typeface="Calibri"/>
                <a:cs typeface="Calibri"/>
                <a:sym typeface="Calibri"/>
              </a:rPr>
              <a:t>la </a:t>
            </a:r>
            <a:r>
              <a:rPr lang="fr-FR" i="1" dirty="0">
                <a:latin typeface="Calibri"/>
                <a:ea typeface="Calibri"/>
                <a:cs typeface="Calibri"/>
                <a:sym typeface="Calibri"/>
              </a:rPr>
              <a:t>diapositive </a:t>
            </a:r>
            <a:r>
              <a:rPr lang="fr-FR" i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r>
              <a:rPr lang="fr-FR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</a:p>
          <a:p>
            <a:pPr lvl="0">
              <a:lnSpc>
                <a:spcPts val="1900"/>
              </a:lnSpc>
              <a:spcBef>
                <a:spcPts val="600"/>
              </a:spcBef>
            </a:pPr>
            <a:r>
              <a:rPr lang="fr-FR" sz="1800" b="1" dirty="0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La création ou l’utilisation des cloisonnements existants </a:t>
            </a:r>
            <a:br>
              <a:rPr lang="fr-FR" sz="1800" b="1" dirty="0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1800" b="1" dirty="0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est indispensable pour éviter le tassement du sol.</a:t>
            </a:r>
          </a:p>
          <a:p>
            <a:pPr marL="342900" lvl="0" indent="-342900" algn="just">
              <a:buFont typeface="Wingdings" panose="05000000000000000000" pitchFamily="2" charset="2"/>
              <a:buChar char="ü"/>
            </a:pPr>
            <a:endParaRPr lang="fr-FR" sz="2000" dirty="0" smtClean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ZoneTexte 6"/>
          <p:cNvSpPr txBox="1">
            <a:spLocks noChangeArrowheads="1"/>
          </p:cNvSpPr>
          <p:nvPr/>
        </p:nvSpPr>
        <p:spPr bwMode="auto">
          <a:xfrm rot="16200000">
            <a:off x="-2229616" y="4023534"/>
            <a:ext cx="4994431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/>
            <a:r>
              <a:rPr lang="fr-FR" altLang="fr-FR" sz="2050" b="1" i="1" dirty="0" smtClean="0">
                <a:solidFill>
                  <a:srgbClr val="0085C8"/>
                </a:solidFill>
                <a:latin typeface="Calibri" pitchFamily="34" charset="0"/>
              </a:rPr>
              <a:t>Choix </a:t>
            </a:r>
            <a:r>
              <a:rPr lang="fr-FR" altLang="fr-FR" sz="2050" b="1" i="1" dirty="0">
                <a:solidFill>
                  <a:srgbClr val="0085C8"/>
                </a:solidFill>
                <a:latin typeface="Calibri" pitchFamily="34" charset="0"/>
              </a:rPr>
              <a:t>et situations de gestion d’un taillis</a:t>
            </a:r>
          </a:p>
        </p:txBody>
      </p:sp>
      <p:sp>
        <p:nvSpPr>
          <p:cNvPr id="17" name="Shape 157"/>
          <p:cNvSpPr txBox="1"/>
          <p:nvPr/>
        </p:nvSpPr>
        <p:spPr>
          <a:xfrm>
            <a:off x="740925" y="336768"/>
            <a:ext cx="8878245" cy="595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fr-FR" sz="2400" b="1" spc="-50" dirty="0" smtClean="0">
                <a:solidFill>
                  <a:schemeClr val="bg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Cas 3 – </a:t>
            </a:r>
            <a:r>
              <a:rPr lang="fr-FR" sz="2400" b="1" spc="-50" dirty="0" smtClean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Orienter </a:t>
            </a:r>
            <a:r>
              <a:rPr lang="fr-FR" sz="2400" b="1" spc="-50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le taillis vers la futaie régulière</a:t>
            </a:r>
          </a:p>
          <a:p>
            <a:pPr lvl="0" algn="ctr">
              <a:lnSpc>
                <a:spcPts val="1900"/>
              </a:lnSpc>
            </a:pPr>
            <a:r>
              <a:rPr lang="fr-FR" sz="2000" spc="-100" dirty="0">
                <a:solidFill>
                  <a:schemeClr val="bg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Présence de baliveaux adaptés au sol, jeunes, en densité suffisante, </a:t>
            </a:r>
            <a:r>
              <a:rPr lang="fr-FR" sz="2000" spc="-100" dirty="0" smtClean="0">
                <a:solidFill>
                  <a:schemeClr val="bg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non malades.... </a:t>
            </a:r>
            <a:endParaRPr lang="fr-FR" sz="2000" spc="-100" dirty="0">
              <a:solidFill>
                <a:schemeClr val="bg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4164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sldNum" idx="12"/>
          </p:nvPr>
        </p:nvSpPr>
        <p:spPr>
          <a:xfrm>
            <a:off x="9416956" y="6453188"/>
            <a:ext cx="343611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sz="1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4"/>
          <a:stretch/>
        </p:blipFill>
        <p:spPr>
          <a:xfrm>
            <a:off x="7298969" y="1078470"/>
            <a:ext cx="1800906" cy="321119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929" y="3980251"/>
            <a:ext cx="1841241" cy="276186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582626" y="5439995"/>
            <a:ext cx="1843875" cy="512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fr-FR" sz="1600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Arbre à houppier </a:t>
            </a:r>
            <a:r>
              <a:rPr lang="fr-FR" sz="1600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équilibré</a:t>
            </a:r>
            <a:endParaRPr lang="fr-FR" sz="16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665484" y="4289661"/>
            <a:ext cx="1678158" cy="505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fr-FR" sz="1600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Arbre grêle au </a:t>
            </a:r>
          </a:p>
          <a:p>
            <a:pPr>
              <a:lnSpc>
                <a:spcPts val="1600"/>
              </a:lnSpc>
            </a:pPr>
            <a:r>
              <a:rPr lang="fr-FR" sz="1600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houppier étriqué </a:t>
            </a:r>
            <a:endParaRPr lang="fr-FR" sz="16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Shape 240"/>
          <p:cNvSpPr txBox="1"/>
          <p:nvPr/>
        </p:nvSpPr>
        <p:spPr>
          <a:xfrm>
            <a:off x="1010345" y="1159474"/>
            <a:ext cx="6044857" cy="76361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Paramètre à prendre en compte </a:t>
            </a:r>
            <a:r>
              <a:rPr lang="fr-FR" sz="2000" b="1" dirty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fr-FR" sz="2000" b="1" dirty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facteur d’élancement « hauteur sur diamètre » = H/D</a:t>
            </a:r>
          </a:p>
          <a:p>
            <a:pPr marL="0" marR="0" lvl="0" indent="0" algn="r" rtl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(cf. la diapositive 8)</a:t>
            </a:r>
            <a:endParaRPr dirty="0"/>
          </a:p>
        </p:txBody>
      </p:sp>
      <p:sp>
        <p:nvSpPr>
          <p:cNvPr id="13" name="Shape 240"/>
          <p:cNvSpPr txBox="1"/>
          <p:nvPr/>
        </p:nvSpPr>
        <p:spPr>
          <a:xfrm>
            <a:off x="654405" y="1923085"/>
            <a:ext cx="5364126" cy="14678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ts val="1900"/>
              </a:lnSpc>
            </a:pPr>
            <a:r>
              <a:rPr lang="fr-FR" sz="2000" b="1" dirty="0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Situation</a:t>
            </a:r>
            <a:r>
              <a:rPr lang="fr-FR" sz="20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000" b="1" dirty="0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❶ </a:t>
            </a:r>
            <a:br>
              <a:rPr lang="fr-FR" sz="2000" b="1" dirty="0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20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H/D </a:t>
            </a:r>
            <a:r>
              <a:rPr lang="fr-FR" sz="2000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élevé &gt; 80 </a:t>
            </a:r>
            <a:r>
              <a:rPr lang="fr-FR" sz="20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(arbres </a:t>
            </a:r>
            <a:r>
              <a:rPr lang="fr-FR" sz="2000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grêles ou </a:t>
            </a:r>
            <a:r>
              <a:rPr lang="fr-FR" sz="20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filiformes)</a:t>
            </a:r>
            <a:endParaRPr lang="fr-FR" sz="2000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just">
              <a:lnSpc>
                <a:spcPts val="1900"/>
              </a:lnSpc>
              <a:spcBef>
                <a:spcPts val="600"/>
              </a:spcBef>
            </a:pPr>
            <a:r>
              <a:rPr lang="fr-FR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Éclaircies faibles et fréquentes, enlevant 1 </a:t>
            </a:r>
            <a:r>
              <a:rPr lang="fr-FR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à 2 arbres </a:t>
            </a:r>
            <a:r>
              <a:rPr lang="fr-FR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avoisinant l’arbre </a:t>
            </a:r>
            <a:r>
              <a:rPr lang="fr-FR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sélectionné </a:t>
            </a:r>
            <a:r>
              <a:rPr lang="fr-FR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pour ne pas le </a:t>
            </a:r>
            <a:r>
              <a:rPr lang="fr-FR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fragiliser</a:t>
            </a:r>
            <a:r>
              <a:rPr lang="fr-FR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40" name="Shape 240"/>
          <p:cNvSpPr txBox="1"/>
          <p:nvPr/>
        </p:nvSpPr>
        <p:spPr>
          <a:xfrm>
            <a:off x="654405" y="3557078"/>
            <a:ext cx="4662388" cy="13433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algn="just"/>
            <a:r>
              <a:rPr lang="fr-FR" sz="2000" b="1" dirty="0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Situation</a:t>
            </a:r>
            <a:r>
              <a:rPr lang="fr-FR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❷</a:t>
            </a:r>
            <a:r>
              <a:rPr lang="fr-FR" sz="20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fr-FR" sz="2000" b="1" dirty="0" smtClean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ts val="1900"/>
              </a:lnSpc>
            </a:pPr>
            <a:r>
              <a:rPr lang="fr-FR" sz="20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H/D </a:t>
            </a:r>
            <a:r>
              <a:rPr lang="fr-FR" sz="2000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correct &lt; </a:t>
            </a:r>
            <a:r>
              <a:rPr lang="fr-FR" sz="20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80 (arbres assez trapus)</a:t>
            </a:r>
            <a:endParaRPr lang="fr-FR" sz="2000" b="1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ts val="1900"/>
              </a:lnSpc>
            </a:pPr>
            <a:r>
              <a:rPr lang="fr-FR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Éclaircies </a:t>
            </a:r>
            <a:r>
              <a:rPr lang="fr-FR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assez fortes</a:t>
            </a:r>
            <a:r>
              <a:rPr lang="fr-FR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fr-FR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enlevant </a:t>
            </a:r>
            <a:r>
              <a:rPr lang="fr-FR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mbria"/>
              </a:rPr>
              <a:t>plus </a:t>
            </a:r>
            <a:br>
              <a:rPr lang="fr-FR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mbria"/>
              </a:rPr>
            </a:br>
            <a:r>
              <a:rPr lang="fr-FR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mbria"/>
              </a:rPr>
              <a:t>de </a:t>
            </a:r>
            <a:r>
              <a:rPr lang="fr-FR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mbria"/>
              </a:rPr>
              <a:t>2 arbres </a:t>
            </a:r>
            <a:r>
              <a:rPr lang="fr-FR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mbria"/>
              </a:rPr>
              <a:t>avoisinant l’arbre </a:t>
            </a:r>
            <a:r>
              <a:rPr lang="fr-FR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mbria"/>
              </a:rPr>
              <a:t>sélectionné, </a:t>
            </a:r>
            <a:r>
              <a:rPr lang="fr-FR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mbria"/>
              </a:rPr>
              <a:t>avec faibles</a:t>
            </a:r>
            <a:r>
              <a:rPr lang="fr-FR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risques de courbure des baliveaux.  </a:t>
            </a:r>
            <a:endParaRPr sz="20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ZoneTexte 6"/>
          <p:cNvSpPr txBox="1">
            <a:spLocks noChangeArrowheads="1"/>
          </p:cNvSpPr>
          <p:nvPr/>
        </p:nvSpPr>
        <p:spPr bwMode="auto">
          <a:xfrm rot="16200000">
            <a:off x="-2229616" y="4023534"/>
            <a:ext cx="4994431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/>
            <a:r>
              <a:rPr lang="fr-FR" altLang="fr-FR" sz="2050" b="1" i="1" dirty="0" smtClean="0">
                <a:solidFill>
                  <a:srgbClr val="0085C8"/>
                </a:solidFill>
                <a:latin typeface="Calibri" pitchFamily="34" charset="0"/>
              </a:rPr>
              <a:t>Choix </a:t>
            </a:r>
            <a:r>
              <a:rPr lang="fr-FR" altLang="fr-FR" sz="2050" b="1" i="1" dirty="0">
                <a:solidFill>
                  <a:srgbClr val="0085C8"/>
                </a:solidFill>
                <a:latin typeface="Calibri" pitchFamily="34" charset="0"/>
              </a:rPr>
              <a:t>et situations de gestion d’un taillis</a:t>
            </a:r>
          </a:p>
        </p:txBody>
      </p:sp>
      <p:sp>
        <p:nvSpPr>
          <p:cNvPr id="21" name="Shape 157"/>
          <p:cNvSpPr txBox="1"/>
          <p:nvPr/>
        </p:nvSpPr>
        <p:spPr>
          <a:xfrm>
            <a:off x="710516" y="334791"/>
            <a:ext cx="8878245" cy="595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fr-FR" sz="2400" b="1" spc="-50" dirty="0" smtClean="0">
                <a:solidFill>
                  <a:schemeClr val="bg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Cas 3 – </a:t>
            </a:r>
            <a:r>
              <a:rPr lang="fr-FR" sz="2400" b="1" spc="-50" dirty="0" smtClean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Orienter </a:t>
            </a:r>
            <a:r>
              <a:rPr lang="fr-FR" sz="2400" b="1" spc="-50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le taillis vers la futaie régulière</a:t>
            </a:r>
          </a:p>
          <a:p>
            <a:pPr lvl="0" algn="ctr">
              <a:lnSpc>
                <a:spcPts val="1900"/>
              </a:lnSpc>
            </a:pPr>
            <a:r>
              <a:rPr lang="fr-FR" sz="2000" spc="-50" dirty="0" smtClean="0">
                <a:solidFill>
                  <a:schemeClr val="bg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…intensité </a:t>
            </a:r>
            <a:r>
              <a:rPr lang="fr-FR" sz="2000" spc="-50" dirty="0">
                <a:solidFill>
                  <a:schemeClr val="bg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de coupe et </a:t>
            </a:r>
            <a:r>
              <a:rPr lang="fr-FR" sz="2000" spc="-50" dirty="0" smtClean="0">
                <a:solidFill>
                  <a:schemeClr val="bg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éclaircie </a:t>
            </a:r>
            <a:endParaRPr lang="fr-FR" sz="2000" spc="-50" dirty="0">
              <a:solidFill>
                <a:schemeClr val="bg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748279" y="5361182"/>
            <a:ext cx="4732314" cy="1046422"/>
            <a:chOff x="710516" y="5684671"/>
            <a:chExt cx="4732314" cy="1046422"/>
          </a:xfrm>
        </p:grpSpPr>
        <p:sp>
          <p:nvSpPr>
            <p:cNvPr id="15" name="Shape 240"/>
            <p:cNvSpPr txBox="1"/>
            <p:nvPr/>
          </p:nvSpPr>
          <p:spPr>
            <a:xfrm>
              <a:off x="986244" y="5684671"/>
              <a:ext cx="4456586" cy="1046422"/>
            </a:xfrm>
            <a:prstGeom prst="roundRect">
              <a:avLst>
                <a:gd name="adj" fmla="val 15213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just" rtl="0">
                <a:lnSpc>
                  <a:spcPts val="1800"/>
                </a:lnSpc>
                <a:spcAft>
                  <a:spcPts val="0"/>
                </a:spcAft>
                <a:buNone/>
              </a:pPr>
              <a:r>
                <a:rPr lang="fr-FR" sz="1800" b="1" dirty="0" smtClean="0">
                  <a:solidFill>
                    <a:schemeClr val="bg2"/>
                  </a:solidFill>
                  <a:latin typeface="Calibri"/>
                  <a:ea typeface="Calibri"/>
                  <a:cs typeface="Calibri"/>
                  <a:sym typeface="Calibri"/>
                </a:rPr>
                <a:t>Le maintien des </a:t>
              </a:r>
              <a:r>
                <a:rPr lang="fr-FR" sz="1800" b="1" dirty="0">
                  <a:solidFill>
                    <a:schemeClr val="bg2"/>
                  </a:solidFill>
                  <a:latin typeface="Calibri"/>
                  <a:ea typeface="Calibri"/>
                  <a:cs typeface="Calibri"/>
                  <a:sym typeface="Calibri"/>
                </a:rPr>
                <a:t>arbres dominés </a:t>
              </a:r>
              <a:r>
                <a:rPr lang="fr-FR" sz="1800" dirty="0" smtClean="0">
                  <a:solidFill>
                    <a:schemeClr val="bg2"/>
                  </a:solidFill>
                  <a:latin typeface="Calibri"/>
                  <a:ea typeface="Calibri"/>
                  <a:cs typeface="Calibri"/>
                  <a:sym typeface="Calibri"/>
                </a:rPr>
                <a:t>gaine le tronc des baliveaux et limite l’apparition </a:t>
              </a:r>
              <a:r>
                <a:rPr lang="fr-FR" sz="1800" dirty="0">
                  <a:solidFill>
                    <a:schemeClr val="bg2"/>
                  </a:solidFill>
                  <a:latin typeface="Calibri"/>
                  <a:ea typeface="Calibri"/>
                  <a:cs typeface="Calibri"/>
                  <a:sym typeface="Calibri"/>
                </a:rPr>
                <a:t>de gourmands (chênes, châtaignier</a:t>
              </a:r>
              <a:r>
                <a:rPr lang="fr-FR" sz="1800" dirty="0" smtClean="0">
                  <a:solidFill>
                    <a:schemeClr val="bg2"/>
                  </a:solidFill>
                  <a:latin typeface="Calibri"/>
                  <a:ea typeface="Calibri"/>
                  <a:cs typeface="Calibri"/>
                  <a:sym typeface="Calibri"/>
                </a:rPr>
                <a:t>).</a:t>
              </a:r>
              <a:endParaRPr sz="18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" name="Picture 2" descr="https://docs.google.com/drawings/d/sWse7YgZ7NUkhJg3Np3K-zA/image?w=385&amp;h=91&amp;rev=1&amp;ac=1&amp;parent=1K3NQ0GRkhCCC0fuReL0V1j9E1DCIs_5E7WMph_zYWN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88" t="11685" r="80276" b="8427"/>
            <a:stretch/>
          </p:blipFill>
          <p:spPr bwMode="auto">
            <a:xfrm>
              <a:off x="710516" y="5760728"/>
              <a:ext cx="408373" cy="692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94530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>
          <a:xfrm>
            <a:off x="9280478" y="6460487"/>
            <a:ext cx="485188" cy="281508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 lang="fr-FR" dirty="0"/>
          </a:p>
        </p:txBody>
      </p:sp>
      <p:sp>
        <p:nvSpPr>
          <p:cNvPr id="5" name="Shape 212"/>
          <p:cNvSpPr txBox="1"/>
          <p:nvPr/>
        </p:nvSpPr>
        <p:spPr>
          <a:xfrm>
            <a:off x="751135" y="1106703"/>
            <a:ext cx="8466608" cy="11233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>
              <a:lnSpc>
                <a:spcPts val="1900"/>
              </a:lnSpc>
            </a:pPr>
            <a:r>
              <a:rPr lang="fr-FR" sz="2000" spc="-5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Orientation possible </a:t>
            </a:r>
            <a:r>
              <a:rPr lang="fr-FR" sz="2000" spc="-50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notamment lorsqu’une ou plusieurs essences en place sont adaptées </a:t>
            </a:r>
            <a:r>
              <a:rPr lang="fr-FR" sz="2000" spc="-5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à la </a:t>
            </a:r>
            <a:r>
              <a:rPr lang="fr-FR" sz="2000" spc="-50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station, et que leurs caractéristiques (qualité, </a:t>
            </a:r>
            <a:r>
              <a:rPr lang="fr-FR" sz="2000" spc="-50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état sanitaire</a:t>
            </a:r>
            <a:r>
              <a:rPr lang="fr-FR" sz="2000" spc="-50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…) permettent </a:t>
            </a:r>
            <a:r>
              <a:rPr lang="fr-FR" sz="2000" spc="-5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d’envisager une gestion s’appuyant pour partie sur le peuplement existant.</a:t>
            </a:r>
          </a:p>
        </p:txBody>
      </p:sp>
      <p:sp>
        <p:nvSpPr>
          <p:cNvPr id="8" name="Shape 212"/>
          <p:cNvSpPr txBox="1"/>
          <p:nvPr/>
        </p:nvSpPr>
        <p:spPr>
          <a:xfrm>
            <a:off x="892278" y="5090928"/>
            <a:ext cx="8753168" cy="10930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>
              <a:lnSpc>
                <a:spcPts val="1900"/>
              </a:lnSpc>
            </a:pPr>
            <a:r>
              <a:rPr lang="fr-FR" sz="2000" spc="-1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Coupes </a:t>
            </a:r>
            <a:r>
              <a:rPr lang="fr-FR" sz="2000" spc="-1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d’amélioration, puis jardinatoires, prélevant entre 20 et 25 % du volume de bois. </a:t>
            </a:r>
          </a:p>
          <a:p>
            <a:pPr lvl="0" algn="just">
              <a:lnSpc>
                <a:spcPts val="1900"/>
              </a:lnSpc>
              <a:spcBef>
                <a:spcPts val="600"/>
              </a:spcBef>
            </a:pPr>
            <a:r>
              <a:rPr lang="fr-FR" sz="2000" b="1" spc="-6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Objectif </a:t>
            </a:r>
            <a:r>
              <a:rPr lang="fr-FR" sz="2000" spc="-6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fr-FR" sz="2000" spc="-6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réduction progressive du volume sur pied pour permettre le renouvellement du peuplement sous lui-même, tout en favorisant les arbres de qualité en place (baliveaux).</a:t>
            </a:r>
          </a:p>
        </p:txBody>
      </p:sp>
      <p:sp>
        <p:nvSpPr>
          <p:cNvPr id="13" name="Shape 212"/>
          <p:cNvSpPr txBox="1"/>
          <p:nvPr/>
        </p:nvSpPr>
        <p:spPr>
          <a:xfrm>
            <a:off x="672167" y="2060346"/>
            <a:ext cx="3427565" cy="27391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/>
            <a:r>
              <a:rPr lang="fr-FR" sz="2000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Principe </a:t>
            </a:r>
            <a:r>
              <a:rPr lang="fr-FR" sz="20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général </a:t>
            </a:r>
          </a:p>
          <a:p>
            <a:pPr lvl="0" algn="just">
              <a:lnSpc>
                <a:spcPts val="1900"/>
              </a:lnSpc>
              <a:spcBef>
                <a:spcPts val="600"/>
              </a:spcBef>
            </a:pPr>
            <a:r>
              <a:rPr lang="fr-FR" sz="2000" dirty="0" smtClean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fr-FR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rouver le capital d’équilibre permettant :</a:t>
            </a:r>
          </a:p>
          <a:p>
            <a:pPr marL="180000" lvl="0" indent="-180000">
              <a:lnSpc>
                <a:spcPts val="19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fr-FR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’arrivée progressive de la régénération naturelle issue de franc-pied ; sans interrompre les capacités de production du peuplement conservé.</a:t>
            </a:r>
            <a:endParaRPr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4099732" y="2304005"/>
            <a:ext cx="4749138" cy="1478203"/>
            <a:chOff x="4479774" y="2437494"/>
            <a:chExt cx="4918891" cy="1546677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736" b="26659"/>
            <a:stretch/>
          </p:blipFill>
          <p:spPr>
            <a:xfrm>
              <a:off x="4479774" y="2437494"/>
              <a:ext cx="2714128" cy="1546677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6864978" y="2439660"/>
              <a:ext cx="2533687" cy="354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</a:rPr>
                <a:t>Peuplement de départ</a:t>
              </a:r>
            </a:p>
          </p:txBody>
        </p:sp>
      </p:grpSp>
      <p:sp>
        <p:nvSpPr>
          <p:cNvPr id="16" name="ZoneTexte 15"/>
          <p:cNvSpPr txBox="1"/>
          <p:nvPr/>
        </p:nvSpPr>
        <p:spPr>
          <a:xfrm>
            <a:off x="6564080" y="4172665"/>
            <a:ext cx="3209142" cy="710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fr-FR" sz="1600" i="1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Peuplement </a:t>
            </a:r>
            <a:r>
              <a:rPr lang="fr-FR" sz="16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à moyen terme : </a:t>
            </a:r>
            <a:br>
              <a:rPr lang="fr-FR" sz="16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</a:rPr>
            </a:br>
            <a:r>
              <a:rPr lang="fr-FR" sz="16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des coupes régulières tous </a:t>
            </a:r>
            <a:br>
              <a:rPr lang="fr-FR" sz="16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</a:rPr>
            </a:br>
            <a:r>
              <a:rPr lang="fr-FR" sz="16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les 6-10 ans permettent de l’étager</a:t>
            </a:r>
            <a:endParaRPr lang="fr-FR" sz="1600" i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8" name="Flèche courbée vers la droite 17"/>
          <p:cNvSpPr/>
          <p:nvPr/>
        </p:nvSpPr>
        <p:spPr>
          <a:xfrm rot="19001551">
            <a:off x="5738581" y="3841802"/>
            <a:ext cx="492468" cy="1166573"/>
          </a:xfrm>
          <a:prstGeom prst="curvedRightArrow">
            <a:avLst>
              <a:gd name="adj1" fmla="val 25000"/>
              <a:gd name="adj2" fmla="val 54893"/>
              <a:gd name="adj3" fmla="val 30023"/>
            </a:avLst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37" b="33521"/>
          <a:stretch/>
        </p:blipFill>
        <p:spPr>
          <a:xfrm>
            <a:off x="6696858" y="2838674"/>
            <a:ext cx="2782511" cy="1408172"/>
          </a:xfrm>
          <a:prstGeom prst="rect">
            <a:avLst/>
          </a:prstGeom>
        </p:spPr>
      </p:pic>
      <p:sp>
        <p:nvSpPr>
          <p:cNvPr id="14" name="Shape 157"/>
          <p:cNvSpPr txBox="1"/>
          <p:nvPr/>
        </p:nvSpPr>
        <p:spPr>
          <a:xfrm>
            <a:off x="688048" y="306169"/>
            <a:ext cx="8878245" cy="595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fr-FR" sz="2400" b="1" spc="-50" dirty="0" smtClean="0">
                <a:solidFill>
                  <a:schemeClr val="bg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Cas 4 – </a:t>
            </a:r>
            <a:r>
              <a:rPr lang="fr-FR" sz="2400" b="1" spc="-50" dirty="0" smtClean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Orienter </a:t>
            </a:r>
            <a:r>
              <a:rPr lang="fr-FR" sz="2400" b="1" spc="-50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le taillis vers la futaie </a:t>
            </a:r>
            <a:r>
              <a:rPr lang="fr-FR" sz="2400" b="1" spc="-50" dirty="0" smtClean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irrégulière</a:t>
            </a:r>
            <a:endParaRPr lang="fr-FR" sz="2400" b="1" spc="-50" dirty="0">
              <a:solidFill>
                <a:schemeClr val="tx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lvl="0" algn="ctr">
              <a:lnSpc>
                <a:spcPts val="1900"/>
              </a:lnSpc>
            </a:pPr>
            <a:r>
              <a:rPr lang="fr-FR" sz="2000" spc="-50" dirty="0">
                <a:solidFill>
                  <a:schemeClr val="bg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Principes et modalités de gestion</a:t>
            </a:r>
          </a:p>
        </p:txBody>
      </p:sp>
      <p:sp>
        <p:nvSpPr>
          <p:cNvPr id="20" name="ZoneTexte 6"/>
          <p:cNvSpPr txBox="1">
            <a:spLocks noChangeArrowheads="1"/>
          </p:cNvSpPr>
          <p:nvPr/>
        </p:nvSpPr>
        <p:spPr bwMode="auto">
          <a:xfrm rot="16200000">
            <a:off x="-2229616" y="4023534"/>
            <a:ext cx="4994431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/>
            <a:r>
              <a:rPr lang="fr-FR" altLang="fr-FR" sz="2050" b="1" i="1" dirty="0" smtClean="0">
                <a:solidFill>
                  <a:srgbClr val="0085C8"/>
                </a:solidFill>
                <a:latin typeface="Calibri" pitchFamily="34" charset="0"/>
              </a:rPr>
              <a:t>Choix </a:t>
            </a:r>
            <a:r>
              <a:rPr lang="fr-FR" altLang="fr-FR" sz="2050" b="1" i="1" dirty="0">
                <a:solidFill>
                  <a:srgbClr val="0085C8"/>
                </a:solidFill>
                <a:latin typeface="Calibri" pitchFamily="34" charset="0"/>
              </a:rPr>
              <a:t>et situations de gestion d’un taillis</a:t>
            </a:r>
          </a:p>
        </p:txBody>
      </p:sp>
    </p:spTree>
    <p:extLst>
      <p:ext uri="{BB962C8B-B14F-4D97-AF65-F5344CB8AC3E}">
        <p14:creationId xmlns:p14="http://schemas.microsoft.com/office/powerpoint/2010/main" val="1977822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>
          <a:xfrm>
            <a:off x="9318265" y="6450012"/>
            <a:ext cx="446709" cy="295275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6321" y="2203898"/>
            <a:ext cx="4412086" cy="3309065"/>
          </a:xfrm>
          <a:prstGeom prst="rect">
            <a:avLst/>
          </a:prstGeom>
        </p:spPr>
      </p:pic>
      <p:sp>
        <p:nvSpPr>
          <p:cNvPr id="9" name="Shape 212"/>
          <p:cNvSpPr txBox="1"/>
          <p:nvPr/>
        </p:nvSpPr>
        <p:spPr>
          <a:xfrm>
            <a:off x="656135" y="2536776"/>
            <a:ext cx="4277211" cy="16971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>
              <a:lnSpc>
                <a:spcPts val="1900"/>
              </a:lnSpc>
            </a:pPr>
            <a:r>
              <a:rPr lang="fr-FR" sz="2000" b="1" spc="-5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Brins de taillis conservés dans un rôle cultural</a:t>
            </a:r>
            <a:r>
              <a:rPr lang="fr-FR" sz="2000" spc="-5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fr-FR" sz="2000" b="1" spc="-50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fr-FR" sz="2000" spc="-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gainage des arbres de qualité</a:t>
            </a:r>
            <a:r>
              <a:rPr lang="fr-FR" sz="2000" spc="-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000" spc="-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L="180000" lvl="0" indent="-180000" algn="just">
              <a:lnSpc>
                <a:spcPts val="19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fr-FR" sz="2000" spc="-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éviter l’apparition de gourmands ;</a:t>
            </a:r>
          </a:p>
          <a:p>
            <a:pPr marL="180000" lvl="0" indent="-180000" algn="just">
              <a:lnSpc>
                <a:spcPts val="19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fr-FR" sz="2000" spc="-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maintenir la valeur des bois favorisés au moment de l’éclaircie.</a:t>
            </a:r>
          </a:p>
        </p:txBody>
      </p:sp>
      <p:sp>
        <p:nvSpPr>
          <p:cNvPr id="10" name="Shape 212"/>
          <p:cNvSpPr txBox="1"/>
          <p:nvPr/>
        </p:nvSpPr>
        <p:spPr>
          <a:xfrm>
            <a:off x="636482" y="4357444"/>
            <a:ext cx="4316518" cy="237364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>
              <a:lnSpc>
                <a:spcPts val="1600"/>
              </a:lnSpc>
            </a:pPr>
            <a:r>
              <a:rPr lang="fr-FR" sz="2000" b="1" spc="-5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Dans cette technique, le sylviculteur « travaille par le haut »</a:t>
            </a:r>
          </a:p>
          <a:p>
            <a:pPr marL="180000" lvl="0" indent="-180000">
              <a:lnSpc>
                <a:spcPts val="16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fr-FR" sz="2000" spc="-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favorise les arbres d’avenir ;</a:t>
            </a:r>
            <a:endParaRPr lang="fr-FR" sz="2000" spc="-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0000" lvl="0" indent="-180000">
              <a:lnSpc>
                <a:spcPts val="16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fr-FR" sz="2000" spc="-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diminue progressivement le capital en prélevant des arbres dominants ou </a:t>
            </a:r>
            <a:r>
              <a:rPr lang="fr-FR" sz="2000" spc="-5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codominants</a:t>
            </a:r>
            <a:r>
              <a:rPr lang="fr-FR" sz="2000" spc="-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concurrents des arbres d’avenir.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911540" y="1227977"/>
            <a:ext cx="8102603" cy="649516"/>
            <a:chOff x="771111" y="1194032"/>
            <a:chExt cx="8102603" cy="649516"/>
          </a:xfrm>
        </p:grpSpPr>
        <p:sp>
          <p:nvSpPr>
            <p:cNvPr id="14" name="Shape 212"/>
            <p:cNvSpPr txBox="1"/>
            <p:nvPr/>
          </p:nvSpPr>
          <p:spPr>
            <a:xfrm>
              <a:off x="771111" y="1194032"/>
              <a:ext cx="3666867" cy="64951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lnSpc>
                  <a:spcPts val="1900"/>
                </a:lnSpc>
              </a:pPr>
              <a:r>
                <a:rPr lang="fr-FR" sz="2000" dirty="0">
                  <a:latin typeface="Calibri"/>
                  <a:ea typeface="Calibri"/>
                  <a:cs typeface="Calibri"/>
                  <a:sym typeface="Calibri"/>
                </a:rPr>
                <a:t>Taillis</a:t>
              </a:r>
              <a:r>
                <a:rPr lang="fr-FR" sz="20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de châtaignier ou de hêtre (taillis fureté en montagne)</a:t>
              </a:r>
            </a:p>
          </p:txBody>
        </p:sp>
        <p:sp>
          <p:nvSpPr>
            <p:cNvPr id="15" name="Shape 212"/>
            <p:cNvSpPr txBox="1"/>
            <p:nvPr/>
          </p:nvSpPr>
          <p:spPr>
            <a:xfrm>
              <a:off x="6257160" y="1194032"/>
              <a:ext cx="2616554" cy="64951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lnSpc>
                  <a:spcPts val="1900"/>
                </a:lnSpc>
              </a:pPr>
              <a:r>
                <a:rPr lang="fr-FR"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</a:t>
              </a:r>
              <a:r>
                <a:rPr lang="fr-FR" sz="20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élange futaie-taillis irrégulier</a:t>
              </a:r>
            </a:p>
          </p:txBody>
        </p:sp>
        <p:sp>
          <p:nvSpPr>
            <p:cNvPr id="6" name="Flèche droite 5"/>
            <p:cNvSpPr/>
            <p:nvPr/>
          </p:nvSpPr>
          <p:spPr>
            <a:xfrm>
              <a:off x="4599138" y="1284558"/>
              <a:ext cx="1496862" cy="402104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Shape 212"/>
          <p:cNvSpPr txBox="1"/>
          <p:nvPr/>
        </p:nvSpPr>
        <p:spPr>
          <a:xfrm>
            <a:off x="5206321" y="5512963"/>
            <a:ext cx="4305670" cy="700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ts val="1600"/>
              </a:lnSpc>
            </a:pPr>
            <a:r>
              <a:rPr lang="fr-FR" sz="2000" dirty="0"/>
              <a:t> </a:t>
            </a:r>
            <a:r>
              <a:rPr lang="fr-FR" sz="1600" dirty="0">
                <a:solidFill>
                  <a:schemeClr val="dk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</a:rPr>
              <a:t>Irrégularisation </a:t>
            </a:r>
            <a:r>
              <a:rPr lang="fr-FR" sz="1600" dirty="0" smtClean="0">
                <a:solidFill>
                  <a:schemeClr val="dk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</a:rPr>
              <a:t>d’un </a:t>
            </a:r>
            <a:r>
              <a:rPr lang="fr-FR" sz="1600" dirty="0">
                <a:solidFill>
                  <a:schemeClr val="dk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</a:rPr>
              <a:t>taillis de châtaignier </a:t>
            </a:r>
            <a:endParaRPr lang="fr-FR" sz="1600" dirty="0" smtClean="0">
              <a:solidFill>
                <a:schemeClr val="dk1"/>
              </a:solidFill>
              <a:latin typeface="Calibri" panose="020F0502020204030204" pitchFamily="34" charset="0"/>
              <a:ea typeface="Cambria"/>
              <a:cs typeface="Calibri" panose="020F0502020204030204" pitchFamily="34" charset="0"/>
            </a:endParaRPr>
          </a:p>
          <a:p>
            <a:pPr lvl="0" algn="ctr">
              <a:lnSpc>
                <a:spcPts val="1600"/>
              </a:lnSpc>
            </a:pPr>
            <a:r>
              <a:rPr lang="fr-FR" sz="1600" dirty="0" smtClean="0">
                <a:solidFill>
                  <a:schemeClr val="dk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</a:rPr>
              <a:t>associée </a:t>
            </a:r>
            <a:r>
              <a:rPr lang="fr-FR" sz="1600" dirty="0">
                <a:solidFill>
                  <a:schemeClr val="dk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</a:rPr>
              <a:t>à une </a:t>
            </a:r>
            <a:r>
              <a:rPr lang="fr-FR" sz="1600" dirty="0" smtClean="0">
                <a:solidFill>
                  <a:schemeClr val="dk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</a:rPr>
              <a:t>diversification en </a:t>
            </a:r>
            <a:r>
              <a:rPr lang="fr-FR" sz="1600" dirty="0">
                <a:solidFill>
                  <a:schemeClr val="dk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</a:rPr>
              <a:t>essences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 sz="1600" dirty="0" smtClean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" name="Shape 157"/>
          <p:cNvSpPr txBox="1"/>
          <p:nvPr/>
        </p:nvSpPr>
        <p:spPr>
          <a:xfrm>
            <a:off x="688048" y="306169"/>
            <a:ext cx="8878245" cy="595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fr-FR" sz="2400" b="1" spc="-50" dirty="0" smtClean="0">
                <a:solidFill>
                  <a:schemeClr val="bg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Cas 4 – </a:t>
            </a:r>
            <a:r>
              <a:rPr lang="fr-FR" sz="2400" b="1" spc="-50" dirty="0" smtClean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Orienter </a:t>
            </a:r>
            <a:r>
              <a:rPr lang="fr-FR" sz="2400" b="1" spc="-50" dirty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le taillis vers la futaie </a:t>
            </a:r>
            <a:r>
              <a:rPr lang="fr-FR" sz="2400" b="1" spc="-50" dirty="0" smtClean="0">
                <a:solidFill>
                  <a:schemeClr val="tx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irrégulière</a:t>
            </a:r>
            <a:endParaRPr lang="fr-FR" sz="2400" b="1" spc="-50" dirty="0">
              <a:solidFill>
                <a:schemeClr val="tx2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lvl="0" algn="ctr">
              <a:lnSpc>
                <a:spcPts val="1900"/>
              </a:lnSpc>
            </a:pPr>
            <a:r>
              <a:rPr lang="fr-FR" sz="2000" spc="-50" dirty="0">
                <a:solidFill>
                  <a:schemeClr val="bg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Principes et modalités de gestion</a:t>
            </a:r>
          </a:p>
        </p:txBody>
      </p:sp>
      <p:sp>
        <p:nvSpPr>
          <p:cNvPr id="18" name="ZoneTexte 6"/>
          <p:cNvSpPr txBox="1">
            <a:spLocks noChangeArrowheads="1"/>
          </p:cNvSpPr>
          <p:nvPr/>
        </p:nvSpPr>
        <p:spPr bwMode="auto">
          <a:xfrm rot="16200000">
            <a:off x="-2229616" y="4023534"/>
            <a:ext cx="4994431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/>
            <a:r>
              <a:rPr lang="fr-FR" altLang="fr-FR" sz="2050" b="1" i="1" dirty="0" smtClean="0">
                <a:solidFill>
                  <a:srgbClr val="0085C8"/>
                </a:solidFill>
                <a:latin typeface="Calibri" pitchFamily="34" charset="0"/>
              </a:rPr>
              <a:t>Choix </a:t>
            </a:r>
            <a:r>
              <a:rPr lang="fr-FR" altLang="fr-FR" sz="2050" b="1" i="1" dirty="0">
                <a:solidFill>
                  <a:srgbClr val="0085C8"/>
                </a:solidFill>
                <a:latin typeface="Calibri" pitchFamily="34" charset="0"/>
              </a:rPr>
              <a:t>et situations de gestion d’un taillis</a:t>
            </a:r>
          </a:p>
        </p:txBody>
      </p:sp>
    </p:spTree>
    <p:extLst>
      <p:ext uri="{BB962C8B-B14F-4D97-AF65-F5344CB8AC3E}">
        <p14:creationId xmlns:p14="http://schemas.microsoft.com/office/powerpoint/2010/main" val="2039411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>
          <a:xfrm>
            <a:off x="9318956" y="6446838"/>
            <a:ext cx="446709" cy="295275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 lang="fr-FR" dirty="0"/>
          </a:p>
        </p:txBody>
      </p:sp>
      <p:sp>
        <p:nvSpPr>
          <p:cNvPr id="3" name="Shape 157"/>
          <p:cNvSpPr txBox="1">
            <a:spLocks/>
          </p:cNvSpPr>
          <p:nvPr/>
        </p:nvSpPr>
        <p:spPr>
          <a:xfrm>
            <a:off x="2197067" y="956737"/>
            <a:ext cx="5703261" cy="559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r-FR" b="1" kern="1200" baseline="30000" dirty="0" smtClean="0">
                <a:solidFill>
                  <a:srgbClr val="0085C8"/>
                </a:solidFill>
                <a:latin typeface="+mj-lt"/>
                <a:ea typeface="+mj-ea"/>
                <a:cs typeface="+mj-cs"/>
              </a:rPr>
              <a:t>Conclusion</a:t>
            </a:r>
            <a:endParaRPr lang="fr-FR" b="1" kern="1200" baseline="30000" dirty="0">
              <a:solidFill>
                <a:srgbClr val="BE498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hape 212"/>
          <p:cNvSpPr txBox="1"/>
          <p:nvPr/>
        </p:nvSpPr>
        <p:spPr>
          <a:xfrm>
            <a:off x="1961143" y="1745005"/>
            <a:ext cx="6730922" cy="36225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/>
            <a:r>
              <a:rPr lang="fr-FR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Gérer un taillis nécessite avant tout</a:t>
            </a:r>
            <a:r>
              <a:rPr lang="fr-FR" sz="2000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0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un bon diagnostic</a:t>
            </a:r>
          </a:p>
          <a:p>
            <a:pPr marL="342900" lvl="0" indent="-342900" algn="just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du sol et du climat </a:t>
            </a:r>
            <a:r>
              <a:rPr lang="fr-FR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pour savoir si la ou les essences en place sont adaptées</a:t>
            </a:r>
          </a:p>
          <a:p>
            <a:pPr marL="342900" lvl="0" indent="-342900" algn="just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du peuplement </a:t>
            </a:r>
            <a:r>
              <a:rPr lang="fr-FR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pour savoir s’il contient des arbres susceptibles d’être valorisés en bois d’œuvre, et mérite d’être éclairci.</a:t>
            </a:r>
          </a:p>
          <a:p>
            <a:pPr marL="342900" lvl="0" indent="-342900" algn="just">
              <a:buFontTx/>
              <a:buChar char="-"/>
            </a:pPr>
            <a:endParaRPr lang="fr-FR" sz="2000" dirty="0">
              <a:solidFill>
                <a:schemeClr val="tx2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just"/>
            <a:r>
              <a:rPr lang="fr-FR" sz="20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Un taillis jeune, vigoureux et de belle qualité peut être converti vers la futaie </a:t>
            </a:r>
            <a:r>
              <a:rPr lang="fr-FR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pour produire, à terme, du bois de qualité.</a:t>
            </a:r>
            <a:endParaRPr lang="fr-FR" sz="20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5153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>
          <a:xfrm>
            <a:off x="9282823" y="6446838"/>
            <a:ext cx="446709" cy="295275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fr-FR" dirty="0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747971" y="920891"/>
            <a:ext cx="8410058" cy="71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r-FR" altLang="fr-FR" sz="2800" b="1" dirty="0" smtClean="0">
                <a:solidFill>
                  <a:srgbClr val="0085C8"/>
                </a:solidFill>
                <a:latin typeface="Arial" charset="0"/>
                <a:cs typeface="Arial" charset="0"/>
              </a:rPr>
              <a:t>Le </a:t>
            </a:r>
            <a:r>
              <a:rPr lang="fr-FR" altLang="fr-FR" sz="2800" b="1" dirty="0">
                <a:solidFill>
                  <a:srgbClr val="0085C8"/>
                </a:solidFill>
                <a:latin typeface="Arial" charset="0"/>
                <a:cs typeface="Arial" charset="0"/>
              </a:rPr>
              <a:t>taillis </a:t>
            </a:r>
            <a:r>
              <a:rPr lang="fr-FR" altLang="fr-FR" sz="2800" b="1" dirty="0" smtClean="0">
                <a:solidFill>
                  <a:srgbClr val="0085C8"/>
                </a:solidFill>
                <a:latin typeface="Arial" charset="0"/>
                <a:cs typeface="Arial" charset="0"/>
              </a:rPr>
              <a:t>- Diagnostic </a:t>
            </a:r>
            <a:r>
              <a:rPr lang="fr-FR" altLang="fr-FR" sz="2800" b="1" dirty="0">
                <a:solidFill>
                  <a:srgbClr val="0085C8"/>
                </a:solidFill>
                <a:latin typeface="Arial" charset="0"/>
                <a:cs typeface="Arial" charset="0"/>
              </a:rPr>
              <a:t>et </a:t>
            </a:r>
            <a:r>
              <a:rPr lang="fr-FR" altLang="fr-FR" sz="2800" b="1" dirty="0" smtClean="0">
                <a:solidFill>
                  <a:srgbClr val="0085C8"/>
                </a:solidFill>
                <a:latin typeface="Arial" charset="0"/>
                <a:cs typeface="Arial" charset="0"/>
              </a:rPr>
              <a:t>gestions </a:t>
            </a:r>
            <a:r>
              <a:rPr lang="fr-FR" altLang="fr-FR" sz="2800" b="1" dirty="0">
                <a:solidFill>
                  <a:srgbClr val="0085C8"/>
                </a:solidFill>
                <a:latin typeface="Arial" charset="0"/>
                <a:cs typeface="Arial" charset="0"/>
              </a:rPr>
              <a:t>envisagées</a:t>
            </a:r>
          </a:p>
          <a:p>
            <a:pPr>
              <a:spcBef>
                <a:spcPts val="1200"/>
              </a:spcBef>
            </a:pPr>
            <a:r>
              <a:rPr lang="fr-FR" altLang="fr-FR" sz="2800" b="1" dirty="0" smtClean="0">
                <a:solidFill>
                  <a:srgbClr val="0085C8"/>
                </a:solidFill>
                <a:latin typeface="Arial" charset="0"/>
                <a:cs typeface="Arial" charset="0"/>
              </a:rPr>
              <a:t>Trois étapes et choix / situations de gestion</a:t>
            </a:r>
            <a:endParaRPr lang="fr-FR" altLang="fr-FR" sz="2800" b="1" dirty="0">
              <a:solidFill>
                <a:srgbClr val="0085C8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530900" y="2113808"/>
            <a:ext cx="7774407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fr-FR" sz="2000" b="1" cap="al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fr-FR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tape 1</a:t>
            </a:r>
            <a:r>
              <a:rPr lang="fr-FR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fr-FR" sz="2000" b="1" cap="al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Décrire</a:t>
            </a:r>
            <a:r>
              <a:rPr lang="fr-FR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fr-FR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taillis.</a:t>
            </a:r>
            <a:endParaRPr lang="fr-FR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1200"/>
              </a:spcBef>
              <a:defRPr/>
            </a:pPr>
            <a:r>
              <a:rPr lang="fr-FR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fr-FR" sz="2000" b="1" cap="al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fr-FR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tape 2</a:t>
            </a:r>
            <a:r>
              <a:rPr lang="fr-FR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fr-FR" sz="2000" b="1" cap="al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quelles OPTIONS DE gestion </a:t>
            </a:r>
            <a:r>
              <a:rPr lang="fr-FR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dans un taillis </a:t>
            </a:r>
            <a:r>
              <a:rPr lang="fr-FR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180000">
              <a:defRPr/>
            </a:pPr>
            <a:r>
              <a:rPr lang="fr-FR" sz="1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  <a:sym typeface="Calibri"/>
              </a:rPr>
              <a:t>Que faire en p</a:t>
            </a:r>
            <a:r>
              <a:rPr lang="fr-FR" sz="1800" dirty="0" smtClean="0">
                <a:solidFill>
                  <a:schemeClr val="tx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résence de baliveaux ?</a:t>
            </a:r>
          </a:p>
          <a:p>
            <a:pPr marL="180000">
              <a:defRPr/>
            </a:pPr>
            <a:r>
              <a:rPr lang="fr-FR" sz="1800" dirty="0" smtClean="0">
                <a:solidFill>
                  <a:schemeClr val="tx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Que faire quand les baliveaux sont rares ou absents ?</a:t>
            </a:r>
            <a:endParaRPr lang="fr-FR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1200"/>
              </a:spcBef>
              <a:defRPr/>
            </a:pPr>
            <a:r>
              <a:rPr lang="fr-FR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fr-FR" sz="2000" b="1" cap="al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fr-FR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tape 3</a:t>
            </a:r>
            <a:r>
              <a:rPr lang="fr-FR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fr-FR" sz="20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CHOIX ET SITUATIONS DE GESTION </a:t>
            </a:r>
            <a:r>
              <a:rPr lang="fr-FR" sz="20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d’un taillis.</a:t>
            </a:r>
          </a:p>
          <a:p>
            <a:pPr marL="180000">
              <a:spcBef>
                <a:spcPts val="600"/>
              </a:spcBef>
              <a:defRPr/>
            </a:pP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Cas </a:t>
            </a:r>
            <a:r>
              <a:rPr lang="fr-FR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1 - </a:t>
            </a:r>
            <a:r>
              <a:rPr lang="fr-FR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Maintien du taillis </a:t>
            </a:r>
            <a:r>
              <a:rPr lang="fr-FR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- </a:t>
            </a:r>
            <a:r>
              <a:rPr lang="fr-FR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Taillis </a:t>
            </a:r>
            <a:r>
              <a:rPr lang="fr-FR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de médiocre qualité situé sur un mauvais </a:t>
            </a:r>
            <a:r>
              <a:rPr lang="fr-FR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sol. </a:t>
            </a:r>
            <a:endParaRPr lang="fr-FR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80000">
              <a:spcBef>
                <a:spcPts val="600"/>
              </a:spcBef>
              <a:defRPr/>
            </a:pP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Cas </a:t>
            </a:r>
            <a:r>
              <a:rPr lang="fr-FR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2 - </a:t>
            </a:r>
            <a:r>
              <a:rPr lang="fr-FR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Maintien du taillis </a:t>
            </a: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- </a:t>
            </a:r>
            <a:r>
              <a:rPr lang="fr-FR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Taillis </a:t>
            </a:r>
            <a:r>
              <a:rPr lang="fr-FR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sur un sol adapté : une essence </a:t>
            </a:r>
            <a:r>
              <a:rPr lang="fr-FR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domine. </a:t>
            </a:r>
            <a:endParaRPr lang="fr-FR" sz="1800" dirty="0">
              <a:solidFill>
                <a:schemeClr val="tx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180000">
              <a:spcBef>
                <a:spcPts val="600"/>
              </a:spcBef>
              <a:defRPr/>
            </a:pP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Cas </a:t>
            </a:r>
            <a:r>
              <a:rPr lang="fr-FR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3 - </a:t>
            </a:r>
            <a:r>
              <a:rPr lang="fr-FR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Orienter le taillis vers la futaie régulière</a:t>
            </a:r>
          </a:p>
          <a:p>
            <a:pPr marL="864000">
              <a:defRPr/>
            </a:pPr>
            <a:r>
              <a:rPr lang="fr-FR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Présence </a:t>
            </a:r>
            <a:r>
              <a:rPr lang="fr-FR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de baliveaux adaptés au sol, jeunes, en densité suffisante, </a:t>
            </a:r>
            <a:r>
              <a:rPr lang="fr-FR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fr-FR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fr-FR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non malades, intensité de coupe et éclaircie. </a:t>
            </a:r>
            <a:endParaRPr lang="fr-FR" sz="1800" dirty="0">
              <a:solidFill>
                <a:schemeClr val="tx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180000">
              <a:spcBef>
                <a:spcPts val="600"/>
              </a:spcBef>
              <a:defRPr/>
            </a:pPr>
            <a:r>
              <a:rPr lang="fr-FR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Cas </a:t>
            </a:r>
            <a:r>
              <a:rPr lang="fr-FR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4 - </a:t>
            </a:r>
            <a:r>
              <a:rPr lang="fr-FR" sz="1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Orienter le taillis vers la futaie </a:t>
            </a:r>
            <a:r>
              <a:rPr lang="fr-FR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irrégulière</a:t>
            </a:r>
          </a:p>
          <a:p>
            <a:pPr marL="792000">
              <a:defRPr/>
            </a:pPr>
            <a:r>
              <a:rPr lang="fr-FR" sz="1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fr-FR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Principes et modalités de gestion.</a:t>
            </a:r>
            <a:endParaRPr lang="fr-FR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fr-FR" sz="2000" dirty="0"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17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062" y="173207"/>
            <a:ext cx="1075913" cy="71300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404441" y="913255"/>
            <a:ext cx="71287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3600" baseline="30000" dirty="0">
                <a:solidFill>
                  <a:srgbClr val="0085C8"/>
                </a:solidFill>
                <a:latin typeface="Calibri" pitchFamily="34" charset="0"/>
              </a:rPr>
              <a:t>Rédaction </a:t>
            </a:r>
            <a:r>
              <a:rPr lang="fr-FR" sz="3600" baseline="30000" dirty="0" smtClean="0">
                <a:solidFill>
                  <a:srgbClr val="0085C8"/>
                </a:solidFill>
                <a:latin typeface="Calibri" pitchFamily="34" charset="0"/>
              </a:rPr>
              <a:t>:</a:t>
            </a:r>
            <a:r>
              <a:rPr lang="fr-FR" sz="3600" dirty="0" smtClean="0">
                <a:solidFill>
                  <a:srgbClr val="0085C8"/>
                </a:solidFill>
                <a:latin typeface="Calibri" pitchFamily="34" charset="0"/>
              </a:rPr>
              <a:t> </a:t>
            </a:r>
            <a:r>
              <a:rPr lang="fr-FR" sz="3600" baseline="30000" dirty="0">
                <a:solidFill>
                  <a:srgbClr val="0085C8"/>
                </a:solidFill>
                <a:latin typeface="Calibri" pitchFamily="34" charset="0"/>
              </a:rPr>
              <a:t>L. </a:t>
            </a:r>
            <a:r>
              <a:rPr lang="fr-FR" sz="3600" baseline="30000" dirty="0" smtClean="0">
                <a:solidFill>
                  <a:srgbClr val="0085C8"/>
                </a:solidFill>
                <a:latin typeface="Calibri" pitchFamily="34" charset="0"/>
              </a:rPr>
              <a:t>Molines, E. Sevrin,</a:t>
            </a:r>
            <a:r>
              <a:rPr lang="fr-FR" sz="3600" dirty="0" smtClean="0">
                <a:solidFill>
                  <a:srgbClr val="0085C8"/>
                </a:solidFill>
                <a:latin typeface="Calibri" pitchFamily="34" charset="0"/>
              </a:rPr>
              <a:t> </a:t>
            </a:r>
            <a:r>
              <a:rPr lang="fr-FR" sz="3600" baseline="30000" dirty="0" smtClean="0">
                <a:solidFill>
                  <a:srgbClr val="0085C8"/>
                </a:solidFill>
                <a:latin typeface="Calibri" pitchFamily="34" charset="0"/>
              </a:rPr>
              <a:t>F-X </a:t>
            </a:r>
            <a:r>
              <a:rPr lang="fr-FR" sz="3600" baseline="30000" dirty="0" err="1" smtClean="0">
                <a:solidFill>
                  <a:srgbClr val="0085C8"/>
                </a:solidFill>
                <a:latin typeface="Calibri" pitchFamily="34" charset="0"/>
              </a:rPr>
              <a:t>Valengin</a:t>
            </a:r>
            <a:endParaRPr lang="fr-FR" sz="3600" baseline="30000" dirty="0" smtClean="0">
              <a:solidFill>
                <a:srgbClr val="0085C8"/>
              </a:solidFill>
              <a:latin typeface="Calibri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06592" y="2210359"/>
            <a:ext cx="5571581" cy="2588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defRPr/>
            </a:pPr>
            <a:r>
              <a:rPr lang="fr-FR" sz="3200" baseline="30000" dirty="0" smtClean="0">
                <a:solidFill>
                  <a:srgbClr val="0085C8"/>
                </a:solidFill>
                <a:latin typeface="Calibri" pitchFamily="34" charset="0"/>
              </a:rPr>
              <a:t>Diapos </a:t>
            </a:r>
            <a:r>
              <a:rPr lang="fr-FR" sz="3200" baseline="30000" dirty="0">
                <a:solidFill>
                  <a:srgbClr val="0085C8"/>
                </a:solidFill>
                <a:latin typeface="Calibri" pitchFamily="34" charset="0"/>
              </a:rPr>
              <a:t>1, 11 : </a:t>
            </a:r>
            <a:r>
              <a:rPr lang="fr-FR" sz="3200" baseline="30000" dirty="0" smtClean="0">
                <a:solidFill>
                  <a:srgbClr val="0085C8"/>
                </a:solidFill>
                <a:latin typeface="Calibri" pitchFamily="34" charset="0"/>
              </a:rPr>
              <a:t>P. </a:t>
            </a:r>
            <a:r>
              <a:rPr lang="fr-FR" sz="3200" baseline="30000" dirty="0" err="1" smtClean="0">
                <a:solidFill>
                  <a:srgbClr val="0085C8"/>
                </a:solidFill>
                <a:latin typeface="Calibri" pitchFamily="34" charset="0"/>
              </a:rPr>
              <a:t>Castano</a:t>
            </a:r>
            <a:r>
              <a:rPr lang="fr-FR" sz="3200" baseline="30000" dirty="0" smtClean="0">
                <a:solidFill>
                  <a:srgbClr val="0085C8"/>
                </a:solidFill>
                <a:latin typeface="Calibri" pitchFamily="34" charset="0"/>
              </a:rPr>
              <a:t> © CNPF</a:t>
            </a:r>
          </a:p>
          <a:p>
            <a:pPr>
              <a:lnSpc>
                <a:spcPts val="2800"/>
              </a:lnSpc>
              <a:defRPr/>
            </a:pPr>
            <a:r>
              <a:rPr lang="fr-FR" sz="3200" baseline="30000" dirty="0" smtClean="0">
                <a:solidFill>
                  <a:srgbClr val="0085C8"/>
                </a:solidFill>
                <a:latin typeface="Calibri" pitchFamily="34" charset="0"/>
              </a:rPr>
              <a:t>Diapos 3, 4, 10 </a:t>
            </a:r>
            <a:r>
              <a:rPr lang="fr-FR" sz="3200" baseline="30000" dirty="0">
                <a:solidFill>
                  <a:srgbClr val="0085C8"/>
                </a:solidFill>
                <a:latin typeface="Calibri" pitchFamily="34" charset="0"/>
              </a:rPr>
              <a:t>: </a:t>
            </a:r>
            <a:r>
              <a:rPr lang="fr-FR" sz="3200" baseline="30000" dirty="0" smtClean="0">
                <a:solidFill>
                  <a:srgbClr val="0085C8"/>
                </a:solidFill>
                <a:latin typeface="Calibri" pitchFamily="34" charset="0"/>
              </a:rPr>
              <a:t>F.-X. </a:t>
            </a:r>
            <a:r>
              <a:rPr lang="fr-FR" sz="3200" baseline="30000" dirty="0" err="1" smtClean="0">
                <a:solidFill>
                  <a:srgbClr val="0085C8"/>
                </a:solidFill>
                <a:latin typeface="Calibri" pitchFamily="34" charset="0"/>
              </a:rPr>
              <a:t>Valengin</a:t>
            </a:r>
            <a:r>
              <a:rPr lang="fr-FR" sz="3200" baseline="30000" dirty="0" smtClean="0">
                <a:solidFill>
                  <a:srgbClr val="0085C8"/>
                </a:solidFill>
                <a:latin typeface="Calibri" pitchFamily="34" charset="0"/>
              </a:rPr>
              <a:t> </a:t>
            </a:r>
            <a:r>
              <a:rPr lang="fr-FR" sz="3200" baseline="30000" dirty="0">
                <a:solidFill>
                  <a:srgbClr val="0085C8"/>
                </a:solidFill>
                <a:latin typeface="Calibri" pitchFamily="34" charset="0"/>
              </a:rPr>
              <a:t>© </a:t>
            </a:r>
            <a:r>
              <a:rPr lang="fr-FR" sz="3200" baseline="30000" dirty="0" smtClean="0">
                <a:solidFill>
                  <a:srgbClr val="0085C8"/>
                </a:solidFill>
                <a:latin typeface="Calibri" pitchFamily="34" charset="0"/>
              </a:rPr>
              <a:t>CNPF</a:t>
            </a:r>
          </a:p>
          <a:p>
            <a:pPr>
              <a:lnSpc>
                <a:spcPts val="2800"/>
              </a:lnSpc>
              <a:defRPr/>
            </a:pPr>
            <a:r>
              <a:rPr lang="fr-FR" sz="3200" baseline="30000" dirty="0">
                <a:solidFill>
                  <a:srgbClr val="0085C8"/>
                </a:solidFill>
                <a:latin typeface="Calibri" pitchFamily="34" charset="0"/>
              </a:rPr>
              <a:t>Diapos 4, 6, 16 : A. Guerrier © CNPF </a:t>
            </a:r>
          </a:p>
          <a:p>
            <a:pPr>
              <a:lnSpc>
                <a:spcPts val="2800"/>
              </a:lnSpc>
              <a:defRPr/>
            </a:pPr>
            <a:r>
              <a:rPr lang="fr-FR" sz="3200" baseline="30000" dirty="0">
                <a:solidFill>
                  <a:srgbClr val="0085C8"/>
                </a:solidFill>
                <a:latin typeface="Calibri" pitchFamily="34" charset="0"/>
              </a:rPr>
              <a:t>Diapo 7 : </a:t>
            </a:r>
            <a:r>
              <a:rPr lang="fr-FR" sz="3200" baseline="30000" dirty="0" smtClean="0">
                <a:solidFill>
                  <a:srgbClr val="0085C8"/>
                </a:solidFill>
                <a:latin typeface="Calibri" pitchFamily="34" charset="0"/>
              </a:rPr>
              <a:t>J.-</a:t>
            </a:r>
            <a:r>
              <a:rPr lang="fr-FR" sz="3200" baseline="30000" dirty="0">
                <a:solidFill>
                  <a:srgbClr val="0085C8"/>
                </a:solidFill>
                <a:latin typeface="Calibri" pitchFamily="34" charset="0"/>
              </a:rPr>
              <a:t>P. </a:t>
            </a:r>
            <a:r>
              <a:rPr lang="fr-FR" sz="3200" baseline="30000" dirty="0" err="1">
                <a:solidFill>
                  <a:srgbClr val="0085C8"/>
                </a:solidFill>
                <a:latin typeface="Calibri" pitchFamily="34" charset="0"/>
              </a:rPr>
              <a:t>Gayot</a:t>
            </a:r>
            <a:r>
              <a:rPr lang="fr-FR" sz="3200" baseline="30000" dirty="0">
                <a:solidFill>
                  <a:srgbClr val="0085C8"/>
                </a:solidFill>
                <a:latin typeface="Calibri" pitchFamily="34" charset="0"/>
              </a:rPr>
              <a:t> © CNPF / E. Beraud © CNPF</a:t>
            </a:r>
          </a:p>
          <a:p>
            <a:pPr>
              <a:lnSpc>
                <a:spcPts val="2800"/>
              </a:lnSpc>
              <a:defRPr/>
            </a:pPr>
            <a:r>
              <a:rPr lang="fr-FR" sz="3200" baseline="30000" dirty="0" smtClean="0">
                <a:solidFill>
                  <a:srgbClr val="0085C8"/>
                </a:solidFill>
                <a:latin typeface="Calibri" pitchFamily="34" charset="0"/>
              </a:rPr>
              <a:t>Diapos </a:t>
            </a:r>
            <a:r>
              <a:rPr lang="fr-FR" sz="3200" baseline="30000" dirty="0">
                <a:solidFill>
                  <a:srgbClr val="0085C8"/>
                </a:solidFill>
                <a:latin typeface="Calibri" pitchFamily="34" charset="0"/>
              </a:rPr>
              <a:t>5, 7, 14 : </a:t>
            </a:r>
            <a:r>
              <a:rPr lang="fr-FR" sz="3200" baseline="30000" dirty="0" smtClean="0">
                <a:solidFill>
                  <a:srgbClr val="0085C8"/>
                </a:solidFill>
                <a:latin typeface="Calibri" pitchFamily="34" charset="0"/>
              </a:rPr>
              <a:t>L.-A. </a:t>
            </a:r>
            <a:r>
              <a:rPr lang="fr-FR" sz="3200" baseline="30000" dirty="0">
                <a:solidFill>
                  <a:srgbClr val="0085C8"/>
                </a:solidFill>
                <a:latin typeface="Calibri" pitchFamily="34" charset="0"/>
              </a:rPr>
              <a:t>Lagneau  © CNPF</a:t>
            </a:r>
          </a:p>
          <a:p>
            <a:pPr>
              <a:lnSpc>
                <a:spcPts val="2800"/>
              </a:lnSpc>
              <a:defRPr/>
            </a:pPr>
            <a:r>
              <a:rPr lang="fr-FR" sz="3200" spc="-150" baseline="30000" dirty="0">
                <a:solidFill>
                  <a:srgbClr val="0085C8"/>
                </a:solidFill>
                <a:latin typeface="Calibri" pitchFamily="34" charset="0"/>
              </a:rPr>
              <a:t>Diapo 10 </a:t>
            </a:r>
            <a:r>
              <a:rPr lang="fr-FR" sz="3200" spc="-150" baseline="30000" dirty="0" smtClean="0">
                <a:solidFill>
                  <a:srgbClr val="0085C8"/>
                </a:solidFill>
                <a:latin typeface="Calibri" pitchFamily="34" charset="0"/>
              </a:rPr>
              <a:t>:</a:t>
            </a:r>
            <a:r>
              <a:rPr lang="fr-FR" sz="3200" spc="-150" dirty="0" smtClean="0">
                <a:solidFill>
                  <a:srgbClr val="0085C8"/>
                </a:solidFill>
                <a:latin typeface="Calibri" pitchFamily="34" charset="0"/>
              </a:rPr>
              <a:t> </a:t>
            </a:r>
            <a:r>
              <a:rPr lang="fr-FR" sz="3200" spc="-150" baseline="30000" dirty="0" smtClean="0">
                <a:solidFill>
                  <a:srgbClr val="0085C8"/>
                </a:solidFill>
                <a:latin typeface="Calibri" pitchFamily="34" charset="0"/>
              </a:rPr>
              <a:t>I</a:t>
            </a:r>
            <a:r>
              <a:rPr lang="fr-FR" sz="3200" spc="-150" baseline="30000" dirty="0">
                <a:solidFill>
                  <a:srgbClr val="0085C8"/>
                </a:solidFill>
                <a:latin typeface="Calibri" pitchFamily="34" charset="0"/>
              </a:rPr>
              <a:t>. </a:t>
            </a:r>
            <a:r>
              <a:rPr lang="fr-FR" sz="3200" spc="-150" baseline="30000" dirty="0" err="1">
                <a:solidFill>
                  <a:srgbClr val="0085C8"/>
                </a:solidFill>
                <a:latin typeface="Calibri" pitchFamily="34" charset="0"/>
              </a:rPr>
              <a:t>Barranger</a:t>
            </a:r>
            <a:r>
              <a:rPr lang="fr-FR" sz="3200" spc="-150" baseline="30000" dirty="0">
                <a:solidFill>
                  <a:srgbClr val="0085C8"/>
                </a:solidFill>
                <a:latin typeface="Calibri" pitchFamily="34" charset="0"/>
              </a:rPr>
              <a:t> © </a:t>
            </a:r>
            <a:r>
              <a:rPr lang="fr-FR" sz="3200" spc="-150" baseline="30000" dirty="0" smtClean="0">
                <a:solidFill>
                  <a:srgbClr val="0085C8"/>
                </a:solidFill>
                <a:latin typeface="Calibri" pitchFamily="34" charset="0"/>
              </a:rPr>
              <a:t>CNPF  / C. </a:t>
            </a:r>
            <a:r>
              <a:rPr lang="fr-FR" sz="3200" spc="-150" baseline="30000" dirty="0">
                <a:solidFill>
                  <a:srgbClr val="0085C8"/>
                </a:solidFill>
                <a:latin typeface="Calibri" pitchFamily="34" charset="0"/>
              </a:rPr>
              <a:t>Retout © CNPF </a:t>
            </a:r>
            <a:endParaRPr lang="fr-FR" sz="3200" spc="-150" baseline="30000" dirty="0" smtClean="0">
              <a:solidFill>
                <a:srgbClr val="0085C8"/>
              </a:solidFill>
              <a:latin typeface="Calibri" pitchFamily="34" charset="0"/>
            </a:endParaRPr>
          </a:p>
          <a:p>
            <a:pPr>
              <a:lnSpc>
                <a:spcPts val="2800"/>
              </a:lnSpc>
              <a:defRPr/>
            </a:pPr>
            <a:r>
              <a:rPr lang="fr-FR" sz="3200" baseline="30000" dirty="0">
                <a:solidFill>
                  <a:srgbClr val="0085C8"/>
                </a:solidFill>
                <a:latin typeface="Calibri" pitchFamily="34" charset="0"/>
              </a:rPr>
              <a:t>Diapo 13 : J. Rosa© CNPF / F. </a:t>
            </a:r>
            <a:r>
              <a:rPr lang="fr-FR" sz="3200" baseline="30000" dirty="0" err="1">
                <a:solidFill>
                  <a:srgbClr val="0085C8"/>
                </a:solidFill>
                <a:latin typeface="Calibri" pitchFamily="34" charset="0"/>
              </a:rPr>
              <a:t>Clauce</a:t>
            </a:r>
            <a:r>
              <a:rPr lang="fr-FR" sz="3200" baseline="30000" dirty="0">
                <a:solidFill>
                  <a:srgbClr val="0085C8"/>
                </a:solidFill>
                <a:latin typeface="Calibri" pitchFamily="34" charset="0"/>
              </a:rPr>
              <a:t> © </a:t>
            </a:r>
            <a:r>
              <a:rPr lang="fr-FR" sz="3200" baseline="30000" dirty="0" smtClean="0">
                <a:solidFill>
                  <a:srgbClr val="0085C8"/>
                </a:solidFill>
                <a:latin typeface="Calibri" pitchFamily="34" charset="0"/>
              </a:rPr>
              <a:t>CNPF</a:t>
            </a:r>
            <a:endParaRPr lang="fr-FR" sz="3200" baseline="30000" dirty="0">
              <a:solidFill>
                <a:srgbClr val="0085C8"/>
              </a:solidFill>
              <a:latin typeface="Calibri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273195" y="5555482"/>
            <a:ext cx="3391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aseline="30000" dirty="0" smtClean="0">
                <a:solidFill>
                  <a:srgbClr val="0085C8"/>
                </a:solidFill>
                <a:latin typeface="Calibri" pitchFamily="34" charset="0"/>
              </a:rPr>
              <a:t>Édition : Avril</a:t>
            </a:r>
            <a:r>
              <a:rPr lang="fr-FR" sz="3600" dirty="0" smtClean="0">
                <a:solidFill>
                  <a:srgbClr val="0085C8"/>
                </a:solidFill>
                <a:latin typeface="Calibri" pitchFamily="34" charset="0"/>
              </a:rPr>
              <a:t> </a:t>
            </a:r>
            <a:r>
              <a:rPr lang="fr-FR" sz="3600" baseline="30000" dirty="0">
                <a:solidFill>
                  <a:srgbClr val="0085C8"/>
                </a:solidFill>
                <a:latin typeface="Calibri" pitchFamily="34" charset="0"/>
              </a:rPr>
              <a:t>2019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844824"/>
            <a:ext cx="419450" cy="4392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C:\Users\LRoche\Desktop\logoCC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95" y="6437352"/>
            <a:ext cx="838639" cy="295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ZoneTexte 10"/>
          <p:cNvSpPr txBox="1"/>
          <p:nvPr/>
        </p:nvSpPr>
        <p:spPr>
          <a:xfrm>
            <a:off x="5825275" y="2219845"/>
            <a:ext cx="396531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defRPr/>
            </a:pPr>
            <a:r>
              <a:rPr lang="fr-FR" sz="3200" baseline="30000" dirty="0">
                <a:solidFill>
                  <a:srgbClr val="0085C8"/>
                </a:solidFill>
                <a:latin typeface="Calibri" pitchFamily="34" charset="0"/>
              </a:rPr>
              <a:t>Diapo 11 : R. Provost © CNPF</a:t>
            </a:r>
          </a:p>
          <a:p>
            <a:pPr>
              <a:lnSpc>
                <a:spcPts val="2800"/>
              </a:lnSpc>
              <a:defRPr/>
            </a:pPr>
            <a:r>
              <a:rPr lang="fr-FR" sz="3200" baseline="30000" dirty="0" smtClean="0">
                <a:solidFill>
                  <a:srgbClr val="0085C8"/>
                </a:solidFill>
                <a:latin typeface="Calibri" pitchFamily="34" charset="0"/>
              </a:rPr>
              <a:t>Diapo 12 </a:t>
            </a:r>
            <a:r>
              <a:rPr lang="fr-FR" sz="3200" baseline="30000" dirty="0">
                <a:solidFill>
                  <a:srgbClr val="0085C8"/>
                </a:solidFill>
                <a:latin typeface="Calibri" pitchFamily="34" charset="0"/>
              </a:rPr>
              <a:t>: </a:t>
            </a:r>
            <a:r>
              <a:rPr lang="fr-FR" sz="3200" baseline="30000" dirty="0" smtClean="0">
                <a:solidFill>
                  <a:srgbClr val="0085C8"/>
                </a:solidFill>
                <a:latin typeface="Calibri" pitchFamily="34" charset="0"/>
              </a:rPr>
              <a:t>G. Poulain© CNPF</a:t>
            </a:r>
          </a:p>
          <a:p>
            <a:pPr>
              <a:lnSpc>
                <a:spcPts val="2800"/>
              </a:lnSpc>
              <a:defRPr/>
            </a:pPr>
            <a:r>
              <a:rPr lang="fr-FR" sz="3200" baseline="30000" dirty="0" smtClean="0">
                <a:solidFill>
                  <a:srgbClr val="0085C8"/>
                </a:solidFill>
                <a:latin typeface="Calibri" pitchFamily="34" charset="0"/>
              </a:rPr>
              <a:t>Diapo 14 : J.-M. </a:t>
            </a:r>
            <a:r>
              <a:rPr lang="fr-FR" sz="3200" baseline="30000" dirty="0" err="1" smtClean="0">
                <a:solidFill>
                  <a:srgbClr val="0085C8"/>
                </a:solidFill>
                <a:latin typeface="Calibri" pitchFamily="34" charset="0"/>
              </a:rPr>
              <a:t>Demené</a:t>
            </a:r>
            <a:r>
              <a:rPr lang="fr-FR" sz="3200" baseline="30000" dirty="0" smtClean="0">
                <a:solidFill>
                  <a:srgbClr val="0085C8"/>
                </a:solidFill>
                <a:latin typeface="Calibri" pitchFamily="34" charset="0"/>
              </a:rPr>
              <a:t> © CNPF</a:t>
            </a:r>
          </a:p>
          <a:p>
            <a:pPr>
              <a:lnSpc>
                <a:spcPts val="2800"/>
              </a:lnSpc>
              <a:defRPr/>
            </a:pPr>
            <a:r>
              <a:rPr lang="fr-FR" sz="3200" baseline="30000" dirty="0">
                <a:solidFill>
                  <a:srgbClr val="0085C8"/>
                </a:solidFill>
                <a:latin typeface="Calibri" pitchFamily="34" charset="0"/>
              </a:rPr>
              <a:t>Diapo 16 : IDF © CNPF</a:t>
            </a:r>
          </a:p>
          <a:p>
            <a:pPr>
              <a:lnSpc>
                <a:spcPts val="2800"/>
              </a:lnSpc>
              <a:defRPr/>
            </a:pPr>
            <a:r>
              <a:rPr lang="fr-FR" sz="3200" baseline="30000" dirty="0">
                <a:solidFill>
                  <a:srgbClr val="0085C8"/>
                </a:solidFill>
                <a:latin typeface="Calibri" pitchFamily="34" charset="0"/>
              </a:rPr>
              <a:t>Diapo 18 : L. Molines © </a:t>
            </a:r>
            <a:r>
              <a:rPr lang="fr-FR" sz="3200" baseline="30000" dirty="0" smtClean="0">
                <a:solidFill>
                  <a:srgbClr val="0085C8"/>
                </a:solidFill>
                <a:latin typeface="Calibri" pitchFamily="34" charset="0"/>
              </a:rPr>
              <a:t>CNPF</a:t>
            </a:r>
          </a:p>
          <a:p>
            <a:pPr>
              <a:lnSpc>
                <a:spcPts val="2800"/>
              </a:lnSpc>
              <a:defRPr/>
            </a:pPr>
            <a:r>
              <a:rPr lang="fr-FR" sz="3200" spc="-50" baseline="30000" dirty="0" smtClean="0">
                <a:solidFill>
                  <a:srgbClr val="0085C8"/>
                </a:solidFill>
                <a:latin typeface="Calibri" pitchFamily="34" charset="0"/>
              </a:rPr>
              <a:t>Diapos 3, 12, 16, 17 : </a:t>
            </a:r>
            <a:r>
              <a:rPr lang="fr-FR" sz="3200" spc="-50" baseline="30000" dirty="0" err="1" smtClean="0">
                <a:solidFill>
                  <a:srgbClr val="0085C8"/>
                </a:solidFill>
                <a:latin typeface="Calibri" pitchFamily="34" charset="0"/>
              </a:rPr>
              <a:t>Eduter</a:t>
            </a:r>
            <a:r>
              <a:rPr lang="fr-FR" sz="3200" spc="-50" baseline="30000" dirty="0" smtClean="0">
                <a:solidFill>
                  <a:srgbClr val="0085C8"/>
                </a:solidFill>
                <a:latin typeface="Calibri" pitchFamily="34" charset="0"/>
              </a:rPr>
              <a:t>-CNPR</a:t>
            </a:r>
            <a:endParaRPr lang="fr-FR" sz="3600" spc="-50" baseline="30000" dirty="0">
              <a:solidFill>
                <a:srgbClr val="0085C8"/>
              </a:solidFill>
              <a:latin typeface="Calibri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122795" y="5084331"/>
            <a:ext cx="36864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aseline="30000" dirty="0">
                <a:solidFill>
                  <a:srgbClr val="0085C8"/>
                </a:solidFill>
                <a:latin typeface="Calibri" pitchFamily="34" charset="0"/>
              </a:rPr>
              <a:t>Maquette : Eduter-CNPR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099445" y="1714552"/>
            <a:ext cx="36864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3600" baseline="30000" dirty="0">
                <a:solidFill>
                  <a:srgbClr val="0085C8"/>
                </a:solidFill>
                <a:latin typeface="Calibri" pitchFamily="34" charset="0"/>
              </a:rPr>
              <a:t>Crédits </a:t>
            </a:r>
            <a:r>
              <a:rPr lang="fr-FR" sz="3600" baseline="30000" dirty="0" smtClean="0">
                <a:solidFill>
                  <a:srgbClr val="0085C8"/>
                </a:solidFill>
                <a:latin typeface="Calibri" pitchFamily="34" charset="0"/>
              </a:rPr>
              <a:t>illustration </a:t>
            </a:r>
            <a:r>
              <a:rPr lang="fr-FR" sz="3600" baseline="30000" dirty="0">
                <a:solidFill>
                  <a:srgbClr val="0085C8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14" name="Espace réservé du numéro de diapositive 1"/>
          <p:cNvSpPr>
            <a:spLocks noGrp="1"/>
          </p:cNvSpPr>
          <p:nvPr>
            <p:ph type="sldNum" idx="12"/>
          </p:nvPr>
        </p:nvSpPr>
        <p:spPr>
          <a:xfrm>
            <a:off x="9318956" y="6446838"/>
            <a:ext cx="446709" cy="295275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smtClean="0"/>
              <a:t>20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1518734" y="6446838"/>
            <a:ext cx="62891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</a:pPr>
            <a:r>
              <a:rPr lang="fr-FR" sz="8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Ce projet a été financé avec le soutien de la Commission européenne. Cette publication (communication) n'engage que son </a:t>
            </a:r>
            <a:r>
              <a:rPr lang="fr-FR" sz="8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auteur,</a:t>
            </a:r>
            <a:br>
              <a:rPr lang="fr-FR" sz="8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</a:br>
            <a:r>
              <a:rPr lang="fr-FR" sz="8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et </a:t>
            </a:r>
            <a:r>
              <a:rPr lang="fr-FR" sz="8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la Commission européenne n'est pas responsable de l'usage qui pourrait être fait des informations qui y sont </a:t>
            </a:r>
            <a:r>
              <a:rPr lang="fr-FR" sz="8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contenues.</a:t>
            </a:r>
            <a:endParaRPr lang="fr-FR" sz="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490075" y="6165304"/>
            <a:ext cx="215900" cy="620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922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062" y="173207"/>
            <a:ext cx="1075913" cy="7130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844824"/>
            <a:ext cx="776536" cy="4392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re 1"/>
          <p:cNvSpPr txBox="1">
            <a:spLocks/>
          </p:cNvSpPr>
          <p:nvPr/>
        </p:nvSpPr>
        <p:spPr bwMode="auto">
          <a:xfrm>
            <a:off x="1429755" y="581378"/>
            <a:ext cx="7088458" cy="1110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/>
            <a:r>
              <a:rPr lang="fr-FR" altLang="fr-FR" sz="4400" dirty="0" smtClean="0">
                <a:solidFill>
                  <a:srgbClr val="0085C8"/>
                </a:solidFill>
                <a:latin typeface="Calibri" pitchFamily="34" charset="0"/>
              </a:rPr>
              <a:t> </a:t>
            </a:r>
            <a:r>
              <a:rPr lang="fr-FR" altLang="fr-FR" sz="3600" b="1" baseline="30000" dirty="0">
                <a:solidFill>
                  <a:srgbClr val="0085C8"/>
                </a:solidFill>
                <a:latin typeface="Calibri" pitchFamily="34" charset="0"/>
              </a:rPr>
              <a:t>Plus d’informations </a:t>
            </a:r>
            <a:r>
              <a:rPr lang="fr-FR" altLang="fr-FR" sz="3600" b="1" baseline="30000" dirty="0" smtClean="0">
                <a:solidFill>
                  <a:srgbClr val="0085C8"/>
                </a:solidFill>
                <a:latin typeface="Calibri" pitchFamily="34" charset="0"/>
              </a:rPr>
              <a:t>?</a:t>
            </a:r>
          </a:p>
          <a:p>
            <a:pPr algn="ctr"/>
            <a:r>
              <a:rPr lang="fr-FR" sz="3600" baseline="30000" dirty="0">
                <a:solidFill>
                  <a:srgbClr val="0085C8"/>
                </a:solidFill>
                <a:latin typeface="Calibri" pitchFamily="34" charset="0"/>
              </a:rPr>
              <a:t>V</a:t>
            </a:r>
            <a:r>
              <a:rPr lang="fr-FR" sz="3600" baseline="30000" dirty="0" smtClean="0">
                <a:solidFill>
                  <a:srgbClr val="0085C8"/>
                </a:solidFill>
                <a:latin typeface="Calibri" pitchFamily="34" charset="0"/>
              </a:rPr>
              <a:t>oici </a:t>
            </a:r>
            <a:r>
              <a:rPr lang="fr-FR" sz="3600" baseline="30000" dirty="0">
                <a:solidFill>
                  <a:srgbClr val="0085C8"/>
                </a:solidFill>
                <a:latin typeface="Calibri" pitchFamily="34" charset="0"/>
              </a:rPr>
              <a:t>les partenaires </a:t>
            </a:r>
            <a:r>
              <a:rPr lang="fr-FR" sz="3600" baseline="30000" dirty="0" smtClean="0">
                <a:solidFill>
                  <a:srgbClr val="0085C8"/>
                </a:solidFill>
                <a:latin typeface="Calibri" pitchFamily="34" charset="0"/>
              </a:rPr>
              <a:t>d’eforOwn </a:t>
            </a:r>
            <a:r>
              <a:rPr lang="fr-FR" sz="3600" baseline="30000" dirty="0">
                <a:solidFill>
                  <a:srgbClr val="0085C8"/>
                </a:solidFill>
                <a:latin typeface="Calibri" pitchFamily="34" charset="0"/>
              </a:rPr>
              <a:t>qui peuvent vous informer, vous former et vous </a:t>
            </a:r>
            <a:r>
              <a:rPr lang="fr-FR" sz="3600" baseline="30000" dirty="0" smtClean="0">
                <a:solidFill>
                  <a:srgbClr val="0085C8"/>
                </a:solidFill>
                <a:latin typeface="Calibri" pitchFamily="34" charset="0"/>
              </a:rPr>
              <a:t>accompagner</a:t>
            </a:r>
            <a:endParaRPr lang="fr-FR" sz="3600" baseline="30000" dirty="0">
              <a:solidFill>
                <a:srgbClr val="0085C8"/>
              </a:solidFill>
              <a:latin typeface="Calibri" pitchFamily="34" charset="0"/>
            </a:endParaRPr>
          </a:p>
        </p:txBody>
      </p:sp>
      <p:pic>
        <p:nvPicPr>
          <p:cNvPr id="12" name="Image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062" y="173207"/>
            <a:ext cx="1075913" cy="713005"/>
          </a:xfrm>
          <a:prstGeom prst="rect">
            <a:avLst/>
          </a:prstGeom>
        </p:spPr>
      </p:pic>
      <p:graphicFrame>
        <p:nvGraphicFramePr>
          <p:cNvPr id="13" name="Tableau 12"/>
          <p:cNvGraphicFramePr>
            <a:graphicFrameLocks noGrp="1"/>
          </p:cNvGraphicFramePr>
          <p:nvPr>
            <p:extLst/>
          </p:nvPr>
        </p:nvGraphicFramePr>
        <p:xfrm>
          <a:off x="1647488" y="2132856"/>
          <a:ext cx="6604000" cy="36735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1000">
                  <a:extLst>
                    <a:ext uri="{9D8B030D-6E8A-4147-A177-3AD203B41FA5}">
                      <a16:colId xmlns:a16="http://schemas.microsoft.com/office/drawing/2014/main" xmlns="" val="2127339912"/>
                    </a:ext>
                  </a:extLst>
                </a:gridCol>
                <a:gridCol w="149200">
                  <a:extLst>
                    <a:ext uri="{9D8B030D-6E8A-4147-A177-3AD203B41FA5}">
                      <a16:colId xmlns:a16="http://schemas.microsoft.com/office/drawing/2014/main" xmlns="" val="3506855789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xmlns="" val="14667539"/>
                    </a:ext>
                  </a:extLst>
                </a:gridCol>
                <a:gridCol w="544949">
                  <a:extLst>
                    <a:ext uri="{9D8B030D-6E8A-4147-A177-3AD203B41FA5}">
                      <a16:colId xmlns:a16="http://schemas.microsoft.com/office/drawing/2014/main" xmlns="" val="2998329702"/>
                    </a:ext>
                  </a:extLst>
                </a:gridCol>
                <a:gridCol w="2674675">
                  <a:extLst>
                    <a:ext uri="{9D8B030D-6E8A-4147-A177-3AD203B41FA5}">
                      <a16:colId xmlns:a16="http://schemas.microsoft.com/office/drawing/2014/main" xmlns="" val="3383561395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rgbClr val="0085C8"/>
                          </a:solidFill>
                          <a:latin typeface="Calibri"/>
                        </a:rPr>
                        <a:t>Vous êtes propriétaire forestier</a:t>
                      </a:r>
                      <a:endParaRPr lang="fr-FR" sz="1800" dirty="0" smtClean="0">
                        <a:solidFill>
                          <a:prstClr val="black"/>
                        </a:solidFill>
                        <a:latin typeface="Calibri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4024787"/>
                  </a:ext>
                </a:extLst>
              </a:tr>
              <a:tr h="1601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 smtClean="0">
                          <a:solidFill>
                            <a:prstClr val="black"/>
                          </a:solidFill>
                          <a:latin typeface="Calibri"/>
                        </a:rPr>
                        <a:t>En Belgique</a:t>
                      </a:r>
                      <a:endParaRPr lang="fr-FR" sz="1000" dirty="0" smtClean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solidFill>
                            <a:prstClr val="black"/>
                          </a:solidFill>
                          <a:latin typeface="Calibri"/>
                        </a:rPr>
                        <a:t>               En Espagne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solidFill>
                            <a:prstClr val="black"/>
                          </a:solidFill>
                          <a:latin typeface="Calibri"/>
                        </a:rPr>
                        <a:t>En France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8595017"/>
                  </a:ext>
                </a:extLst>
              </a:tr>
              <a:tr h="1285979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82243314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solidFill>
                            <a:srgbClr val="0085C8"/>
                          </a:solidFill>
                          <a:latin typeface="Calibri"/>
                        </a:rPr>
                        <a:t>Vous êtes étudiant ou enseignant</a:t>
                      </a:r>
                      <a:endParaRPr lang="fr-FR" sz="1800" dirty="0" smtClean="0">
                        <a:solidFill>
                          <a:prstClr val="black"/>
                        </a:solidFill>
                        <a:latin typeface="Calibri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51543184"/>
                  </a:ext>
                </a:extLst>
              </a:tr>
              <a:tr h="13168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 smtClean="0">
                          <a:solidFill>
                            <a:prstClr val="black"/>
                          </a:solidFill>
                          <a:latin typeface="Calibri"/>
                        </a:rPr>
                        <a:t>En Belgique</a:t>
                      </a:r>
                      <a:endParaRPr lang="fr-FR" sz="1000" dirty="0" smtClean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solidFill>
                            <a:prstClr val="black"/>
                          </a:solidFill>
                          <a:latin typeface="Calibri"/>
                        </a:rPr>
                        <a:t> En Espagne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solidFill>
                            <a:prstClr val="black"/>
                          </a:solidFill>
                          <a:latin typeface="Calibri"/>
                        </a:rPr>
                        <a:t>En France</a:t>
                      </a:r>
                      <a:endParaRPr lang="fr-FR" sz="10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035847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 smtClean="0"/>
                    </a:p>
                    <a:p>
                      <a:endParaRPr lang="fr-F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80204364"/>
                  </a:ext>
                </a:extLst>
              </a:tr>
            </a:tbl>
          </a:graphicData>
        </a:graphic>
      </p:graphicFrame>
      <p:grpSp>
        <p:nvGrpSpPr>
          <p:cNvPr id="14" name="Groupe 13"/>
          <p:cNvGrpSpPr/>
          <p:nvPr/>
        </p:nvGrpSpPr>
        <p:grpSpPr>
          <a:xfrm>
            <a:off x="1647488" y="2820528"/>
            <a:ext cx="6518806" cy="2744448"/>
            <a:chOff x="1647488" y="2820528"/>
            <a:chExt cx="6518806" cy="2744448"/>
          </a:xfrm>
        </p:grpSpPr>
        <p:grpSp>
          <p:nvGrpSpPr>
            <p:cNvPr id="15" name="Groupe 14"/>
            <p:cNvGrpSpPr/>
            <p:nvPr/>
          </p:nvGrpSpPr>
          <p:grpSpPr>
            <a:xfrm>
              <a:off x="1647488" y="2820528"/>
              <a:ext cx="6518806" cy="2744448"/>
              <a:chOff x="3872880" y="1776035"/>
              <a:chExt cx="6518806" cy="2744448"/>
            </a:xfrm>
          </p:grpSpPr>
          <p:pic>
            <p:nvPicPr>
              <p:cNvPr id="18" name="Image 17">
                <a:hlinkClick r:id="rId3"/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78717" y="1776035"/>
                <a:ext cx="908891" cy="733732"/>
              </a:xfrm>
              <a:prstGeom prst="rect">
                <a:avLst/>
              </a:prstGeom>
            </p:spPr>
          </p:pic>
          <p:pic>
            <p:nvPicPr>
              <p:cNvPr id="19" name="Image 18">
                <a:hlinkClick r:id="rId5"/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62" r="3239"/>
              <a:stretch/>
            </p:blipFill>
            <p:spPr>
              <a:xfrm>
                <a:off x="3872880" y="3567151"/>
                <a:ext cx="1706810" cy="815632"/>
              </a:xfrm>
              <a:prstGeom prst="rect">
                <a:avLst/>
              </a:prstGeom>
            </p:spPr>
          </p:pic>
          <p:pic>
            <p:nvPicPr>
              <p:cNvPr id="20" name="Image 19">
                <a:hlinkClick r:id="rId7"/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43160" y="3678534"/>
                <a:ext cx="1432554" cy="704249"/>
              </a:xfrm>
              <a:prstGeom prst="rect">
                <a:avLst/>
              </a:prstGeom>
            </p:spPr>
          </p:pic>
          <p:pic>
            <p:nvPicPr>
              <p:cNvPr id="21" name="Image 20">
                <a:hlinkClick r:id="rId9"/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28239" y="3678534"/>
                <a:ext cx="879496" cy="841949"/>
              </a:xfrm>
              <a:prstGeom prst="rect">
                <a:avLst/>
              </a:prstGeom>
            </p:spPr>
          </p:pic>
          <p:pic>
            <p:nvPicPr>
              <p:cNvPr id="22" name="Image 21">
                <a:hlinkClick r:id="rId11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50926" y="3752644"/>
                <a:ext cx="640760" cy="468767"/>
              </a:xfrm>
              <a:prstGeom prst="rect">
                <a:avLst/>
              </a:prstGeom>
            </p:spPr>
          </p:pic>
          <p:pic>
            <p:nvPicPr>
              <p:cNvPr id="23" name="Image 22">
                <a:hlinkClick r:id="rId13"/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66180" y="3770532"/>
                <a:ext cx="1221428" cy="629816"/>
              </a:xfrm>
              <a:prstGeom prst="rect">
                <a:avLst/>
              </a:prstGeom>
            </p:spPr>
          </p:pic>
        </p:grpSp>
        <p:pic>
          <p:nvPicPr>
            <p:cNvPr id="16" name="Image 15">
              <a:hlinkClick r:id="rId15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6848" y="2925541"/>
              <a:ext cx="1478280" cy="426720"/>
            </a:xfrm>
            <a:prstGeom prst="rect">
              <a:avLst/>
            </a:prstGeom>
          </p:spPr>
        </p:pic>
      </p:grpSp>
      <p:pic>
        <p:nvPicPr>
          <p:cNvPr id="2" name="Image 1">
            <a:hlinkClick r:id="rId17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1" y="2688367"/>
            <a:ext cx="1019230" cy="11125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48800" y="6373906"/>
            <a:ext cx="257175" cy="421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6658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/>
        </p:nvSpPr>
        <p:spPr>
          <a:xfrm>
            <a:off x="4390641" y="5039508"/>
            <a:ext cx="5067786" cy="1345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0" i="0" u="none" strike="noStrike" cap="none" spc="-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</a:t>
            </a:r>
            <a:r>
              <a:rPr lang="fr-FR" sz="2000" b="1" spc="-10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taillis simple </a:t>
            </a:r>
            <a:r>
              <a:rPr lang="fr-FR" sz="2000" b="0" i="0" u="none" strike="noStrike" cap="none" spc="-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 souvent composé </a:t>
            </a:r>
            <a:r>
              <a:rPr lang="fr-FR" sz="2000" b="0" i="0" u="none" strike="noStrike" cap="none" spc="-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d’une seule essence </a:t>
            </a:r>
            <a:r>
              <a:rPr lang="fr-FR" sz="2000" b="0" i="0" u="none" strike="noStrike" cap="none" spc="-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(bouleau, chêne, châtaignier</a:t>
            </a:r>
            <a:r>
              <a:rPr lang="fr-FR" sz="2000" spc="-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r>
              <a:rPr lang="fr-FR" sz="2000" b="0" i="0" u="none" strike="noStrike" cap="none" spc="-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 </a:t>
            </a:r>
            <a:r>
              <a:rPr lang="fr-FR" sz="2000" b="0" i="0" u="none" strike="noStrike" cap="none" spc="-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mais il en comporte parfois plusieurs dans des proportions variables. </a:t>
            </a:r>
            <a:endParaRPr sz="2000" spc="-100" dirty="0"/>
          </a:p>
        </p:txBody>
      </p:sp>
      <p:pic>
        <p:nvPicPr>
          <p:cNvPr id="56" name="Shape 56" descr="C:\Users\coutant\Desktop\Efor-own PP (15-06_-17)\Links\CNPF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9225" y="6456363"/>
            <a:ext cx="320675" cy="2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Shape 57" descr="C:\Users\coutant\Desktop\Efor-own PP (15-06_-17)\Links\Erasmus+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16825" y="6462713"/>
            <a:ext cx="1296988" cy="29527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Shape 58"/>
          <p:cNvSpPr txBox="1"/>
          <p:nvPr/>
        </p:nvSpPr>
        <p:spPr>
          <a:xfrm>
            <a:off x="704538" y="6221120"/>
            <a:ext cx="34257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>
                <a:solidFill>
                  <a:schemeClr val="dk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T</a:t>
            </a:r>
            <a:r>
              <a:rPr lang="fr-FR" sz="1600" b="0" u="none" strike="noStrike" cap="none" dirty="0" smtClean="0">
                <a:solidFill>
                  <a:schemeClr val="dk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aillis </a:t>
            </a:r>
            <a:r>
              <a:rPr lang="fr-FR" sz="1600" b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simple de bouleau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9490075" y="6453188"/>
            <a:ext cx="215900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0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Shape 60"/>
          <p:cNvSpPr txBox="1"/>
          <p:nvPr/>
        </p:nvSpPr>
        <p:spPr>
          <a:xfrm>
            <a:off x="570665" y="1680443"/>
            <a:ext cx="4581353" cy="1975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spc="-10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Peuplement</a:t>
            </a:r>
            <a:r>
              <a:rPr lang="fr-FR" sz="2000" b="0" i="0" u="none" strike="noStrike" cap="none" spc="-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d’aspect assez </a:t>
            </a:r>
            <a:r>
              <a:rPr lang="fr-FR" sz="2000" b="0" i="0" u="none" strike="noStrike" cap="none" spc="-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homogène (taillis simple), </a:t>
            </a:r>
            <a:r>
              <a:rPr lang="fr-FR" sz="2000" b="0" i="0" u="none" strike="noStrike" cap="none" spc="-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généralement </a:t>
            </a:r>
            <a:r>
              <a:rPr lang="fr-FR" sz="2000" b="0" i="0" u="none" strike="noStrike" cap="none" spc="-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dense, </a:t>
            </a:r>
            <a:r>
              <a:rPr lang="fr-FR" sz="2000" b="1" spc="-10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présentant</a:t>
            </a:r>
            <a:r>
              <a:rPr lang="fr-FR" sz="2000" b="0" i="0" u="none" strike="noStrike" cap="none" spc="-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000" b="0" i="0" u="none" strike="noStrike" cap="none" spc="-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essentiellement des </a:t>
            </a:r>
            <a:r>
              <a:rPr lang="fr-FR" sz="2000" b="1" spc="-10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tiges issues de souches</a:t>
            </a:r>
            <a:r>
              <a:rPr lang="fr-FR" sz="2000" b="1" spc="-100" dirty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000" b="0" i="0" u="none" strike="noStrike" cap="none" spc="-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(rejets). </a:t>
            </a:r>
            <a:r>
              <a:rPr lang="fr-FR" sz="2000" b="0" i="0" u="none" strike="noStrike" cap="none" spc="-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taillis est très majoritairement </a:t>
            </a:r>
            <a:r>
              <a:rPr lang="fr-FR" sz="2000" b="0" i="0" u="none" strike="noStrike" cap="none" spc="-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issu d’essences feuillues.</a:t>
            </a:r>
            <a:endParaRPr spc="-100" dirty="0"/>
          </a:p>
        </p:txBody>
      </p:sp>
      <p:pic>
        <p:nvPicPr>
          <p:cNvPr id="68" name="Shape 68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405" y="3678004"/>
            <a:ext cx="3479886" cy="254311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49"/>
          <p:cNvSpPr txBox="1"/>
          <p:nvPr/>
        </p:nvSpPr>
        <p:spPr>
          <a:xfrm>
            <a:off x="2468086" y="812384"/>
            <a:ext cx="3459876" cy="593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fr-FR" sz="20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Qu’est-ce qu’un taillis simple ?</a:t>
            </a:r>
            <a:endParaRPr sz="20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Shape 55"/>
          <p:cNvSpPr txBox="1">
            <a:spLocks/>
          </p:cNvSpPr>
          <p:nvPr/>
        </p:nvSpPr>
        <p:spPr>
          <a:xfrm>
            <a:off x="1170137" y="361705"/>
            <a:ext cx="6272538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r-FR" sz="2800" b="1" kern="1200" dirty="0" smtClean="0">
                <a:solidFill>
                  <a:srgbClr val="0085C8"/>
                </a:solidFill>
                <a:latin typeface="+mj-lt"/>
                <a:ea typeface="+mj-ea"/>
                <a:cs typeface="+mj-cs"/>
              </a:rPr>
              <a:t>Étape </a:t>
            </a:r>
            <a:r>
              <a:rPr lang="fr-FR" sz="2800" b="1" kern="1200" dirty="0">
                <a:solidFill>
                  <a:srgbClr val="0085C8"/>
                </a:solidFill>
                <a:latin typeface="+mj-lt"/>
                <a:ea typeface="+mj-ea"/>
                <a:cs typeface="+mj-cs"/>
              </a:rPr>
              <a:t>1 : </a:t>
            </a:r>
            <a:r>
              <a:rPr lang="fr-FR" sz="2800" b="1" kern="1200" cap="all" dirty="0">
                <a:solidFill>
                  <a:srgbClr val="BE498B"/>
                </a:solidFill>
                <a:latin typeface="+mj-lt"/>
                <a:ea typeface="+mj-ea"/>
                <a:cs typeface="+mj-cs"/>
              </a:rPr>
              <a:t>Décrire</a:t>
            </a:r>
            <a:r>
              <a:rPr lang="fr-FR" sz="2800" b="1" kern="1200" dirty="0">
                <a:solidFill>
                  <a:srgbClr val="BE498B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 taillis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390641" y="4055601"/>
            <a:ext cx="51379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ts val="1000"/>
              </a:spcBef>
            </a:pPr>
            <a:r>
              <a:rPr lang="fr-FR" sz="2000" b="1" spc="-100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Baliveaux</a:t>
            </a:r>
            <a:r>
              <a:rPr lang="fr-FR" sz="2000" spc="-100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000" spc="-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brins </a:t>
            </a:r>
            <a:r>
              <a:rPr lang="fr-FR" sz="2000" spc="-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taillis </a:t>
            </a:r>
            <a:r>
              <a:rPr lang="fr-FR" sz="2000" spc="-1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(ou parfois francs-pieds), d’essences adaptées à la station, </a:t>
            </a:r>
            <a:r>
              <a:rPr lang="fr-FR" sz="2000" spc="-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fr-FR" sz="2000" spc="-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belle </a:t>
            </a:r>
            <a:r>
              <a:rPr lang="fr-FR" sz="2000" spc="-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</a:t>
            </a:r>
            <a:r>
              <a:rPr lang="fr-FR" sz="2000" spc="-1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é, </a:t>
            </a:r>
            <a:r>
              <a:rPr lang="fr-FR" sz="2000" spc="-1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susceptibles de produire du bois d’œuvre.</a:t>
            </a:r>
            <a:endParaRPr lang="fr-FR" sz="2000" spc="-100" dirty="0"/>
          </a:p>
        </p:txBody>
      </p:sp>
      <p:grpSp>
        <p:nvGrpSpPr>
          <p:cNvPr id="15" name="Groupe 14"/>
          <p:cNvGrpSpPr/>
          <p:nvPr/>
        </p:nvGrpSpPr>
        <p:grpSpPr>
          <a:xfrm>
            <a:off x="5200109" y="548337"/>
            <a:ext cx="4553803" cy="3448586"/>
            <a:chOff x="5200109" y="548337"/>
            <a:chExt cx="4553803" cy="3448586"/>
          </a:xfrm>
        </p:grpSpPr>
        <p:sp>
          <p:nvSpPr>
            <p:cNvPr id="70" name="Shape 70"/>
            <p:cNvSpPr txBox="1"/>
            <p:nvPr/>
          </p:nvSpPr>
          <p:spPr>
            <a:xfrm>
              <a:off x="8440674" y="548337"/>
              <a:ext cx="1313238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Baliveaux</a:t>
              </a:r>
              <a:endParaRPr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9" name="Shape 69"/>
            <p:cNvCxnSpPr/>
            <p:nvPr/>
          </p:nvCxnSpPr>
          <p:spPr>
            <a:xfrm flipH="1">
              <a:off x="7143941" y="778915"/>
              <a:ext cx="1299131" cy="228324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6289" y="1086969"/>
              <a:ext cx="3158542" cy="2909954"/>
            </a:xfrm>
            <a:prstGeom prst="rect">
              <a:avLst/>
            </a:prstGeom>
          </p:spPr>
        </p:pic>
        <p:cxnSp>
          <p:nvCxnSpPr>
            <p:cNvPr id="67" name="Shape 67"/>
            <p:cNvCxnSpPr/>
            <p:nvPr/>
          </p:nvCxnSpPr>
          <p:spPr>
            <a:xfrm flipH="1">
              <a:off x="8367804" y="910456"/>
              <a:ext cx="145741" cy="319308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36" name="Connecteur droit 35"/>
            <p:cNvCxnSpPr/>
            <p:nvPr/>
          </p:nvCxnSpPr>
          <p:spPr>
            <a:xfrm flipH="1">
              <a:off x="5200109" y="2848474"/>
              <a:ext cx="95230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Ellipse 2"/>
            <p:cNvSpPr/>
            <p:nvPr/>
          </p:nvSpPr>
          <p:spPr>
            <a:xfrm>
              <a:off x="6593747" y="3435255"/>
              <a:ext cx="637563" cy="36495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2" name="Connecteur droit avec flèche 11"/>
            <p:cNvCxnSpPr/>
            <p:nvPr/>
          </p:nvCxnSpPr>
          <p:spPr>
            <a:xfrm>
              <a:off x="6156936" y="2856319"/>
              <a:ext cx="436811" cy="50766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ZoneTexte 6"/>
          <p:cNvSpPr txBox="1">
            <a:spLocks noChangeArrowheads="1"/>
          </p:cNvSpPr>
          <p:nvPr/>
        </p:nvSpPr>
        <p:spPr bwMode="auto">
          <a:xfrm rot="16200000">
            <a:off x="-1051265" y="4328156"/>
            <a:ext cx="263149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/>
            <a:r>
              <a:rPr lang="fr-FR" altLang="fr-FR" sz="2050" b="1" i="1" dirty="0" smtClean="0">
                <a:solidFill>
                  <a:srgbClr val="0085C8"/>
                </a:solidFill>
                <a:latin typeface="Calibri" pitchFamily="34" charset="0"/>
              </a:rPr>
              <a:t>Décrire </a:t>
            </a:r>
            <a:r>
              <a:rPr lang="fr-FR" altLang="fr-FR" sz="2050" b="1" i="1" dirty="0">
                <a:solidFill>
                  <a:srgbClr val="0085C8"/>
                </a:solidFill>
                <a:latin typeface="Calibri" pitchFamily="34" charset="0"/>
              </a:rPr>
              <a:t>le taillis</a:t>
            </a:r>
          </a:p>
        </p:txBody>
      </p:sp>
    </p:spTree>
    <p:extLst>
      <p:ext uri="{BB962C8B-B14F-4D97-AF65-F5344CB8AC3E}">
        <p14:creationId xmlns:p14="http://schemas.microsoft.com/office/powerpoint/2010/main" val="164024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>
          <a:xfrm>
            <a:off x="9278012" y="6446838"/>
            <a:ext cx="446709" cy="295275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lang="fr-FR" dirty="0"/>
          </a:p>
        </p:txBody>
      </p:sp>
      <p:sp>
        <p:nvSpPr>
          <p:cNvPr id="9" name="Shape 49"/>
          <p:cNvSpPr txBox="1"/>
          <p:nvPr/>
        </p:nvSpPr>
        <p:spPr>
          <a:xfrm>
            <a:off x="623780" y="228744"/>
            <a:ext cx="9010406" cy="556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fr-FR" sz="2800" b="1" kern="1200" dirty="0" smtClean="0">
                <a:solidFill>
                  <a:srgbClr val="0085C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Calibri"/>
              </a:rPr>
              <a:t>Caractériser </a:t>
            </a:r>
            <a:r>
              <a:rPr lang="fr-FR" sz="2800" b="1" kern="1200" dirty="0">
                <a:solidFill>
                  <a:srgbClr val="0085C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Calibri"/>
              </a:rPr>
              <a:t>le taillis simple</a:t>
            </a:r>
            <a:endParaRPr sz="2800" b="1" kern="1200" dirty="0">
              <a:solidFill>
                <a:srgbClr val="0085C8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26542" y="3214864"/>
            <a:ext cx="3370775" cy="187852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800" b="1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❷</a:t>
            </a:r>
            <a:r>
              <a:rPr lang="fr-FR" sz="1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800" b="1" spc="-80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Estimer </a:t>
            </a:r>
            <a:r>
              <a:rPr lang="fr-FR" sz="1800" b="1" spc="-8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la hauteur dominante, la surface terrière ou le volume</a:t>
            </a:r>
          </a:p>
          <a:p>
            <a:pPr>
              <a:lnSpc>
                <a:spcPts val="1900"/>
              </a:lnSpc>
              <a:spcBef>
                <a:spcPts val="600"/>
              </a:spcBef>
            </a:pPr>
            <a:r>
              <a:rPr lang="fr-FR" sz="1800" i="1" dirty="0" smtClean="0">
                <a:latin typeface="Calibri"/>
                <a:ea typeface="Calibri"/>
                <a:cs typeface="Calibri"/>
                <a:sym typeface="Calibri"/>
              </a:rPr>
              <a:t>(voir </a:t>
            </a:r>
            <a:r>
              <a:rPr lang="fr-FR" sz="1800" i="1" dirty="0">
                <a:latin typeface="Calibri"/>
                <a:ea typeface="Calibri"/>
                <a:cs typeface="Calibri"/>
                <a:sym typeface="Calibri"/>
              </a:rPr>
              <a:t>définitions diapositive </a:t>
            </a:r>
            <a:r>
              <a:rPr lang="fr-FR" sz="1800" i="1" dirty="0" smtClean="0">
                <a:latin typeface="Calibri"/>
                <a:ea typeface="Calibri"/>
                <a:cs typeface="Calibri"/>
                <a:sym typeface="Calibri"/>
              </a:rPr>
              <a:t>suivante) : </a:t>
            </a:r>
            <a:r>
              <a:rPr lang="fr-FR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couplée avec l’âge, elle donne une idée des potentialités de la station</a:t>
            </a:r>
            <a:endParaRPr lang="fr-FR"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52624" y="5223513"/>
            <a:ext cx="3387691" cy="132802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800" b="1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❸</a:t>
            </a:r>
            <a:r>
              <a:rPr lang="fr-FR" sz="1800" b="1" dirty="0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8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Estimer son </a:t>
            </a:r>
            <a:r>
              <a:rPr lang="fr-FR" sz="1800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âge </a:t>
            </a:r>
            <a:endParaRPr lang="fr-FR" sz="1800" b="1" dirty="0" smtClean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ts val="1900"/>
              </a:lnSpc>
              <a:spcBef>
                <a:spcPts val="600"/>
              </a:spcBef>
            </a:pPr>
            <a:r>
              <a:rPr lang="fr-FR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En comptant les cernes sur une tige récemment coupée, ou en carottant un arbre.</a:t>
            </a:r>
            <a:endParaRPr lang="fr-FR" sz="1800" i="1" strike="sngStrike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26542" y="975329"/>
            <a:ext cx="3229952" cy="2148106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800" b="1" dirty="0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❶ </a:t>
            </a:r>
            <a:r>
              <a:rPr lang="fr-FR" sz="1800" b="1" spc="-5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Reconnaître les essences</a:t>
            </a:r>
            <a:r>
              <a:rPr lang="fr-FR" sz="1800" spc="-5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800" b="1" spc="-5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qui le composent, les quantifier</a:t>
            </a:r>
          </a:p>
          <a:p>
            <a:pPr algn="just">
              <a:lnSpc>
                <a:spcPts val="1900"/>
              </a:lnSpc>
              <a:spcBef>
                <a:spcPts val="600"/>
              </a:spcBef>
            </a:pPr>
            <a:r>
              <a:rPr lang="fr-FR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Sont-elles </a:t>
            </a:r>
            <a:r>
              <a:rPr lang="fr-F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adaptées au sol et au climat ?</a:t>
            </a:r>
            <a:endParaRPr lang="fr-FR" sz="18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algn="just">
              <a:lnSpc>
                <a:spcPts val="1900"/>
              </a:lnSpc>
            </a:pPr>
            <a:r>
              <a:rPr lang="fr-FR" sz="18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Exemples : </a:t>
            </a:r>
            <a:r>
              <a:rPr lang="fr-FR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bouleau</a:t>
            </a:r>
            <a:r>
              <a:rPr lang="fr-FR" sz="18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fr-FR" sz="1800" i="1" dirty="0">
                <a:latin typeface="Calibri"/>
                <a:ea typeface="Calibri"/>
                <a:cs typeface="Calibri"/>
                <a:sym typeface="Calibri"/>
              </a:rPr>
              <a:t> chêne, </a:t>
            </a:r>
            <a:r>
              <a:rPr lang="fr-FR" sz="18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châtaignier, </a:t>
            </a:r>
            <a:r>
              <a:rPr lang="fr-FR" sz="18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tilleul</a:t>
            </a:r>
            <a:r>
              <a:rPr lang="fr-FR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charme, </a:t>
            </a:r>
            <a:r>
              <a:rPr lang="fr-FR" sz="18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érable, sycomore…</a:t>
            </a:r>
            <a:endParaRPr lang="fr-FR" sz="18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Shape 87"/>
          <p:cNvSpPr txBox="1"/>
          <p:nvPr/>
        </p:nvSpPr>
        <p:spPr>
          <a:xfrm>
            <a:off x="3980142" y="2640814"/>
            <a:ext cx="2464765" cy="287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mbria"/>
              </a:rPr>
              <a:t>Identifier les essences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mbria"/>
            </a:endParaRPr>
          </a:p>
        </p:txBody>
      </p:sp>
      <p:pic>
        <p:nvPicPr>
          <p:cNvPr id="17" name="Shape 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80142" y="1163829"/>
            <a:ext cx="2464765" cy="15105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roupe 23"/>
          <p:cNvGrpSpPr/>
          <p:nvPr/>
        </p:nvGrpSpPr>
        <p:grpSpPr>
          <a:xfrm>
            <a:off x="3919428" y="2976590"/>
            <a:ext cx="2710169" cy="1669248"/>
            <a:chOff x="7004589" y="2369206"/>
            <a:chExt cx="3097213" cy="2278216"/>
          </a:xfrm>
        </p:grpSpPr>
        <p:sp>
          <p:nvSpPr>
            <p:cNvPr id="20" name="Shape 86"/>
            <p:cNvSpPr txBox="1"/>
            <p:nvPr/>
          </p:nvSpPr>
          <p:spPr>
            <a:xfrm>
              <a:off x="7004589" y="4322637"/>
              <a:ext cx="3097213" cy="3247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600" spc="-5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mbria"/>
                </a:rPr>
                <a:t>Estimer la hauteur dominante</a:t>
              </a:r>
              <a:endParaRPr sz="1600" spc="-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mbria"/>
              </a:endParaRPr>
            </a:p>
          </p:txBody>
        </p:sp>
        <p:grpSp>
          <p:nvGrpSpPr>
            <p:cNvPr id="23" name="Groupe 22"/>
            <p:cNvGrpSpPr/>
            <p:nvPr/>
          </p:nvGrpSpPr>
          <p:grpSpPr>
            <a:xfrm>
              <a:off x="7267191" y="2369206"/>
              <a:ext cx="2568580" cy="1979940"/>
              <a:chOff x="7267191" y="2369206"/>
              <a:chExt cx="2568580" cy="1979940"/>
            </a:xfrm>
          </p:grpSpPr>
          <p:pic>
            <p:nvPicPr>
              <p:cNvPr id="21" name="Shape 84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7267191" y="2369206"/>
                <a:ext cx="2568580" cy="197994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9" name="Shape 85"/>
              <p:cNvCxnSpPr/>
              <p:nvPr/>
            </p:nvCxnSpPr>
            <p:spPr>
              <a:xfrm>
                <a:off x="8594066" y="2741218"/>
                <a:ext cx="0" cy="1241005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stealth" w="med" len="med"/>
                <a:tailEnd type="stealth" w="med" len="med"/>
              </a:ln>
            </p:spPr>
          </p:cxnSp>
        </p:grpSp>
      </p:grpSp>
      <p:sp>
        <p:nvSpPr>
          <p:cNvPr id="26" name="ZoneTexte 25"/>
          <p:cNvSpPr txBox="1"/>
          <p:nvPr/>
        </p:nvSpPr>
        <p:spPr>
          <a:xfrm>
            <a:off x="6585993" y="973286"/>
            <a:ext cx="3048191" cy="2111216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800" b="1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❹ </a:t>
            </a:r>
            <a:r>
              <a:rPr lang="fr-FR" sz="1800" b="1" spc="-50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Le </a:t>
            </a:r>
            <a:r>
              <a:rPr lang="fr-FR" sz="1800" b="1" spc="-5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taillis est-il vendable ?</a:t>
            </a:r>
          </a:p>
          <a:p>
            <a:pPr>
              <a:lnSpc>
                <a:spcPts val="1900"/>
              </a:lnSpc>
              <a:spcBef>
                <a:spcPts val="600"/>
              </a:spcBef>
            </a:pP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fr-FR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valuer ou mesurer son diamètre moyen</a:t>
            </a:r>
            <a:br>
              <a:rPr lang="fr-FR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1800" i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Exemple :</a:t>
            </a:r>
            <a:br>
              <a:rPr lang="fr-FR" sz="1800" i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1800" i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diamètre </a:t>
            </a:r>
            <a:r>
              <a:rPr lang="fr-FR" sz="18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moyen </a:t>
            </a:r>
            <a:r>
              <a:rPr lang="fr-FR" sz="1800" i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&gt; 7 cm =&gt; exploitation possible </a:t>
            </a:r>
            <a:r>
              <a:rPr lang="fr-FR" sz="18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en bois de chauffage</a:t>
            </a:r>
          </a:p>
        </p:txBody>
      </p:sp>
      <p:grpSp>
        <p:nvGrpSpPr>
          <p:cNvPr id="35" name="Groupe 34"/>
          <p:cNvGrpSpPr/>
          <p:nvPr/>
        </p:nvGrpSpPr>
        <p:grpSpPr>
          <a:xfrm>
            <a:off x="4226926" y="4812212"/>
            <a:ext cx="2217981" cy="1747823"/>
            <a:chOff x="7240298" y="4814494"/>
            <a:chExt cx="2217981" cy="1747823"/>
          </a:xfrm>
        </p:grpSpPr>
        <p:sp>
          <p:nvSpPr>
            <p:cNvPr id="36" name="Shape 81"/>
            <p:cNvSpPr txBox="1"/>
            <p:nvPr/>
          </p:nvSpPr>
          <p:spPr>
            <a:xfrm>
              <a:off x="7240298" y="6307568"/>
              <a:ext cx="2217981" cy="2547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600" spc="-5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mbria"/>
                </a:rPr>
                <a:t>Estimer l’âge en </a:t>
              </a:r>
              <a:r>
                <a:rPr lang="fr-FR" sz="1600" spc="-5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mbria"/>
                </a:rPr>
                <a:t>comptant</a:t>
              </a:r>
            </a:p>
            <a:p>
              <a:pPr marL="0" marR="0" lvl="0" indent="0" algn="ctr" rtl="0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600" spc="-5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mbria"/>
                </a:rPr>
                <a:t>les </a:t>
              </a:r>
              <a:r>
                <a:rPr lang="fr-FR" sz="1600" spc="-5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mbria"/>
                </a:rPr>
                <a:t>cernes</a:t>
              </a:r>
              <a:endParaRPr sz="1600" spc="-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mbria"/>
              </a:endParaRPr>
            </a:p>
          </p:txBody>
        </p:sp>
        <p:pic>
          <p:nvPicPr>
            <p:cNvPr id="37" name="Shape 8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335947" y="4814494"/>
              <a:ext cx="1986188" cy="148964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" name="ZoneTexte 38"/>
          <p:cNvSpPr txBox="1"/>
          <p:nvPr/>
        </p:nvSpPr>
        <p:spPr>
          <a:xfrm>
            <a:off x="6585993" y="3272495"/>
            <a:ext cx="3048191" cy="285752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800" b="1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❺ </a:t>
            </a:r>
            <a:r>
              <a:rPr lang="fr-FR" sz="18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Diagnostic </a:t>
            </a:r>
            <a:r>
              <a:rPr lang="fr-FR" sz="1800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des souches après </a:t>
            </a:r>
            <a:r>
              <a:rPr lang="fr-FR" sz="18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coupe</a:t>
            </a:r>
            <a:endParaRPr lang="fr-FR" sz="1800" b="1" strike="sngStrike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44000" indent="-144000">
              <a:lnSpc>
                <a:spcPts val="1900"/>
              </a:lnSpc>
              <a:spcBef>
                <a:spcPts val="6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1800" spc="-5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jeunes </a:t>
            </a:r>
            <a:r>
              <a:rPr lang="fr-FR" sz="1800" spc="-5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et coupées à ras </a:t>
            </a:r>
            <a:r>
              <a:rPr lang="fr-FR" sz="1800" spc="-5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 on </a:t>
            </a:r>
            <a:r>
              <a:rPr lang="fr-FR" sz="1800" spc="-5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peut repartir sur un </a:t>
            </a:r>
            <a:r>
              <a:rPr lang="fr-FR" sz="1800" spc="-5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taillis ;</a:t>
            </a:r>
          </a:p>
          <a:p>
            <a:pPr marL="144000" indent="-144000">
              <a:lnSpc>
                <a:spcPts val="1900"/>
              </a:lnSpc>
              <a:spcBef>
                <a:spcPts val="6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</a:pPr>
            <a:r>
              <a:rPr lang="fr-FR" sz="1800" spc="-5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âgées </a:t>
            </a:r>
            <a:r>
              <a:rPr lang="fr-FR" sz="1800" spc="-5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et/ou coupées </a:t>
            </a:r>
            <a:r>
              <a:rPr lang="fr-FR" sz="1800" spc="-5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trop </a:t>
            </a:r>
            <a:r>
              <a:rPr lang="fr-FR" sz="1800" spc="-5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haut ; il faut </a:t>
            </a:r>
            <a:r>
              <a:rPr lang="fr-FR" sz="1800" spc="-5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renouveler.</a:t>
            </a:r>
            <a:endParaRPr lang="fr-FR" sz="1800" dirty="0" smtClean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ts val="1900"/>
              </a:lnSpc>
              <a:spcBef>
                <a:spcPts val="600"/>
              </a:spcBef>
            </a:pPr>
            <a:r>
              <a:rPr lang="fr-FR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Évaluer </a:t>
            </a:r>
            <a:r>
              <a:rPr lang="fr-FR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le nombre de rotations (coupes) </a:t>
            </a:r>
            <a:r>
              <a:rPr lang="fr-FR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antérieures sur </a:t>
            </a:r>
            <a:r>
              <a:rPr lang="fr-FR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les souches.</a:t>
            </a:r>
          </a:p>
        </p:txBody>
      </p:sp>
      <p:sp>
        <p:nvSpPr>
          <p:cNvPr id="31" name="ZoneTexte 6"/>
          <p:cNvSpPr txBox="1">
            <a:spLocks noChangeArrowheads="1"/>
          </p:cNvSpPr>
          <p:nvPr/>
        </p:nvSpPr>
        <p:spPr bwMode="auto">
          <a:xfrm rot="16200000">
            <a:off x="-1051265" y="4328156"/>
            <a:ext cx="263149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/>
            <a:r>
              <a:rPr lang="fr-FR" altLang="fr-FR" sz="2050" b="1" i="1" dirty="0" smtClean="0">
                <a:solidFill>
                  <a:srgbClr val="0085C8"/>
                </a:solidFill>
                <a:latin typeface="Calibri" pitchFamily="34" charset="0"/>
              </a:rPr>
              <a:t>Décrire </a:t>
            </a:r>
            <a:r>
              <a:rPr lang="fr-FR" altLang="fr-FR" sz="2050" b="1" i="1" dirty="0">
                <a:solidFill>
                  <a:srgbClr val="0085C8"/>
                </a:solidFill>
                <a:latin typeface="Calibri" pitchFamily="34" charset="0"/>
              </a:rPr>
              <a:t>le taillis</a:t>
            </a:r>
          </a:p>
        </p:txBody>
      </p:sp>
    </p:spTree>
    <p:extLst>
      <p:ext uri="{BB962C8B-B14F-4D97-AF65-F5344CB8AC3E}">
        <p14:creationId xmlns:p14="http://schemas.microsoft.com/office/powerpoint/2010/main" val="4089616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>
          <a:xfrm>
            <a:off x="7420023" y="6410942"/>
            <a:ext cx="2311400" cy="365125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0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lang="fr-FR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hape 55"/>
          <p:cNvSpPr txBox="1">
            <a:spLocks/>
          </p:cNvSpPr>
          <p:nvPr/>
        </p:nvSpPr>
        <p:spPr>
          <a:xfrm>
            <a:off x="1674993" y="182147"/>
            <a:ext cx="6781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r-FR" sz="2800" b="1" kern="1200" dirty="0" smtClean="0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Quelques </a:t>
            </a:r>
            <a:r>
              <a:rPr lang="fr-FR" sz="2800" b="1" kern="1200" dirty="0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définitions</a:t>
            </a:r>
          </a:p>
        </p:txBody>
      </p:sp>
      <p:sp>
        <p:nvSpPr>
          <p:cNvPr id="4" name="Shape 62"/>
          <p:cNvSpPr txBox="1"/>
          <p:nvPr/>
        </p:nvSpPr>
        <p:spPr>
          <a:xfrm>
            <a:off x="762445" y="834013"/>
            <a:ext cx="8677386" cy="50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000" indent="-180000" algn="just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mbria"/>
              </a:rPr>
              <a:t>Surface </a:t>
            </a:r>
            <a:r>
              <a:rPr lang="fr-FR" sz="20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mbria"/>
              </a:rPr>
              <a:t>terrière </a:t>
            </a:r>
            <a:r>
              <a:rPr lang="fr-FR" sz="20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mbria"/>
              </a:rPr>
              <a:t>:</a:t>
            </a:r>
            <a:r>
              <a:rPr lang="fr-FR" sz="20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mbria"/>
              </a:rPr>
              <a:t> </a:t>
            </a:r>
            <a:r>
              <a:rPr lang="fr-FR" sz="2000" spc="-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mbria"/>
              </a:rPr>
              <a:t>somme des sections à </a:t>
            </a:r>
            <a:r>
              <a:rPr lang="fr-FR" sz="2000" spc="-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mbria"/>
              </a:rPr>
              <a:t>1,30 </a:t>
            </a:r>
            <a:r>
              <a:rPr lang="fr-FR" sz="2000" spc="-5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mbria"/>
              </a:rPr>
              <a:t>m</a:t>
            </a:r>
            <a:r>
              <a:rPr lang="fr-FR" sz="2000" spc="-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mbria"/>
              </a:rPr>
              <a:t>*</a:t>
            </a:r>
            <a:r>
              <a:rPr lang="fr-FR" sz="2000" spc="-5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mbria"/>
              </a:rPr>
              <a:t> </a:t>
            </a:r>
            <a:r>
              <a:rPr lang="fr-FR" sz="2000" spc="-5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mbria"/>
              </a:rPr>
              <a:t>du </a:t>
            </a:r>
            <a:r>
              <a:rPr lang="fr-FR" sz="2000" spc="-5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mbria"/>
              </a:rPr>
              <a:t>sol, </a:t>
            </a:r>
            <a:r>
              <a:rPr lang="fr-FR" sz="2000" spc="-5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mbria"/>
              </a:rPr>
              <a:t>de tous les arbres </a:t>
            </a:r>
            <a:r>
              <a:rPr lang="fr-FR" sz="2000" spc="-5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mbria"/>
              </a:rPr>
              <a:t>précomptables</a:t>
            </a:r>
            <a:r>
              <a:rPr lang="fr-FR" sz="2000" spc="-5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mbria"/>
              </a:rPr>
              <a:t> (en général diamètre &gt; 17,5 cm pour les arbres de futaie </a:t>
            </a:r>
            <a:r>
              <a:rPr lang="fr-FR" sz="2000" spc="-5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mbria"/>
              </a:rPr>
              <a:t>et 7,5 </a:t>
            </a:r>
            <a:r>
              <a:rPr lang="fr-FR" sz="2000" spc="-5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mbria"/>
              </a:rPr>
              <a:t>cm pour les brins de taillis</a:t>
            </a:r>
            <a:r>
              <a:rPr lang="fr-FR" sz="2000" spc="-5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mbria"/>
              </a:rPr>
              <a:t>), </a:t>
            </a:r>
            <a:r>
              <a:rPr lang="fr-FR" sz="2000" spc="-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mbria"/>
              </a:rPr>
              <a:t>exprimée en m²/ha – </a:t>
            </a:r>
            <a:r>
              <a:rPr lang="fr-FR" sz="1800" i="1" spc="-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mbria"/>
              </a:rPr>
              <a:t>voir ressource </a:t>
            </a:r>
            <a:r>
              <a:rPr lang="fr-FR" sz="1800" i="1" spc="-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mbria"/>
              </a:rPr>
              <a:t>n°15</a:t>
            </a:r>
            <a:r>
              <a:rPr lang="fr-FR" sz="2000" spc="-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mbria"/>
              </a:rPr>
              <a:t>. (Si les diamètres sont faibles, on utilise l’encoche 1/2 pour obtenir un chiffre valide.)</a:t>
            </a:r>
            <a:endParaRPr lang="fr-FR" sz="1600" spc="-50" dirty="0">
              <a:solidFill>
                <a:schemeClr val="dk1"/>
              </a:solidFill>
              <a:latin typeface="Calibri"/>
              <a:ea typeface="Calibri"/>
              <a:cs typeface="Calibri"/>
              <a:sym typeface="Cambria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sz="16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mbria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mbria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sz="16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mbria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mbria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sz="16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mbria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sz="16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mbria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mbria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mbria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sz="16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mbria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sz="16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mbria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sz="16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mbria"/>
            </a:endParaRPr>
          </a:p>
          <a:p>
            <a:pPr marL="180000" indent="-180000" algn="just"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mbria"/>
              </a:rPr>
              <a:t>Hauteur dominante </a:t>
            </a:r>
            <a:r>
              <a:rPr lang="fr-FR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mbria"/>
              </a:rPr>
              <a:t>:</a:t>
            </a:r>
            <a:r>
              <a:rPr lang="fr-FR" sz="2000" b="1" dirty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mbria"/>
              </a:rPr>
              <a:t> </a:t>
            </a:r>
            <a:r>
              <a:rPr lang="fr-F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mbria"/>
              </a:rPr>
              <a:t>hauteur moyenne des </a:t>
            </a:r>
            <a:r>
              <a:rPr lang="fr-FR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mbria"/>
              </a:rPr>
              <a:t>arbres (une dizaine par secteur homogène) </a:t>
            </a:r>
            <a:r>
              <a:rPr lang="fr-F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mbria"/>
              </a:rPr>
              <a:t>les plus </a:t>
            </a:r>
            <a:r>
              <a:rPr lang="fr-FR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mbria"/>
              </a:rPr>
              <a:t>gros </a:t>
            </a:r>
            <a:r>
              <a:rPr lang="fr-F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mbria"/>
              </a:rPr>
              <a:t>du peuplement et à houppier développé.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sz="2000" dirty="0" smtClean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fr-FR" sz="1200" dirty="0" smtClean="0">
              <a:solidFill>
                <a:schemeClr val="tx2">
                  <a:lumMod val="75000"/>
                </a:schemeClr>
              </a:solidFill>
              <a:latin typeface="Calibri"/>
              <a:ea typeface="Calibri"/>
              <a:cs typeface="Calibri"/>
              <a:sym typeface="Cambria"/>
            </a:endParaRPr>
          </a:p>
        </p:txBody>
      </p:sp>
      <p:pic>
        <p:nvPicPr>
          <p:cNvPr id="5" name="Shape 175" descr="C:\Users\coutant\Desktop\Efor-own PP (15-06_-17)\Links\Erasmus+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16825" y="6462713"/>
            <a:ext cx="1296988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4654" y="2359796"/>
            <a:ext cx="3611508" cy="239490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88"/>
          <p:cNvSpPr txBox="1"/>
          <p:nvPr/>
        </p:nvSpPr>
        <p:spPr>
          <a:xfrm>
            <a:off x="4346162" y="3178945"/>
            <a:ext cx="1437165" cy="96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 smtClean="0">
                <a:solidFill>
                  <a:schemeClr val="dk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Mesures </a:t>
            </a:r>
            <a:br>
              <a:rPr lang="fr-FR" sz="1600" dirty="0" smtClean="0">
                <a:solidFill>
                  <a:schemeClr val="dk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</a:br>
            <a:r>
              <a:rPr lang="fr-FR" sz="1600" dirty="0" smtClean="0">
                <a:solidFill>
                  <a:schemeClr val="dk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de </a:t>
            </a:r>
            <a:r>
              <a:rPr lang="fr-FR" sz="1600" dirty="0">
                <a:solidFill>
                  <a:schemeClr val="dk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  <a:sym typeface="Cambria"/>
              </a:rPr>
              <a:t>la surface terrière</a:t>
            </a:r>
            <a:endParaRPr sz="1600" dirty="0">
              <a:solidFill>
                <a:schemeClr val="dk1"/>
              </a:solidFill>
              <a:latin typeface="Calibri" panose="020F0502020204030204" pitchFamily="34" charset="0"/>
              <a:ea typeface="Cambria"/>
              <a:cs typeface="Calibri" panose="020F0502020204030204" pitchFamily="34" charset="0"/>
              <a:sym typeface="Cambria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25"/>
          <a:stretch/>
        </p:blipFill>
        <p:spPr>
          <a:xfrm>
            <a:off x="5783327" y="2357262"/>
            <a:ext cx="3620649" cy="2396595"/>
          </a:xfrm>
          <a:prstGeom prst="rect">
            <a:avLst/>
          </a:prstGeom>
        </p:spPr>
      </p:pic>
      <p:cxnSp>
        <p:nvCxnSpPr>
          <p:cNvPr id="11" name="Shape 105"/>
          <p:cNvCxnSpPr/>
          <p:nvPr/>
        </p:nvCxnSpPr>
        <p:spPr>
          <a:xfrm flipH="1">
            <a:off x="6761408" y="2040413"/>
            <a:ext cx="1386874" cy="1299900"/>
          </a:xfrm>
          <a:prstGeom prst="straightConnector1">
            <a:avLst/>
          </a:prstGeom>
          <a:ln w="57150">
            <a:headEnd type="none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hape 55"/>
          <p:cNvSpPr txBox="1">
            <a:spLocks/>
          </p:cNvSpPr>
          <p:nvPr/>
        </p:nvSpPr>
        <p:spPr>
          <a:xfrm>
            <a:off x="1026826" y="5792089"/>
            <a:ext cx="5478905" cy="451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just">
              <a:lnSpc>
                <a:spcPts val="1800"/>
              </a:lnSpc>
            </a:pPr>
            <a:r>
              <a:rPr lang="fr-FR" sz="1800" i="1" dirty="0" smtClean="0">
                <a:solidFill>
                  <a:schemeClr val="bg2"/>
                </a:solidFill>
              </a:rPr>
              <a:t>En France, possibilité d’utiliser les catégories de grosseur « feuillus » pour l’ensemble des essences</a:t>
            </a:r>
          </a:p>
        </p:txBody>
      </p:sp>
      <p:sp>
        <p:nvSpPr>
          <p:cNvPr id="13" name="Shape 55"/>
          <p:cNvSpPr txBox="1">
            <a:spLocks/>
          </p:cNvSpPr>
          <p:nvPr/>
        </p:nvSpPr>
        <p:spPr>
          <a:xfrm>
            <a:off x="7201659" y="5901535"/>
            <a:ext cx="2294518" cy="451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r"/>
            <a:r>
              <a:rPr lang="fr-FR" sz="1600" i="1" dirty="0" smtClean="0">
                <a:solidFill>
                  <a:schemeClr val="tx1"/>
                </a:solidFill>
              </a:rPr>
              <a:t>* 1,50 m en Belgique</a:t>
            </a:r>
            <a:endParaRPr lang="fr-FR" sz="1600" i="1" dirty="0">
              <a:solidFill>
                <a:schemeClr val="tx1"/>
              </a:solidFill>
            </a:endParaRPr>
          </a:p>
        </p:txBody>
      </p:sp>
      <p:sp>
        <p:nvSpPr>
          <p:cNvPr id="14" name="ZoneTexte 6"/>
          <p:cNvSpPr txBox="1">
            <a:spLocks noChangeArrowheads="1"/>
          </p:cNvSpPr>
          <p:nvPr/>
        </p:nvSpPr>
        <p:spPr bwMode="auto">
          <a:xfrm rot="16200000">
            <a:off x="-1051265" y="4328156"/>
            <a:ext cx="263149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/>
            <a:r>
              <a:rPr lang="fr-FR" altLang="fr-FR" sz="2050" b="1" i="1" dirty="0" smtClean="0">
                <a:solidFill>
                  <a:srgbClr val="0085C8"/>
                </a:solidFill>
                <a:latin typeface="Calibri" pitchFamily="34" charset="0"/>
              </a:rPr>
              <a:t>Décrire </a:t>
            </a:r>
            <a:r>
              <a:rPr lang="fr-FR" altLang="fr-FR" sz="2050" b="1" i="1" dirty="0">
                <a:solidFill>
                  <a:srgbClr val="0085C8"/>
                </a:solidFill>
                <a:latin typeface="Calibri" pitchFamily="34" charset="0"/>
              </a:rPr>
              <a:t>le taillis</a:t>
            </a:r>
          </a:p>
        </p:txBody>
      </p:sp>
      <p:pic>
        <p:nvPicPr>
          <p:cNvPr id="15" name="Picture 2" descr="https://docs.google.com/drawings/d/sWse7YgZ7NUkhJg3Np3K-zA/image?w=385&amp;h=91&amp;rev=1&amp;ac=1&amp;parent=1K3NQ0GRkhCCC0fuReL0V1j9E1DCIs_5E7WMph_zYWN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8" t="11685" r="80276" b="8427"/>
          <a:stretch/>
        </p:blipFill>
        <p:spPr bwMode="auto">
          <a:xfrm>
            <a:off x="689684" y="5660158"/>
            <a:ext cx="408373" cy="69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842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>
          <a:xfrm>
            <a:off x="9276912" y="6446838"/>
            <a:ext cx="446709" cy="295275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fr-FR" dirty="0"/>
          </a:p>
        </p:txBody>
      </p:sp>
      <p:sp>
        <p:nvSpPr>
          <p:cNvPr id="9" name="Shape 49"/>
          <p:cNvSpPr txBox="1"/>
          <p:nvPr/>
        </p:nvSpPr>
        <p:spPr>
          <a:xfrm>
            <a:off x="529897" y="243507"/>
            <a:ext cx="8846206" cy="497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fr-FR" sz="2800" b="1" kern="1200" dirty="0" smtClean="0">
                <a:solidFill>
                  <a:srgbClr val="0085C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Calibri"/>
              </a:rPr>
              <a:t>Caractérisation </a:t>
            </a:r>
            <a:r>
              <a:rPr lang="fr-FR" sz="2800" b="1" kern="1200" dirty="0">
                <a:solidFill>
                  <a:srgbClr val="0085C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Calibri"/>
              </a:rPr>
              <a:t>des tiges</a:t>
            </a:r>
            <a:endParaRPr sz="2800" b="1" kern="1200" dirty="0">
              <a:solidFill>
                <a:srgbClr val="0085C8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108472" y="625520"/>
            <a:ext cx="5689056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Déterminer </a:t>
            </a:r>
            <a:r>
              <a:rPr lang="fr-FR" sz="2400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la densité moyenne </a:t>
            </a:r>
            <a:r>
              <a:rPr lang="fr-FR" sz="24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des tiges</a:t>
            </a:r>
            <a:endParaRPr lang="fr-FR" sz="2400" b="1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46122" y="5967288"/>
            <a:ext cx="6143579" cy="51077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fr-FR" sz="24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Diagnostiquer </a:t>
            </a:r>
            <a:r>
              <a:rPr lang="fr-FR" sz="2400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l’état </a:t>
            </a:r>
            <a:r>
              <a:rPr lang="fr-FR" sz="24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sanitaire</a:t>
            </a:r>
            <a:endParaRPr lang="fr-FR" sz="2400" dirty="0">
              <a:solidFill>
                <a:schemeClr val="tx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" name="Shape 103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3523" y="1365148"/>
            <a:ext cx="2746421" cy="37090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e 6"/>
          <p:cNvGrpSpPr/>
          <p:nvPr/>
        </p:nvGrpSpPr>
        <p:grpSpPr>
          <a:xfrm>
            <a:off x="6917347" y="4273434"/>
            <a:ext cx="2772597" cy="1601448"/>
            <a:chOff x="6735913" y="4252249"/>
            <a:chExt cx="2772597" cy="1601448"/>
          </a:xfrm>
        </p:grpSpPr>
        <p:sp>
          <p:nvSpPr>
            <p:cNvPr id="43" name="Shape 99"/>
            <p:cNvSpPr txBox="1"/>
            <p:nvPr/>
          </p:nvSpPr>
          <p:spPr>
            <a:xfrm>
              <a:off x="6735913" y="5268922"/>
              <a:ext cx="2772597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6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mbria"/>
                </a:rPr>
                <a:t>Le repérage des baliveaux </a:t>
              </a:r>
              <a:br>
                <a:rPr lang="fr-FR" sz="16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mbria"/>
                </a:rPr>
              </a:br>
              <a:r>
                <a:rPr lang="fr-FR" sz="16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mbria"/>
                </a:rPr>
                <a:t>détermine si le taillis est valorisable  </a:t>
              </a:r>
              <a:endParaRPr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mbria"/>
              </a:endParaRPr>
            </a:p>
          </p:txBody>
        </p:sp>
        <p:cxnSp>
          <p:nvCxnSpPr>
            <p:cNvPr id="44" name="Shape 105"/>
            <p:cNvCxnSpPr/>
            <p:nvPr/>
          </p:nvCxnSpPr>
          <p:spPr>
            <a:xfrm flipV="1">
              <a:off x="7725747" y="4252249"/>
              <a:ext cx="312947" cy="1038356"/>
            </a:xfrm>
            <a:prstGeom prst="straightConnector1">
              <a:avLst/>
            </a:prstGeom>
            <a:ln w="57150">
              <a:headEnd type="none" w="sm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ZoneTexte 30"/>
          <p:cNvSpPr txBox="1"/>
          <p:nvPr/>
        </p:nvSpPr>
        <p:spPr>
          <a:xfrm>
            <a:off x="673428" y="3312629"/>
            <a:ext cx="6071492" cy="122587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fr-FR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❷</a:t>
            </a:r>
            <a:r>
              <a:rPr lang="fr-FR" sz="1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Identifier </a:t>
            </a:r>
            <a:r>
              <a:rPr lang="fr-FR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et </a:t>
            </a:r>
            <a:r>
              <a:rPr lang="fr-FR" sz="1800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compter </a:t>
            </a:r>
            <a:r>
              <a:rPr lang="fr-FR" sz="18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les tiges</a:t>
            </a:r>
            <a:r>
              <a:rPr lang="fr-FR" sz="1800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8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d’essences susceptibles de produire du bois d’œuvre sur la station (= baliveaux) </a:t>
            </a:r>
            <a:r>
              <a:rPr lang="fr-FR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pour déterminer la densité moyenne/ha.</a:t>
            </a:r>
            <a:br>
              <a:rPr lang="fr-FR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Cette dernière permettra </a:t>
            </a:r>
            <a:r>
              <a:rPr lang="fr-FR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d’orienter la gestion </a:t>
            </a:r>
            <a:r>
              <a:rPr lang="fr-FR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du peuplement.</a:t>
            </a:r>
            <a:endParaRPr lang="fr-FR"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646122" y="4656291"/>
            <a:ext cx="6126104" cy="1310997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just"/>
            <a:r>
              <a:rPr lang="fr-FR" sz="18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❸</a:t>
            </a:r>
            <a:r>
              <a:rPr lang="fr-FR" sz="1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8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Pourquoi </a:t>
            </a:r>
            <a:r>
              <a:rPr lang="fr-FR" sz="1800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évaluer l’âge </a:t>
            </a:r>
            <a:r>
              <a:rPr lang="fr-FR" sz="18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</a:p>
          <a:p>
            <a:pPr algn="just">
              <a:spcBef>
                <a:spcPts val="600"/>
              </a:spcBef>
            </a:pPr>
            <a:r>
              <a:rPr lang="fr-FR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fr-FR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es </a:t>
            </a:r>
            <a:r>
              <a:rPr lang="fr-FR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souches trop vieilles ou trop étalées ayant connu plusieurs cycles de production ne permettent pas l’obtention de rejets vigoureux et bien </a:t>
            </a:r>
            <a:r>
              <a:rPr lang="fr-FR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conformés.</a:t>
            </a:r>
            <a:endParaRPr lang="fr-FR"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96146" y="1337144"/>
            <a:ext cx="6093555" cy="1886129"/>
          </a:xfrm>
          <a:prstGeom prst="roundRect">
            <a:avLst>
              <a:gd name="adj" fmla="val 7094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just"/>
            <a:r>
              <a:rPr lang="fr-FR" sz="1800" b="1" dirty="0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❶ </a:t>
            </a:r>
            <a:r>
              <a:rPr lang="fr-FR" sz="18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Compter </a:t>
            </a:r>
            <a:r>
              <a:rPr lang="fr-FR" sz="1800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le nombre de tiges présentes</a:t>
            </a:r>
          </a:p>
          <a:p>
            <a:pPr marL="360000" algn="just">
              <a:lnSpc>
                <a:spcPts val="1900"/>
              </a:lnSpc>
            </a:pPr>
            <a:r>
              <a:rPr lang="fr-FR" sz="1800" i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Exemple </a:t>
            </a:r>
            <a:r>
              <a:rPr lang="fr-FR" sz="18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 compter </a:t>
            </a:r>
            <a:r>
              <a:rPr lang="fr-FR" sz="1800" i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le nombre </a:t>
            </a:r>
            <a:r>
              <a:rPr lang="fr-FR" sz="18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de tiges </a:t>
            </a:r>
            <a:r>
              <a:rPr lang="fr-FR" sz="1800" i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sur </a:t>
            </a:r>
            <a:r>
              <a:rPr lang="fr-FR" sz="18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une </a:t>
            </a:r>
            <a:r>
              <a:rPr lang="fr-FR" sz="1800" i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zone représentative </a:t>
            </a:r>
            <a:r>
              <a:rPr lang="fr-FR" sz="1800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de la </a:t>
            </a:r>
            <a:r>
              <a:rPr lang="fr-FR" sz="1800" i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parcelle de surface connue (par exemple 10 ares), puis rapporter ce nombre de tiges à l’hectare (multiplier par 10 dans cet exemple).</a:t>
            </a:r>
            <a:endParaRPr lang="fr-FR" sz="1800" i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ts val="1900"/>
              </a:lnSpc>
              <a:spcBef>
                <a:spcPts val="600"/>
              </a:spcBef>
            </a:pPr>
            <a:r>
              <a:rPr lang="fr-FR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Possibilité de compter le nombre </a:t>
            </a:r>
            <a:r>
              <a:rPr lang="fr-FR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de souches et de brins par souche</a:t>
            </a:r>
            <a:r>
              <a:rPr lang="fr-FR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fr-FR"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ZoneTexte 6"/>
          <p:cNvSpPr txBox="1">
            <a:spLocks noChangeArrowheads="1"/>
          </p:cNvSpPr>
          <p:nvPr/>
        </p:nvSpPr>
        <p:spPr bwMode="auto">
          <a:xfrm rot="16200000">
            <a:off x="-1051265" y="4328156"/>
            <a:ext cx="263149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/>
            <a:r>
              <a:rPr lang="fr-FR" altLang="fr-FR" sz="2050" b="1" i="1" dirty="0" smtClean="0">
                <a:solidFill>
                  <a:srgbClr val="0085C8"/>
                </a:solidFill>
                <a:latin typeface="Calibri" pitchFamily="34" charset="0"/>
              </a:rPr>
              <a:t>Décrire </a:t>
            </a:r>
            <a:r>
              <a:rPr lang="fr-FR" altLang="fr-FR" sz="2050" b="1" i="1" dirty="0">
                <a:solidFill>
                  <a:srgbClr val="0085C8"/>
                </a:solidFill>
                <a:latin typeface="Calibri" pitchFamily="34" charset="0"/>
              </a:rPr>
              <a:t>le taillis</a:t>
            </a:r>
          </a:p>
        </p:txBody>
      </p:sp>
    </p:spTree>
    <p:extLst>
      <p:ext uri="{BB962C8B-B14F-4D97-AF65-F5344CB8AC3E}">
        <p14:creationId xmlns:p14="http://schemas.microsoft.com/office/powerpoint/2010/main" val="1283847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>
          <a:xfrm>
            <a:off x="9282823" y="6446838"/>
            <a:ext cx="446709" cy="295275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fr-FR" dirty="0"/>
          </a:p>
        </p:txBody>
      </p:sp>
      <p:sp>
        <p:nvSpPr>
          <p:cNvPr id="19" name="Shape 111"/>
          <p:cNvSpPr txBox="1">
            <a:spLocks/>
          </p:cNvSpPr>
          <p:nvPr/>
        </p:nvSpPr>
        <p:spPr>
          <a:xfrm>
            <a:off x="1077873" y="376525"/>
            <a:ext cx="8417377" cy="6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r-FR" sz="2800" b="1" kern="1200" dirty="0" smtClean="0">
                <a:solidFill>
                  <a:srgbClr val="0085C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Choix </a:t>
            </a:r>
            <a:r>
              <a:rPr lang="fr-FR" sz="2800" b="1" kern="1200" dirty="0">
                <a:solidFill>
                  <a:srgbClr val="0085C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/>
              </a:rPr>
              <a:t>des baliveaux parmi les tiges </a:t>
            </a:r>
          </a:p>
        </p:txBody>
      </p:sp>
      <p:grpSp>
        <p:nvGrpSpPr>
          <p:cNvPr id="24" name="Groupe 23"/>
          <p:cNvGrpSpPr/>
          <p:nvPr/>
        </p:nvGrpSpPr>
        <p:grpSpPr>
          <a:xfrm>
            <a:off x="2480352" y="2902214"/>
            <a:ext cx="3821102" cy="2634530"/>
            <a:chOff x="5548351" y="2201427"/>
            <a:chExt cx="4185986" cy="2862270"/>
          </a:xfrm>
        </p:grpSpPr>
        <p:grpSp>
          <p:nvGrpSpPr>
            <p:cNvPr id="27" name="Groupe 26"/>
            <p:cNvGrpSpPr/>
            <p:nvPr/>
          </p:nvGrpSpPr>
          <p:grpSpPr>
            <a:xfrm>
              <a:off x="5548351" y="2341045"/>
              <a:ext cx="4185986" cy="2722652"/>
              <a:chOff x="6145818" y="3271805"/>
              <a:chExt cx="4185986" cy="2722652"/>
            </a:xfrm>
          </p:grpSpPr>
          <p:pic>
            <p:nvPicPr>
              <p:cNvPr id="30" name="Shape 121"/>
              <p:cNvPicPr preferRelativeResize="0"/>
              <p:nvPr/>
            </p:nvPicPr>
            <p:blipFill rotWithShape="1">
              <a:blip r:embed="rId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676030" y="3271805"/>
                <a:ext cx="1536171" cy="2313851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33" name="Shape 122"/>
              <p:cNvCxnSpPr/>
              <p:nvPr/>
            </p:nvCxnSpPr>
            <p:spPr>
              <a:xfrm rot="10800000">
                <a:off x="9411709" y="4364187"/>
                <a:ext cx="500572" cy="1373847"/>
              </a:xfrm>
              <a:prstGeom prst="straightConnector1">
                <a:avLst/>
              </a:prstGeom>
              <a:noFill/>
              <a:ln w="31750" cap="flat" cmpd="sng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sm" len="sm"/>
                <a:tailEnd type="triangle" w="med" len="med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</p:cxnSp>
          <p:sp>
            <p:nvSpPr>
              <p:cNvPr id="34" name="Shape 118"/>
              <p:cNvSpPr txBox="1"/>
              <p:nvPr/>
            </p:nvSpPr>
            <p:spPr>
              <a:xfrm>
                <a:off x="6145818" y="5652851"/>
                <a:ext cx="4185986" cy="3416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6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mbria"/>
                  </a:rPr>
                  <a:t>Houppier </a:t>
                </a:r>
                <a:r>
                  <a:rPr lang="fr-FR" sz="1600" dirty="0">
                    <a:solidFill>
                      <a:schemeClr val="tx2"/>
                    </a:solidFill>
                    <a:latin typeface="Calibri"/>
                    <a:ea typeface="Calibri"/>
                    <a:cs typeface="Calibri"/>
                    <a:sym typeface="Cambria"/>
                  </a:rPr>
                  <a:t>déséquilibré</a:t>
                </a:r>
                <a:r>
                  <a:rPr lang="fr-FR" sz="16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mbria"/>
                  </a:rPr>
                  <a:t> / </a:t>
                </a:r>
                <a:r>
                  <a:rPr lang="fr-FR" sz="1600" dirty="0">
                    <a:solidFill>
                      <a:schemeClr val="accent1">
                        <a:lumMod val="75000"/>
                      </a:schemeClr>
                    </a:solidFill>
                    <a:latin typeface="Calibri"/>
                    <a:ea typeface="Calibri"/>
                    <a:cs typeface="Calibri"/>
                    <a:sym typeface="Cambria"/>
                  </a:rPr>
                  <a:t>équilibré</a:t>
                </a:r>
                <a:endParaRPr sz="1600" dirty="0">
                  <a:solidFill>
                    <a:schemeClr val="accent1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mbria"/>
                </a:endParaRPr>
              </a:p>
            </p:txBody>
          </p:sp>
          <p:pic>
            <p:nvPicPr>
              <p:cNvPr id="35" name="Shape 119"/>
              <p:cNvPicPr preferRelativeResize="0"/>
              <p:nvPr/>
            </p:nvPicPr>
            <p:blipFill rotWithShape="1">
              <a:blip r:embed="rId3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383582" y="3279567"/>
                <a:ext cx="1268658" cy="231385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36" name="Shape 120"/>
              <p:cNvCxnSpPr/>
              <p:nvPr/>
            </p:nvCxnSpPr>
            <p:spPr>
              <a:xfrm rot="10800000">
                <a:off x="8238811" y="4269664"/>
                <a:ext cx="480272" cy="1450354"/>
              </a:xfrm>
              <a:prstGeom prst="straightConnector1">
                <a:avLst/>
              </a:prstGeom>
              <a:noFill/>
              <a:ln w="31750" cap="flat" cmpd="sng">
                <a:solidFill>
                  <a:schemeClr val="tx2"/>
                </a:solidFill>
                <a:prstDash val="solid"/>
                <a:round/>
                <a:headEnd type="none" w="sm" len="sm"/>
                <a:tailEnd type="triangle" w="med" len="med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</p:cxnSp>
          <p:sp>
            <p:nvSpPr>
              <p:cNvPr id="37" name="Shape 130"/>
              <p:cNvSpPr/>
              <p:nvPr/>
            </p:nvSpPr>
            <p:spPr>
              <a:xfrm>
                <a:off x="7771318" y="3333560"/>
                <a:ext cx="662966" cy="936104"/>
              </a:xfrm>
              <a:prstGeom prst="roundRect">
                <a:avLst>
                  <a:gd name="adj" fmla="val 16667"/>
                </a:avLst>
              </a:prstGeom>
              <a:noFill/>
              <a:ln w="41275" cap="flat" cmpd="sng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</p:grpSp>
        <p:sp>
          <p:nvSpPr>
            <p:cNvPr id="29" name="Shape 131"/>
            <p:cNvSpPr/>
            <p:nvPr/>
          </p:nvSpPr>
          <p:spPr>
            <a:xfrm>
              <a:off x="8029757" y="2201427"/>
              <a:ext cx="1609776" cy="2088232"/>
            </a:xfrm>
            <a:prstGeom prst="ellipse">
              <a:avLst/>
            </a:prstGeom>
            <a:noFill/>
            <a:ln w="50800" cap="flat" cmpd="sng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815974" y="2729999"/>
            <a:ext cx="2293399" cy="2789886"/>
            <a:chOff x="4463392" y="1611711"/>
            <a:chExt cx="2293399" cy="2789886"/>
          </a:xfrm>
        </p:grpSpPr>
        <p:pic>
          <p:nvPicPr>
            <p:cNvPr id="38" name="Shape 132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"/>
            <a:stretch/>
          </p:blipFill>
          <p:spPr>
            <a:xfrm>
              <a:off x="4463392" y="1611711"/>
              <a:ext cx="2244737" cy="159638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9" name="Shape 133"/>
            <p:cNvCxnSpPr/>
            <p:nvPr/>
          </p:nvCxnSpPr>
          <p:spPr>
            <a:xfrm flipV="1">
              <a:off x="5225269" y="2574438"/>
              <a:ext cx="209135" cy="709570"/>
            </a:xfrm>
            <a:prstGeom prst="straightConnector1">
              <a:avLst/>
            </a:prstGeom>
            <a:ln w="38100">
              <a:headEnd type="none" w="sm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Shape 118"/>
            <p:cNvSpPr txBox="1"/>
            <p:nvPr/>
          </p:nvSpPr>
          <p:spPr>
            <a:xfrm>
              <a:off x="4483854" y="3216715"/>
              <a:ext cx="2272937" cy="11848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lnSpc>
                  <a:spcPts val="1600"/>
                </a:lnSpc>
              </a:pPr>
              <a:r>
                <a:rPr lang="fr-FR" sz="16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mbria"/>
                </a:rPr>
                <a:t>Baliveaux </a:t>
              </a:r>
              <a:r>
                <a:rPr lang="fr-FR" sz="1600" dirty="0" smtClean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mbria"/>
                </a:rPr>
                <a:t>= tiges </a:t>
              </a:r>
              <a:r>
                <a:rPr lang="fr-FR" sz="1600" u="sng" dirty="0" smtClean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mbria"/>
                </a:rPr>
                <a:t>d’essences adaptées à la station</a:t>
              </a:r>
              <a:r>
                <a:rPr lang="fr-FR" sz="1600" dirty="0" smtClean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mbria"/>
                </a:rPr>
                <a:t>, susceptibles de produire du bois </a:t>
              </a:r>
              <a:r>
                <a:rPr lang="fr-FR" sz="1600" dirty="0" smtClean="0">
                  <a:solidFill>
                    <a:schemeClr val="tx1"/>
                  </a:solidFill>
                  <a:latin typeface="Calibri" pitchFamily="34" charset="0"/>
                  <a:ea typeface="Calibri"/>
                  <a:cs typeface="Calibri" pitchFamily="34" charset="0"/>
                  <a:sym typeface="Cambria"/>
                </a:rPr>
                <a:t>d’</a:t>
              </a:r>
              <a:r>
                <a:rPr lang="fr-FR" sz="1600" dirty="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œuvre </a:t>
              </a:r>
            </a:p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mbria"/>
              </a:endParaRPr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652171" y="1282052"/>
            <a:ext cx="2738633" cy="15238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fr-FR" sz="1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❶ </a:t>
            </a:r>
            <a:r>
              <a:rPr lang="fr-FR" sz="18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Repérer les baliveaux parmi les tiges </a:t>
            </a:r>
            <a:r>
              <a:rPr lang="fr-FR" sz="1800" b="1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>
              <a:lnSpc>
                <a:spcPts val="1900"/>
              </a:lnSpc>
            </a:pPr>
            <a:r>
              <a:rPr lang="fr-FR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rectitude</a:t>
            </a:r>
            <a:r>
              <a:rPr lang="fr-FR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fr-FR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verticalité, cylindricité, absence </a:t>
            </a:r>
            <a:r>
              <a:rPr lang="fr-FR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de défauts </a:t>
            </a:r>
            <a:r>
              <a:rPr lang="fr-FR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visibles.</a:t>
            </a:r>
            <a:endParaRPr lang="fr-FR"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52171" y="5553603"/>
            <a:ext cx="5597665" cy="1021556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fr-FR" sz="1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❸</a:t>
            </a:r>
            <a:r>
              <a:rPr lang="fr-FR" sz="1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8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Les</a:t>
            </a:r>
            <a:r>
              <a:rPr lang="fr-FR" sz="1800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800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baliveaux</a:t>
            </a:r>
            <a:r>
              <a:rPr lang="fr-FR" sz="180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800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sont-ils grêles ou </a:t>
            </a:r>
            <a:r>
              <a:rPr lang="fr-FR" sz="18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trapus ?</a:t>
            </a:r>
            <a:r>
              <a:rPr lang="fr-FR" sz="1800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800" spc="-50" dirty="0" smtClean="0">
                <a:latin typeface="Calibri"/>
                <a:ea typeface="Calibri"/>
                <a:cs typeface="Calibri"/>
                <a:sym typeface="Calibri"/>
              </a:rPr>
              <a:t>Mesure </a:t>
            </a:r>
            <a:r>
              <a:rPr lang="fr-FR" sz="1800" spc="-50" dirty="0">
                <a:latin typeface="Calibri"/>
                <a:ea typeface="Calibri"/>
                <a:cs typeface="Calibri"/>
                <a:sym typeface="Calibri"/>
              </a:rPr>
              <a:t>du facteur d’élancement « hauteur/diamètre » (</a:t>
            </a:r>
            <a:r>
              <a:rPr lang="fr-FR" sz="1800" b="1" spc="-5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fr-FR" sz="1800" spc="-50" dirty="0"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fr-FR" sz="1800" b="1" spc="-50" dirty="0">
                <a:solidFill>
                  <a:srgbClr val="0091FE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fr-FR" sz="1800" spc="-50" dirty="0">
                <a:latin typeface="Calibri"/>
                <a:ea typeface="Calibri"/>
                <a:cs typeface="Calibri"/>
                <a:sym typeface="Calibri"/>
              </a:rPr>
              <a:t>). Si ce rapport est &lt; </a:t>
            </a:r>
            <a:r>
              <a:rPr lang="fr-FR" sz="1800" spc="-50" dirty="0" smtClean="0">
                <a:latin typeface="Calibri"/>
                <a:ea typeface="Calibri"/>
                <a:cs typeface="Calibri"/>
                <a:sym typeface="Calibri"/>
              </a:rPr>
              <a:t>70-80</a:t>
            </a:r>
            <a:r>
              <a:rPr lang="fr-FR" sz="1800" spc="-50" dirty="0">
                <a:latin typeface="Calibri"/>
                <a:ea typeface="Calibri"/>
                <a:cs typeface="Calibri"/>
                <a:sym typeface="Calibri"/>
              </a:rPr>
              <a:t>, l’équilibre est </a:t>
            </a:r>
            <a:r>
              <a:rPr lang="fr-FR" sz="1800" spc="-5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correct</a:t>
            </a:r>
            <a:r>
              <a:rPr lang="fr-FR" sz="1800" spc="-5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600" spc="-5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fr-FR" sz="1600" spc="-5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fr-FR" sz="1600" spc="-5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f. ci-contre)</a:t>
            </a:r>
            <a:endParaRPr lang="fr-FR" sz="1600" strike="sngStrike" spc="-50" dirty="0"/>
          </a:p>
        </p:txBody>
      </p:sp>
      <p:sp>
        <p:nvSpPr>
          <p:cNvPr id="31" name="ZoneTexte 30"/>
          <p:cNvSpPr txBox="1"/>
          <p:nvPr/>
        </p:nvSpPr>
        <p:spPr>
          <a:xfrm>
            <a:off x="3399795" y="1286579"/>
            <a:ext cx="2859032" cy="18416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fr-FR" sz="1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❷</a:t>
            </a:r>
            <a:r>
              <a:rPr lang="fr-FR" sz="1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8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Apprécier leur vigueur</a:t>
            </a:r>
          </a:p>
          <a:p>
            <a:pPr lvl="0">
              <a:lnSpc>
                <a:spcPts val="1900"/>
              </a:lnSpc>
              <a:spcBef>
                <a:spcPts val="600"/>
              </a:spcBef>
            </a:pPr>
            <a:r>
              <a:rPr lang="fr-FR" sz="1800" spc="-50" dirty="0" smtClean="0">
                <a:latin typeface="Calibri"/>
                <a:ea typeface="Calibri"/>
                <a:cs typeface="Calibri"/>
                <a:sym typeface="Calibri"/>
              </a:rPr>
              <a:t>La tête </a:t>
            </a:r>
            <a:r>
              <a:rPr lang="fr-FR" sz="1800" spc="-5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(ou houppier) </a:t>
            </a:r>
            <a:r>
              <a:rPr lang="fr-FR" sz="1800" spc="-50" dirty="0">
                <a:latin typeface="Calibri"/>
                <a:ea typeface="Calibri"/>
                <a:cs typeface="Calibri"/>
                <a:sym typeface="Calibri"/>
              </a:rPr>
              <a:t>des baliveaux </a:t>
            </a:r>
            <a:r>
              <a:rPr lang="fr-FR" sz="1800" spc="-50" dirty="0" smtClean="0">
                <a:latin typeface="Calibri"/>
                <a:ea typeface="Calibri"/>
                <a:cs typeface="Calibri"/>
                <a:sym typeface="Calibri"/>
              </a:rPr>
              <a:t>doit être </a:t>
            </a:r>
            <a:r>
              <a:rPr lang="fr-FR" sz="1800" spc="-50" dirty="0">
                <a:latin typeface="Calibri"/>
                <a:ea typeface="Calibri"/>
                <a:cs typeface="Calibri"/>
                <a:sym typeface="Calibri"/>
              </a:rPr>
              <a:t>bien développée, </a:t>
            </a:r>
            <a:r>
              <a:rPr lang="fr-FR" sz="1800" spc="-50" dirty="0" smtClean="0">
                <a:latin typeface="Calibri"/>
                <a:ea typeface="Calibri"/>
                <a:cs typeface="Calibri"/>
                <a:sym typeface="Calibri"/>
              </a:rPr>
              <a:t>équilibrée. Choisir </a:t>
            </a:r>
            <a:r>
              <a:rPr lang="fr-FR" sz="1800" spc="-50" dirty="0">
                <a:latin typeface="Calibri"/>
                <a:ea typeface="Calibri"/>
                <a:cs typeface="Calibri"/>
                <a:sym typeface="Calibri"/>
              </a:rPr>
              <a:t>parmi les arbres les plus </a:t>
            </a:r>
            <a:r>
              <a:rPr lang="fr-FR" sz="1800" spc="-50" dirty="0" smtClean="0">
                <a:latin typeface="Calibri"/>
                <a:ea typeface="Calibri"/>
                <a:cs typeface="Calibri"/>
                <a:sym typeface="Calibri"/>
              </a:rPr>
              <a:t>gros.</a:t>
            </a:r>
            <a:endParaRPr lang="fr-FR" sz="1800" spc="-50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6610308" y="1830757"/>
            <a:ext cx="3119224" cy="4006701"/>
            <a:chOff x="7609694" y="1375167"/>
            <a:chExt cx="2333615" cy="4200588"/>
          </a:xfrm>
        </p:grpSpPr>
        <p:sp>
          <p:nvSpPr>
            <p:cNvPr id="26" name="ZoneTexte 25"/>
            <p:cNvSpPr txBox="1"/>
            <p:nvPr/>
          </p:nvSpPr>
          <p:spPr>
            <a:xfrm>
              <a:off x="7609694" y="1375167"/>
              <a:ext cx="2333615" cy="420058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lvl="0">
                <a:spcBef>
                  <a:spcPts val="700"/>
                </a:spcBef>
              </a:pPr>
              <a:r>
                <a:rPr lang="fr-FR" sz="1600" i="1" spc="-100" dirty="0" smtClean="0">
                  <a:latin typeface="Calibri"/>
                  <a:ea typeface="Calibri"/>
                  <a:cs typeface="Calibri"/>
                  <a:sym typeface="Calibri"/>
                </a:rPr>
                <a:t>Exemple </a:t>
              </a:r>
              <a:r>
                <a:rPr lang="fr-FR" sz="1600" i="1" spc="-100" dirty="0">
                  <a:latin typeface="Calibri"/>
                  <a:ea typeface="Calibri"/>
                  <a:cs typeface="Calibri"/>
                  <a:sym typeface="Calibri"/>
                </a:rPr>
                <a:t>: </a:t>
              </a:r>
              <a:endParaRPr lang="fr-FR" sz="1600" i="1" spc="-100" dirty="0" smtClean="0">
                <a:latin typeface="Calibri"/>
                <a:ea typeface="Calibri"/>
                <a:cs typeface="Calibri"/>
                <a:sym typeface="Calibri"/>
              </a:endParaRPr>
            </a:p>
            <a:p>
              <a:pPr lvl="0">
                <a:spcBef>
                  <a:spcPts val="700"/>
                </a:spcBef>
              </a:pPr>
              <a:r>
                <a:rPr lang="fr-FR" sz="1600" i="1" spc="-100" dirty="0" smtClean="0">
                  <a:latin typeface="Calibri"/>
                  <a:ea typeface="Calibri"/>
                  <a:cs typeface="Calibri"/>
                  <a:sym typeface="Calibri"/>
                </a:rPr>
                <a:t>rapport </a:t>
              </a:r>
              <a:r>
                <a:rPr lang="fr-FR" sz="1600" b="1" i="1" spc="-100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H</a:t>
              </a:r>
              <a:r>
                <a:rPr lang="fr-FR" sz="1600" i="1" spc="-100" dirty="0">
                  <a:latin typeface="Calibri"/>
                  <a:ea typeface="Calibri"/>
                  <a:cs typeface="Calibri"/>
                  <a:sym typeface="Calibri"/>
                </a:rPr>
                <a:t>/</a:t>
              </a:r>
              <a:r>
                <a:rPr lang="fr-FR" sz="1600" b="1" i="1" spc="-100" dirty="0">
                  <a:solidFill>
                    <a:schemeClr val="bg2"/>
                  </a:solidFill>
                  <a:latin typeface="Calibri"/>
                  <a:ea typeface="Calibri"/>
                  <a:cs typeface="Calibri"/>
                  <a:sym typeface="Calibri"/>
                </a:rPr>
                <a:t>D</a:t>
              </a:r>
              <a:r>
                <a:rPr lang="fr-FR" sz="1600" i="1" spc="-100" dirty="0">
                  <a:latin typeface="Calibri"/>
                  <a:ea typeface="Calibri"/>
                  <a:cs typeface="Calibri"/>
                  <a:sym typeface="Calibri"/>
                </a:rPr>
                <a:t> d’un baliveau </a:t>
              </a:r>
              <a:r>
                <a:rPr lang="fr-FR" sz="1600" i="1" spc="-100" dirty="0" smtClean="0">
                  <a:latin typeface="Calibri"/>
                  <a:ea typeface="Calibri"/>
                  <a:cs typeface="Calibri"/>
                  <a:sym typeface="Calibri"/>
                </a:rPr>
                <a:t>avec </a:t>
              </a:r>
              <a:br>
                <a:rPr lang="fr-FR" sz="1600" i="1" spc="-100" dirty="0" smtClean="0"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fr-FR" sz="1600" b="1" i="1" spc="-100" dirty="0" smtClean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H</a:t>
              </a:r>
              <a:r>
                <a:rPr lang="fr-FR" sz="1600" i="1" spc="-100" dirty="0" smtClean="0">
                  <a:latin typeface="Calibri"/>
                  <a:ea typeface="Calibri"/>
                  <a:cs typeface="Calibri"/>
                  <a:sym typeface="Calibri"/>
                </a:rPr>
                <a:t> = 20 m et  </a:t>
              </a:r>
              <a:r>
                <a:rPr lang="fr-FR" sz="1600" b="1" i="1" spc="-100" dirty="0" smtClean="0">
                  <a:solidFill>
                    <a:schemeClr val="bg2"/>
                  </a:solidFill>
                  <a:latin typeface="Calibri"/>
                  <a:ea typeface="Calibri"/>
                  <a:cs typeface="Calibri"/>
                  <a:sym typeface="Calibri"/>
                </a:rPr>
                <a:t>D</a:t>
              </a:r>
              <a:r>
                <a:rPr lang="fr-FR" sz="1600" i="1" spc="-100" dirty="0" smtClean="0">
                  <a:latin typeface="Calibri"/>
                  <a:ea typeface="Calibri"/>
                  <a:cs typeface="Calibri"/>
                  <a:sym typeface="Calibri"/>
                </a:rPr>
                <a:t> = 20 cm :  </a:t>
              </a:r>
              <a:br>
                <a:rPr lang="fr-FR" sz="1600" i="1" spc="-100" dirty="0" smtClean="0"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fr-FR" sz="1600" b="1" i="1" spc="-100" dirty="0" smtClean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H</a:t>
              </a:r>
              <a:r>
                <a:rPr lang="fr-FR" sz="1600" i="1" spc="-100" dirty="0" smtClean="0">
                  <a:latin typeface="Calibri"/>
                  <a:ea typeface="Calibri"/>
                  <a:cs typeface="Calibri"/>
                  <a:sym typeface="Calibri"/>
                </a:rPr>
                <a:t>/</a:t>
              </a:r>
              <a:r>
                <a:rPr lang="fr-FR" sz="1600" b="1" i="1" spc="-100" dirty="0" smtClean="0">
                  <a:solidFill>
                    <a:schemeClr val="bg2"/>
                  </a:solidFill>
                  <a:latin typeface="Calibri"/>
                  <a:ea typeface="Calibri"/>
                  <a:cs typeface="Calibri"/>
                  <a:sym typeface="Calibri"/>
                </a:rPr>
                <a:t>D </a:t>
              </a:r>
              <a:r>
                <a:rPr lang="fr-FR" sz="1600" i="1" spc="-100" dirty="0" smtClean="0">
                  <a:latin typeface="Calibri"/>
                  <a:ea typeface="Calibri"/>
                  <a:cs typeface="Calibri"/>
                  <a:sym typeface="Calibri"/>
                </a:rPr>
                <a:t>= 20/0,2</a:t>
              </a:r>
              <a:br>
                <a:rPr lang="fr-FR" sz="1600" i="1" spc="-100" dirty="0" smtClean="0"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fr-FR" sz="1600" i="1" spc="-100" dirty="0" smtClean="0">
                  <a:latin typeface="Calibri"/>
                  <a:ea typeface="Calibri"/>
                  <a:cs typeface="Calibri"/>
                  <a:sym typeface="Calibri"/>
                </a:rPr>
                <a:t>          = </a:t>
              </a:r>
              <a:r>
                <a:rPr lang="fr-FR" sz="1600" b="1" i="1" spc="-100" dirty="0" smtClean="0">
                  <a:latin typeface="Calibri"/>
                  <a:ea typeface="Calibri"/>
                  <a:cs typeface="Calibri"/>
                  <a:sym typeface="Calibri"/>
                </a:rPr>
                <a:t>100</a:t>
              </a:r>
              <a:r>
                <a:rPr lang="fr-FR" sz="1600" i="1" spc="-1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fr-FR" sz="1600" i="1" spc="-100" dirty="0" smtClean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	        </a:t>
              </a:r>
              <a:r>
                <a:rPr lang="fr-FR" sz="1600" i="1" spc="-100" dirty="0" smtClean="0">
                  <a:latin typeface="Calibri"/>
                  <a:ea typeface="Calibri"/>
                  <a:cs typeface="Calibri"/>
                  <a:sym typeface="Calibri"/>
                </a:rPr>
                <a:t>arbre grêle</a:t>
              </a:r>
              <a:r>
                <a:rPr lang="fr-FR" sz="1600" i="1" spc="-100" dirty="0" smtClean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, fragile</a:t>
              </a:r>
              <a:r>
                <a:rPr lang="fr-FR" sz="1600" i="1" spc="-100" dirty="0" smtClean="0">
                  <a:latin typeface="Calibri"/>
                  <a:ea typeface="Calibri"/>
                  <a:cs typeface="Calibri"/>
                  <a:sym typeface="Calibri"/>
                </a:rPr>
                <a:t>. </a:t>
              </a:r>
              <a:br>
                <a:rPr lang="fr-FR" sz="1600" i="1" spc="-100" dirty="0" smtClean="0"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fr-FR" i="1" dirty="0" smtClean="0"/>
                <a:t>À</a:t>
              </a:r>
              <a:r>
                <a:rPr lang="fr-FR" sz="1600" i="1" spc="-100" dirty="0" smtClean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fr-FR" sz="1600" i="1" spc="-100" dirty="0">
                  <a:latin typeface="Calibri"/>
                  <a:ea typeface="Calibri"/>
                  <a:cs typeface="Calibri"/>
                  <a:sym typeface="Calibri"/>
                </a:rPr>
                <a:t>éclaircir </a:t>
              </a:r>
              <a:r>
                <a:rPr lang="fr-FR" sz="1600" i="1" spc="-100" dirty="0" smtClean="0">
                  <a:latin typeface="Calibri"/>
                  <a:ea typeface="Calibri"/>
                  <a:cs typeface="Calibri"/>
                  <a:sym typeface="Calibri"/>
                </a:rPr>
                <a:t>prudemment, sinon </a:t>
              </a:r>
              <a:r>
                <a:rPr lang="fr-FR" sz="1600" i="1" spc="-100" dirty="0">
                  <a:latin typeface="Calibri"/>
                  <a:ea typeface="Calibri"/>
                  <a:cs typeface="Calibri"/>
                  <a:sym typeface="Calibri"/>
                </a:rPr>
                <a:t>risque </a:t>
              </a:r>
              <a:r>
                <a:rPr lang="fr-FR" sz="1600" i="1" spc="-100" dirty="0" smtClean="0">
                  <a:latin typeface="Calibri"/>
                  <a:ea typeface="Calibri"/>
                  <a:cs typeface="Calibri"/>
                  <a:sym typeface="Calibri"/>
                </a:rPr>
                <a:t>de chute ou courbure </a:t>
              </a:r>
              <a:r>
                <a:rPr lang="fr-FR" sz="1600" i="1" spc="-100" dirty="0">
                  <a:latin typeface="Calibri"/>
                  <a:ea typeface="Calibri"/>
                  <a:cs typeface="Calibri"/>
                  <a:sym typeface="Calibri"/>
                </a:rPr>
                <a:t>au </a:t>
              </a:r>
              <a:r>
                <a:rPr lang="fr-FR" sz="1600" i="1" spc="-100" dirty="0" smtClean="0">
                  <a:latin typeface="Calibri"/>
                  <a:ea typeface="Calibri"/>
                  <a:cs typeface="Calibri"/>
                  <a:sym typeface="Calibri"/>
                </a:rPr>
                <a:t>vent  </a:t>
              </a:r>
              <a:r>
                <a:rPr lang="fr-FR" sz="1600" i="1" spc="-100" dirty="0">
                  <a:latin typeface="Calibri"/>
                  <a:ea typeface="Calibri"/>
                  <a:cs typeface="Calibri"/>
                  <a:sym typeface="Calibri"/>
                </a:rPr>
                <a:t>; </a:t>
              </a:r>
              <a:r>
                <a:rPr lang="fr-FR" sz="1600" i="1" spc="-100" dirty="0" smtClean="0">
                  <a:latin typeface="Calibri"/>
                  <a:ea typeface="Calibri"/>
                  <a:cs typeface="Calibri"/>
                  <a:sym typeface="Calibri"/>
                </a:rPr>
                <a:t/>
              </a:r>
              <a:br>
                <a:rPr lang="fr-FR" sz="1600" i="1" spc="-100" dirty="0" smtClean="0"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fr-FR" sz="1600" i="1" spc="-100" dirty="0" smtClean="0">
                  <a:latin typeface="Calibri"/>
                  <a:ea typeface="Calibri"/>
                  <a:cs typeface="Calibri"/>
                  <a:sym typeface="Calibri"/>
                </a:rPr>
                <a:t>fort </a:t>
              </a:r>
              <a:r>
                <a:rPr lang="fr-FR" sz="1600" i="1" spc="-100" dirty="0">
                  <a:latin typeface="Calibri"/>
                  <a:ea typeface="Calibri"/>
                  <a:cs typeface="Calibri"/>
                  <a:sym typeface="Calibri"/>
                </a:rPr>
                <a:t>risque d’apparition de gourmands sur les chênes ou le châtaignier.</a:t>
              </a:r>
              <a:endParaRPr lang="fr-FR" sz="1600" spc="-100" dirty="0"/>
            </a:p>
            <a:p>
              <a:pPr lvl="0">
                <a:spcBef>
                  <a:spcPts val="700"/>
                </a:spcBef>
              </a:pPr>
              <a:r>
                <a:rPr lang="fr-FR" sz="1600" i="1" spc="-100" dirty="0" smtClean="0">
                  <a:latin typeface="Calibri"/>
                  <a:ea typeface="Calibri"/>
                  <a:cs typeface="Calibri"/>
                  <a:sym typeface="Calibri"/>
                </a:rPr>
                <a:t>Avec diamètre = 30 </a:t>
              </a:r>
              <a:r>
                <a:rPr lang="fr-FR" sz="1600" i="1" spc="-100" dirty="0">
                  <a:latin typeface="Calibri"/>
                  <a:ea typeface="Calibri"/>
                  <a:cs typeface="Calibri"/>
                  <a:sym typeface="Calibri"/>
                </a:rPr>
                <a:t>cm et </a:t>
              </a:r>
              <a:r>
                <a:rPr lang="fr-FR" sz="1600" i="1" spc="-100" dirty="0" smtClean="0">
                  <a:latin typeface="Calibri"/>
                  <a:ea typeface="Calibri"/>
                  <a:cs typeface="Calibri"/>
                  <a:sym typeface="Calibri"/>
                </a:rPr>
                <a:t>même </a:t>
              </a:r>
              <a:r>
                <a:rPr lang="fr-FR" sz="1600" i="1" spc="-100" dirty="0">
                  <a:latin typeface="Calibri"/>
                  <a:ea typeface="Calibri"/>
                  <a:cs typeface="Calibri"/>
                  <a:sym typeface="Calibri"/>
                </a:rPr>
                <a:t>hauteur, </a:t>
              </a:r>
              <a:r>
                <a:rPr lang="fr-FR" sz="1600" b="1" i="1" spc="-100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H</a:t>
              </a:r>
              <a:r>
                <a:rPr lang="fr-FR" sz="1600" i="1" spc="-100" dirty="0">
                  <a:latin typeface="Calibri"/>
                  <a:ea typeface="Calibri"/>
                  <a:cs typeface="Calibri"/>
                  <a:sym typeface="Calibri"/>
                </a:rPr>
                <a:t>/</a:t>
              </a:r>
              <a:r>
                <a:rPr lang="fr-FR" sz="1600" b="1" i="1" spc="-100" dirty="0">
                  <a:solidFill>
                    <a:schemeClr val="bg2"/>
                  </a:solidFill>
                  <a:latin typeface="Calibri"/>
                  <a:ea typeface="Calibri"/>
                  <a:cs typeface="Calibri"/>
                  <a:sym typeface="Calibri"/>
                </a:rPr>
                <a:t>D</a:t>
              </a:r>
              <a:r>
                <a:rPr lang="fr-FR" sz="1600" i="1" spc="-100" dirty="0" smtClean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fr-FR" sz="1600" i="1" spc="-100" dirty="0">
                  <a:latin typeface="Calibri"/>
                  <a:ea typeface="Calibri"/>
                  <a:cs typeface="Calibri"/>
                  <a:sym typeface="Calibri"/>
                </a:rPr>
                <a:t>= 20/0,3 </a:t>
              </a:r>
              <a:r>
                <a:rPr lang="fr-FR" sz="1600" i="1" spc="-100" dirty="0" smtClean="0">
                  <a:latin typeface="Calibri"/>
                  <a:ea typeface="Calibri"/>
                  <a:cs typeface="Calibri"/>
                  <a:sym typeface="Calibri"/>
                </a:rPr>
                <a:t>= </a:t>
              </a:r>
              <a:r>
                <a:rPr lang="fr-FR" sz="1600" b="1" i="1" spc="-100" dirty="0" smtClean="0">
                  <a:latin typeface="Calibri"/>
                  <a:ea typeface="Calibri"/>
                  <a:cs typeface="Calibri"/>
                  <a:sym typeface="Calibri"/>
                </a:rPr>
                <a:t>67</a:t>
              </a:r>
              <a:r>
                <a:rPr lang="fr-FR" sz="1600" i="1" spc="-1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r>
                <a:rPr lang="fr-FR" sz="1600" i="1" spc="-100" dirty="0">
                  <a:latin typeface="Calibri"/>
                  <a:ea typeface="Calibri"/>
                  <a:cs typeface="Calibri"/>
                  <a:sym typeface="Calibri"/>
                </a:rPr>
                <a:t> C’est un </a:t>
              </a:r>
              <a:r>
                <a:rPr lang="fr-FR" sz="1600" i="1" spc="-100" dirty="0" smtClean="0">
                  <a:latin typeface="Calibri"/>
                  <a:ea typeface="Calibri"/>
                  <a:cs typeface="Calibri"/>
                  <a:sym typeface="Calibri"/>
                </a:rPr>
                <a:t>arbre plus trapu, </a:t>
              </a:r>
              <a:r>
                <a:rPr lang="fr-FR" sz="1600" i="1" spc="-100" dirty="0">
                  <a:latin typeface="Calibri"/>
                  <a:ea typeface="Calibri"/>
                  <a:cs typeface="Calibri"/>
                  <a:sym typeface="Calibri"/>
                </a:rPr>
                <a:t>équilibré</a:t>
              </a:r>
              <a:r>
                <a:rPr lang="fr-FR" sz="1600" i="1" spc="-1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. L’éclaircie peut être </a:t>
              </a:r>
              <a:r>
                <a:rPr lang="fr-FR" sz="1600" i="1" spc="-100" dirty="0" smtClean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plus forte.</a:t>
              </a:r>
              <a:endParaRPr lang="fr-FR" sz="1600" i="1" spc="-1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Flèche droite 8"/>
            <p:cNvSpPr/>
            <p:nvPr/>
          </p:nvSpPr>
          <p:spPr>
            <a:xfrm>
              <a:off x="8378257" y="2807642"/>
              <a:ext cx="264910" cy="7954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3" name="ZoneTexte 6"/>
          <p:cNvSpPr txBox="1">
            <a:spLocks noChangeArrowheads="1"/>
          </p:cNvSpPr>
          <p:nvPr/>
        </p:nvSpPr>
        <p:spPr bwMode="auto">
          <a:xfrm rot="16200000">
            <a:off x="-999647" y="4328156"/>
            <a:ext cx="263149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/>
            <a:r>
              <a:rPr lang="fr-FR" altLang="fr-FR" sz="2050" b="1" i="1" dirty="0" smtClean="0">
                <a:solidFill>
                  <a:srgbClr val="0085C8"/>
                </a:solidFill>
                <a:latin typeface="Calibri" pitchFamily="34" charset="0"/>
              </a:rPr>
              <a:t>Décrire </a:t>
            </a:r>
            <a:r>
              <a:rPr lang="fr-FR" altLang="fr-FR" sz="2050" b="1" i="1" dirty="0">
                <a:solidFill>
                  <a:srgbClr val="0085C8"/>
                </a:solidFill>
                <a:latin typeface="Calibri" pitchFamily="34" charset="0"/>
              </a:rPr>
              <a:t>le taillis</a:t>
            </a:r>
          </a:p>
        </p:txBody>
      </p:sp>
    </p:spTree>
    <p:extLst>
      <p:ext uri="{BB962C8B-B14F-4D97-AF65-F5344CB8AC3E}">
        <p14:creationId xmlns:p14="http://schemas.microsoft.com/office/powerpoint/2010/main" val="1408309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sldNum" idx="12"/>
          </p:nvPr>
        </p:nvSpPr>
        <p:spPr>
          <a:xfrm>
            <a:off x="9380030" y="6453188"/>
            <a:ext cx="346075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sz="1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Shape 209"/>
          <p:cNvSpPr txBox="1"/>
          <p:nvPr/>
        </p:nvSpPr>
        <p:spPr>
          <a:xfrm>
            <a:off x="745130" y="986326"/>
            <a:ext cx="8683010" cy="595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kern="1200" dirty="0" smtClean="0">
                <a:solidFill>
                  <a:srgbClr val="0085C8"/>
                </a:solidFill>
                <a:latin typeface="Calibri" pitchFamily="34" charset="0"/>
                <a:ea typeface="+mj-ea"/>
                <a:cs typeface="Calibri" pitchFamily="34" charset="0"/>
                <a:sym typeface="Calibri"/>
              </a:rPr>
              <a:t>Présence de baliveaux adaptés à la station, jeunes, </a:t>
            </a:r>
            <a:br>
              <a:rPr lang="fr-FR" sz="2000" b="1" kern="1200" dirty="0" smtClean="0">
                <a:solidFill>
                  <a:srgbClr val="0085C8"/>
                </a:solidFill>
                <a:latin typeface="Calibri" pitchFamily="34" charset="0"/>
                <a:ea typeface="+mj-ea"/>
                <a:cs typeface="Calibri" pitchFamily="34" charset="0"/>
                <a:sym typeface="Calibri"/>
              </a:rPr>
            </a:br>
            <a:r>
              <a:rPr lang="fr-FR" sz="2000" b="1" kern="1200" dirty="0" smtClean="0">
                <a:solidFill>
                  <a:srgbClr val="0085C8"/>
                </a:solidFill>
                <a:latin typeface="Calibri" pitchFamily="34" charset="0"/>
                <a:ea typeface="+mj-ea"/>
                <a:cs typeface="Calibri" pitchFamily="34" charset="0"/>
                <a:sym typeface="Calibri"/>
              </a:rPr>
              <a:t>en densité suffisante et en bonne santé </a:t>
            </a:r>
            <a:endParaRPr lang="fr-FR" sz="2000" b="1" kern="1200" dirty="0">
              <a:solidFill>
                <a:srgbClr val="0085C8"/>
              </a:solidFill>
              <a:latin typeface="Calibri" pitchFamily="34" charset="0"/>
              <a:ea typeface="+mj-ea"/>
              <a:cs typeface="Calibri" pitchFamily="34" charset="0"/>
              <a:sym typeface="Calibri"/>
            </a:endParaRPr>
          </a:p>
        </p:txBody>
      </p:sp>
      <p:pic>
        <p:nvPicPr>
          <p:cNvPr id="210" name="Shape 210" descr="C:\Users\coutant\Desktop\Efor-own PP (15-06_-17)\Links\CNPF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9225" y="6456363"/>
            <a:ext cx="320675" cy="2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Shape 211" descr="C:\Users\coutant\Desktop\Efor-own PP (15-06_-17)\Links\Erasmus+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16825" y="6462713"/>
            <a:ext cx="1296988" cy="2952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585952" y="1622444"/>
            <a:ext cx="9150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Critères de choix </a:t>
            </a:r>
            <a:r>
              <a:rPr lang="fr-FR" sz="200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des </a:t>
            </a:r>
            <a:r>
              <a:rPr lang="fr-FR" sz="2000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baliveaux, </a:t>
            </a:r>
            <a:r>
              <a:rPr lang="fr-FR" sz="200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orientation </a:t>
            </a:r>
            <a:r>
              <a:rPr lang="fr-FR" sz="2000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possible vers </a:t>
            </a:r>
            <a:r>
              <a:rPr lang="fr-FR" sz="200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la futaie </a:t>
            </a:r>
            <a:r>
              <a:rPr lang="fr-FR" sz="2000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régulière/irrégulière </a:t>
            </a:r>
            <a:endParaRPr lang="fr-FR" sz="2000" dirty="0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665963" y="4319927"/>
            <a:ext cx="8722146" cy="2044002"/>
            <a:chOff x="705994" y="4391650"/>
            <a:chExt cx="8722146" cy="2044002"/>
          </a:xfrm>
        </p:grpSpPr>
        <p:sp>
          <p:nvSpPr>
            <p:cNvPr id="212" name="Shape 212"/>
            <p:cNvSpPr txBox="1"/>
            <p:nvPr/>
          </p:nvSpPr>
          <p:spPr>
            <a:xfrm>
              <a:off x="705994" y="4951121"/>
              <a:ext cx="6069104" cy="148453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just" rtl="0">
                <a:lnSpc>
                  <a:spcPts val="19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fr-FR" sz="2000" b="1" dirty="0" smtClean="0">
                  <a:solidFill>
                    <a:schemeClr val="tx2"/>
                  </a:solidFill>
                  <a:latin typeface="Calibri"/>
                  <a:ea typeface="Calibri"/>
                  <a:cs typeface="Calibri"/>
                  <a:sym typeface="Calibri"/>
                </a:rPr>
                <a:t>La </a:t>
              </a:r>
              <a:r>
                <a:rPr lang="fr-FR" sz="2000" b="1" dirty="0">
                  <a:solidFill>
                    <a:schemeClr val="tx2"/>
                  </a:solidFill>
                  <a:latin typeface="Calibri"/>
                  <a:ea typeface="Calibri"/>
                  <a:cs typeface="Calibri"/>
                  <a:sym typeface="Calibri"/>
                </a:rPr>
                <a:t>densité d’arbres sélectionnés dépend de </a:t>
              </a:r>
              <a:endParaRPr lang="fr-FR" sz="20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180000" marR="0" lvl="0" indent="-180000" algn="just" rtl="0">
                <a:lnSpc>
                  <a:spcPts val="19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bg2"/>
                </a:buClr>
                <a:buFont typeface="Arial" panose="020B0604020202020204" pitchFamily="34" charset="0"/>
                <a:buChar char="•"/>
              </a:pPr>
              <a:r>
                <a:rPr lang="fr-FR" sz="20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leur âge,</a:t>
              </a:r>
            </a:p>
            <a:p>
              <a:pPr marL="180000" marR="0" lvl="0" indent="-180000" algn="just" rtl="0">
                <a:lnSpc>
                  <a:spcPts val="19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2"/>
                </a:buClr>
                <a:buFont typeface="Arial" panose="020B0604020202020204" pitchFamily="34" charset="0"/>
                <a:buChar char="•"/>
              </a:pPr>
              <a:r>
                <a:rPr lang="fr-FR" sz="20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 richesse du sol,</a:t>
              </a:r>
            </a:p>
            <a:p>
              <a:pPr marL="180000" lvl="0" indent="-180000" algn="just">
                <a:lnSpc>
                  <a:spcPts val="1900"/>
                </a:lnSpc>
                <a:buClr>
                  <a:schemeClr val="bg2"/>
                </a:buClr>
                <a:buFont typeface="Arial" panose="020B0604020202020204" pitchFamily="34" charset="0"/>
                <a:buChar char="•"/>
              </a:pPr>
              <a:r>
                <a:rPr lang="fr-FR" sz="20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l’essence (chêne sessile : 60-80, châtaignier : 150).</a:t>
              </a:r>
            </a:p>
            <a:p>
              <a:pPr lvl="0" algn="r">
                <a:lnSpc>
                  <a:spcPts val="1900"/>
                </a:lnSpc>
              </a:pPr>
              <a:r>
                <a:rPr lang="fr-FR" i="1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L’intensité de l’éclaircie est décrite dans la diapositive 14.</a:t>
              </a:r>
              <a:endParaRPr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1467" y="4476320"/>
              <a:ext cx="2406673" cy="1805005"/>
            </a:xfrm>
            <a:prstGeom prst="rect">
              <a:avLst/>
            </a:prstGeom>
            <a:ln>
              <a:noFill/>
            </a:ln>
          </p:spPr>
        </p:pic>
        <p:sp>
          <p:nvSpPr>
            <p:cNvPr id="3" name="ZoneTexte 2"/>
            <p:cNvSpPr txBox="1"/>
            <p:nvPr/>
          </p:nvSpPr>
          <p:spPr>
            <a:xfrm>
              <a:off x="705994" y="4391650"/>
              <a:ext cx="6082018" cy="4426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lvl="0" algn="just"/>
              <a:r>
                <a:rPr lang="fr-FR" sz="2000" b="1" dirty="0">
                  <a:solidFill>
                    <a:schemeClr val="tx2"/>
                  </a:solidFill>
                  <a:latin typeface="Calibri"/>
                  <a:ea typeface="Calibri"/>
                  <a:cs typeface="Calibri"/>
                  <a:sym typeface="Calibri"/>
                </a:rPr>
                <a:t>Baliveaux </a:t>
              </a:r>
              <a:r>
                <a:rPr lang="fr-FR" sz="2000" b="1" dirty="0" smtClean="0">
                  <a:solidFill>
                    <a:schemeClr val="tx2"/>
                  </a:solidFill>
                  <a:latin typeface="Calibri"/>
                  <a:ea typeface="Calibri"/>
                  <a:cs typeface="Calibri"/>
                  <a:sym typeface="Calibri"/>
                </a:rPr>
                <a:t>sélectionnés </a:t>
              </a:r>
              <a:r>
                <a:rPr lang="fr-FR"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repérés et marqués à la </a:t>
              </a:r>
              <a:r>
                <a:rPr lang="fr-FR" sz="200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peinture</a:t>
              </a:r>
              <a:endParaRPr lang="fr-FR" sz="1600" dirty="0"/>
            </a:p>
          </p:txBody>
        </p:sp>
        <p:cxnSp>
          <p:nvCxnSpPr>
            <p:cNvPr id="17" name="Shape 133"/>
            <p:cNvCxnSpPr>
              <a:stCxn id="3" idx="3"/>
            </p:cNvCxnSpPr>
            <p:nvPr/>
          </p:nvCxnSpPr>
          <p:spPr>
            <a:xfrm>
              <a:off x="6788012" y="4612987"/>
              <a:ext cx="810567" cy="893517"/>
            </a:xfrm>
            <a:prstGeom prst="straightConnector1">
              <a:avLst/>
            </a:prstGeom>
            <a:ln w="57150">
              <a:noFill/>
              <a:headEnd type="none" w="sm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e 7"/>
          <p:cNvGrpSpPr/>
          <p:nvPr/>
        </p:nvGrpSpPr>
        <p:grpSpPr>
          <a:xfrm>
            <a:off x="585952" y="1939414"/>
            <a:ext cx="9153741" cy="2369242"/>
            <a:chOff x="676890" y="1732947"/>
            <a:chExt cx="9153741" cy="2369242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" t="1252"/>
            <a:stretch/>
          </p:blipFill>
          <p:spPr>
            <a:xfrm>
              <a:off x="676890" y="1929795"/>
              <a:ext cx="3477553" cy="2172394"/>
            </a:xfrm>
            <a:prstGeom prst="rect">
              <a:avLst/>
            </a:prstGeom>
          </p:spPr>
        </p:pic>
        <p:grpSp>
          <p:nvGrpSpPr>
            <p:cNvPr id="4" name="Groupe 4"/>
            <p:cNvGrpSpPr/>
            <p:nvPr/>
          </p:nvGrpSpPr>
          <p:grpSpPr>
            <a:xfrm>
              <a:off x="4419600" y="1732947"/>
              <a:ext cx="5411031" cy="1642234"/>
              <a:chOff x="5067102" y="1509212"/>
              <a:chExt cx="4734814" cy="1616308"/>
            </a:xfrm>
          </p:grpSpPr>
          <p:sp>
            <p:nvSpPr>
              <p:cNvPr id="33" name="Shape 214"/>
              <p:cNvSpPr txBox="1"/>
              <p:nvPr/>
            </p:nvSpPr>
            <p:spPr>
              <a:xfrm>
                <a:off x="5067102" y="1626564"/>
                <a:ext cx="4734814" cy="143948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lvl="0" algn="just">
                  <a:buClr>
                    <a:schemeClr val="dk1"/>
                  </a:buClr>
                  <a:buSzPts val="1000"/>
                </a:pPr>
                <a:r>
                  <a:rPr lang="fr-FR" sz="1800" dirty="0" smtClean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  </a:t>
                </a:r>
                <a:r>
                  <a:rPr lang="fr-FR" sz="1800" spc="-50" dirty="0" smtClean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Arbre dépérissant : </a:t>
                </a:r>
                <a:r>
                  <a:rPr lang="fr-FR" sz="1800" b="1" spc="-50" dirty="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NON</a:t>
                </a:r>
                <a:endParaRPr lang="fr-FR" sz="1600" b="1" spc="-50" dirty="0">
                  <a:solidFill>
                    <a:srgbClr val="FF0000"/>
                  </a:solidFill>
                  <a:latin typeface="Calibri"/>
                  <a:ea typeface="Calibri"/>
                  <a:cs typeface="Calibri"/>
                </a:endParaRPr>
              </a:p>
              <a:p>
                <a:pPr lvl="0" algn="just">
                  <a:buClr>
                    <a:schemeClr val="dk1"/>
                  </a:buClr>
                  <a:buSzPts val="1000"/>
                </a:pPr>
                <a:r>
                  <a:rPr lang="fr-FR" sz="1800" spc="-50" dirty="0" smtClean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   Courbure </a:t>
                </a:r>
                <a:r>
                  <a:rPr lang="fr-FR" sz="1800" spc="-5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basale ou arbre sur </a:t>
                </a:r>
                <a:r>
                  <a:rPr lang="fr-FR" sz="1800" spc="-50" dirty="0" smtClean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souche : </a:t>
                </a:r>
                <a:r>
                  <a:rPr lang="fr-FR" sz="1800" b="1" spc="-50" dirty="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NON</a:t>
                </a:r>
                <a:endParaRPr lang="fr-FR" sz="1600" b="1" spc="-50" dirty="0">
                  <a:solidFill>
                    <a:srgbClr val="FF0000"/>
                  </a:solidFill>
                  <a:latin typeface="Calibri"/>
                  <a:ea typeface="Calibri"/>
                  <a:cs typeface="Calibri"/>
                </a:endParaRPr>
              </a:p>
              <a:p>
                <a:pPr lvl="0" algn="just">
                  <a:buClr>
                    <a:schemeClr val="dk1"/>
                  </a:buClr>
                  <a:buSzPts val="1000"/>
                </a:pPr>
                <a:r>
                  <a:rPr lang="fr-FR" sz="1800" spc="-50" dirty="0" smtClean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   Défaut </a:t>
                </a:r>
                <a:r>
                  <a:rPr lang="fr-FR" sz="1800" spc="-5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apparent sur </a:t>
                </a:r>
                <a:r>
                  <a:rPr lang="fr-FR" sz="1800" spc="-50" dirty="0" smtClean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tronc, gélivure</a:t>
                </a:r>
                <a:r>
                  <a:rPr lang="fr-FR" sz="1800" spc="-5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, </a:t>
                </a:r>
                <a:r>
                  <a:rPr lang="fr-FR" sz="1800" spc="-50" dirty="0" smtClean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fibre torse : </a:t>
                </a:r>
                <a:r>
                  <a:rPr lang="fr-FR" sz="1800" b="1" spc="-50" dirty="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NON</a:t>
                </a:r>
                <a:endParaRPr lang="fr-FR" sz="1600" b="1" spc="-50" dirty="0">
                  <a:solidFill>
                    <a:srgbClr val="FF0000"/>
                  </a:solidFill>
                  <a:latin typeface="Calibri"/>
                  <a:ea typeface="Calibri"/>
                  <a:cs typeface="Calibri"/>
                </a:endParaRPr>
              </a:p>
              <a:p>
                <a:pPr marR="0" lvl="0" algn="just" rtl="0">
                  <a:spcBef>
                    <a:spcPts val="10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</a:pPr>
                <a:r>
                  <a:rPr lang="fr-FR" sz="1800" spc="-50" dirty="0" smtClean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   Très </a:t>
                </a:r>
                <a:r>
                  <a:rPr lang="fr-FR" sz="1800" spc="-5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forte </a:t>
                </a:r>
                <a:r>
                  <a:rPr lang="fr-FR" sz="1800" spc="-50" dirty="0" err="1" smtClean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branchaison</a:t>
                </a:r>
                <a:r>
                  <a:rPr lang="fr-FR" sz="1800" spc="-50" dirty="0" smtClean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: </a:t>
                </a:r>
                <a:r>
                  <a:rPr lang="fr-FR" sz="1800" b="1" spc="-50" dirty="0" smtClean="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NON </a:t>
                </a:r>
              </a:p>
              <a:p>
                <a:pPr marR="0" lvl="0" algn="just" rtl="0">
                  <a:spcBef>
                    <a:spcPts val="10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</a:pPr>
                <a:r>
                  <a:rPr lang="fr-FR" sz="1800" spc="-50" dirty="0" smtClean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   Fourche basse : </a:t>
                </a:r>
                <a:r>
                  <a:rPr lang="fr-FR" sz="1800" b="1" spc="-50" dirty="0" smtClean="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NON</a:t>
                </a:r>
                <a:endParaRPr sz="1600" b="1" spc="-50" dirty="0">
                  <a:solidFill>
                    <a:srgbClr val="FF0000"/>
                  </a:solidFill>
                  <a:latin typeface="Calibri"/>
                  <a:ea typeface="Calibri"/>
                  <a:cs typeface="Calibri"/>
                </a:endParaRPr>
              </a:p>
              <a:p>
                <a:pPr marL="228600" marR="0" lvl="0" indent="-165100" algn="just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Cambria"/>
                  <a:buNone/>
                </a:pPr>
                <a:endParaRPr sz="1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5" name="Image 2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206" t="1" r="37888" b="57865"/>
              <a:stretch/>
            </p:blipFill>
            <p:spPr>
              <a:xfrm>
                <a:off x="5067102" y="1509212"/>
                <a:ext cx="224551" cy="1616308"/>
              </a:xfrm>
              <a:prstGeom prst="rect">
                <a:avLst/>
              </a:prstGeom>
            </p:spPr>
          </p:pic>
        </p:grpSp>
        <p:sp>
          <p:nvSpPr>
            <p:cNvPr id="35" name="Shape 214"/>
            <p:cNvSpPr txBox="1"/>
            <p:nvPr/>
          </p:nvSpPr>
          <p:spPr>
            <a:xfrm>
              <a:off x="4370461" y="3265638"/>
              <a:ext cx="5459531" cy="6823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just">
                <a:buClr>
                  <a:schemeClr val="dk1"/>
                </a:buClr>
                <a:buSzPts val="1000"/>
              </a:pPr>
              <a:r>
                <a:rPr lang="fr-FR" sz="1200" b="1" dirty="0" smtClean="0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❻</a:t>
              </a:r>
              <a:r>
                <a:rPr lang="fr-FR" sz="1800" b="1" spc="-50" dirty="0" smtClean="0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fr-FR" sz="1800" spc="-5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Rectitude</a:t>
              </a:r>
              <a:r>
                <a:rPr lang="fr-FR" sz="1800" spc="-5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, </a:t>
              </a:r>
              <a:r>
                <a:rPr lang="fr-FR" sz="1800" spc="-5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vigueur</a:t>
              </a:r>
              <a:r>
                <a:rPr lang="fr-FR" sz="1800" spc="-50" dirty="0" smtClean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, pas de </a:t>
              </a:r>
              <a:r>
                <a:rPr lang="fr-FR" sz="1800" spc="-5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défaut apparent, </a:t>
              </a:r>
              <a:r>
                <a:rPr lang="fr-FR" sz="1800" spc="-5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 </a:t>
              </a:r>
              <a:r>
                <a:rPr lang="fr-FR" sz="1800" spc="-5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franc-pied </a:t>
              </a:r>
              <a:r>
                <a:rPr lang="fr-FR" sz="1800" spc="-5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ou sur souche par défaut, </a:t>
              </a:r>
              <a:r>
                <a:rPr lang="fr-FR" sz="1800" spc="-50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adapté à </a:t>
              </a:r>
              <a:r>
                <a:rPr lang="fr-FR" sz="1800" spc="-50" dirty="0" smtClean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la station : </a:t>
              </a:r>
              <a:r>
                <a:rPr lang="fr-FR" sz="1800" b="1" spc="-50" dirty="0" smtClean="0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OUI !</a:t>
              </a:r>
              <a:endParaRPr lang="fr-FR" sz="1800" b="1" spc="-5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28600" marR="0" lvl="0" indent="-22860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AutoNum type="arabicPeriod"/>
              </a:pPr>
              <a:endParaRPr sz="1600" dirty="0">
                <a:solidFill>
                  <a:schemeClr val="dk1"/>
                </a:solidFill>
                <a:latin typeface="Calibri"/>
                <a:ea typeface="Calibri"/>
                <a:cs typeface="Calibri"/>
              </a:endParaRPr>
            </a:p>
            <a:p>
              <a:pPr marL="228600" marR="0" lvl="0" indent="-16510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mbria"/>
                <a:buNone/>
              </a:pPr>
              <a:endParaRPr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" name="Connecteur droit avec flèche 6"/>
            <p:cNvCxnSpPr/>
            <p:nvPr/>
          </p:nvCxnSpPr>
          <p:spPr>
            <a:xfrm flipH="1">
              <a:off x="3937786" y="3478306"/>
              <a:ext cx="432036" cy="20846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Shape 143"/>
          <p:cNvSpPr txBox="1">
            <a:spLocks/>
          </p:cNvSpPr>
          <p:nvPr/>
        </p:nvSpPr>
        <p:spPr>
          <a:xfrm>
            <a:off x="745129" y="412680"/>
            <a:ext cx="8804451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r-FR" sz="2800" b="1" kern="1200" dirty="0" smtClean="0">
                <a:solidFill>
                  <a:srgbClr val="0085C8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Étape 2 :</a:t>
            </a:r>
            <a:r>
              <a:rPr lang="fr-FR" sz="2800" b="1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cap="al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quelles</a:t>
            </a:r>
            <a:r>
              <a:rPr lang="fr-FR" sz="2800" b="1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kern="1200" cap="all" dirty="0" smtClean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options de </a:t>
            </a:r>
            <a:r>
              <a:rPr lang="fr-FR" sz="2800" b="1" kern="1200" cap="all" dirty="0">
                <a:solidFill>
                  <a:srgbClr val="BE498B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gestion </a:t>
            </a:r>
            <a:r>
              <a:rPr lang="fr-FR" sz="2000" b="1" kern="1200" dirty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dans un </a:t>
            </a:r>
            <a:r>
              <a:rPr lang="fr-FR" sz="2000" b="1" kern="1200" dirty="0" smtClean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taillis ? </a:t>
            </a:r>
            <a:endParaRPr lang="fr-FR" sz="2000" b="1" kern="1200" dirty="0">
              <a:solidFill>
                <a:schemeClr val="tx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3" name="ZoneTexte 6"/>
          <p:cNvSpPr txBox="1">
            <a:spLocks noChangeArrowheads="1"/>
          </p:cNvSpPr>
          <p:nvPr/>
        </p:nvSpPr>
        <p:spPr bwMode="auto">
          <a:xfrm rot="16200000">
            <a:off x="-2229616" y="4023534"/>
            <a:ext cx="4994431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/>
            <a:r>
              <a:rPr lang="fr-FR" altLang="fr-FR" sz="2050" b="1" i="1" dirty="0" smtClean="0">
                <a:solidFill>
                  <a:srgbClr val="0085C8"/>
                </a:solidFill>
                <a:latin typeface="Calibri" pitchFamily="34" charset="0"/>
              </a:rPr>
              <a:t>Quelles </a:t>
            </a:r>
            <a:r>
              <a:rPr lang="fr-FR" altLang="fr-FR" sz="2050" b="1" i="1" dirty="0">
                <a:solidFill>
                  <a:srgbClr val="0085C8"/>
                </a:solidFill>
                <a:latin typeface="Calibri" pitchFamily="34" charset="0"/>
              </a:rPr>
              <a:t>options de gestion dans un </a:t>
            </a:r>
            <a:r>
              <a:rPr lang="fr-FR" altLang="fr-FR" sz="2050" b="1" i="1" dirty="0" smtClean="0">
                <a:solidFill>
                  <a:srgbClr val="0085C8"/>
                </a:solidFill>
                <a:latin typeface="Calibri" pitchFamily="34" charset="0"/>
              </a:rPr>
              <a:t>taillis ? </a:t>
            </a:r>
            <a:endParaRPr lang="fr-FR" altLang="fr-FR" sz="2050" b="1" i="1" dirty="0">
              <a:solidFill>
                <a:srgbClr val="0085C8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068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sldNum" idx="12"/>
          </p:nvPr>
        </p:nvSpPr>
        <p:spPr>
          <a:xfrm>
            <a:off x="9269939" y="6455803"/>
            <a:ext cx="446709" cy="29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sz="1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Shape 192" descr="C:\Users\coutant\Desktop\Efor-own PP (15-06_-17)\Links\CNPF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9225" y="6456363"/>
            <a:ext cx="320675" cy="2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 descr="C:\Users\coutant\Desktop\Efor-own PP (15-06_-17)\Links\Erasmus+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16825" y="6462713"/>
            <a:ext cx="1296988" cy="29527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Shape 194"/>
          <p:cNvSpPr txBox="1"/>
          <p:nvPr/>
        </p:nvSpPr>
        <p:spPr>
          <a:xfrm>
            <a:off x="867501" y="1155690"/>
            <a:ext cx="4293517" cy="1161943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>
              <a:lnSpc>
                <a:spcPts val="1900"/>
              </a:lnSpc>
            </a:pPr>
            <a:r>
              <a:rPr lang="fr-FR" sz="20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Dans ces situations</a:t>
            </a:r>
            <a:r>
              <a:rPr lang="fr-FR" sz="2000" spc="-5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fr-FR" sz="20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on n’a </a:t>
            </a:r>
            <a:r>
              <a:rPr lang="fr-FR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 </a:t>
            </a:r>
            <a:r>
              <a:rPr lang="fr-F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assez d’arbres pour assurer l’avenir de la parcelle après des interventions. </a:t>
            </a:r>
            <a:endParaRPr dirty="0"/>
          </a:p>
        </p:txBody>
      </p:sp>
      <p:sp>
        <p:nvSpPr>
          <p:cNvPr id="195" name="Shape 195"/>
          <p:cNvSpPr txBox="1"/>
          <p:nvPr/>
        </p:nvSpPr>
        <p:spPr>
          <a:xfrm>
            <a:off x="886389" y="2613826"/>
            <a:ext cx="4357405" cy="43973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La coupe du taillis peut être </a:t>
            </a:r>
            <a:r>
              <a:rPr lang="fr-FR" sz="2000" b="1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envisagée :</a:t>
            </a:r>
            <a:endParaRPr sz="2000" b="1" dirty="0">
              <a:solidFill>
                <a:schemeClr val="tx2"/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5476385" y="1041759"/>
            <a:ext cx="3933343" cy="1758321"/>
            <a:chOff x="906542" y="2156445"/>
            <a:chExt cx="3933343" cy="1758321"/>
          </a:xfrm>
        </p:grpSpPr>
        <p:sp>
          <p:nvSpPr>
            <p:cNvPr id="196" name="Shape 196"/>
            <p:cNvSpPr txBox="1"/>
            <p:nvPr/>
          </p:nvSpPr>
          <p:spPr>
            <a:xfrm>
              <a:off x="3257614" y="2156445"/>
              <a:ext cx="1582271" cy="11747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rtl="0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600" dirty="0">
                  <a:solidFill>
                    <a:schemeClr val="dk1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Calibri"/>
                </a:rPr>
                <a:t>Peuplement de départ : </a:t>
              </a:r>
              <a:r>
                <a:rPr lang="fr-FR" sz="1600" dirty="0" smtClean="0">
                  <a:solidFill>
                    <a:schemeClr val="dk1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Calibri"/>
                </a:rPr>
                <a:t>ici  </a:t>
              </a:r>
              <a:r>
                <a:rPr lang="fr-FR" sz="1600" dirty="0">
                  <a:solidFill>
                    <a:schemeClr val="dk1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Calibri"/>
                </a:rPr>
                <a:t>dépérissement de chêne pédonculé</a:t>
              </a:r>
              <a:endParaRPr sz="1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201" name="Shape 20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06542" y="2215457"/>
              <a:ext cx="2372732" cy="169930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Shape 195"/>
          <p:cNvSpPr txBox="1"/>
          <p:nvPr/>
        </p:nvSpPr>
        <p:spPr>
          <a:xfrm>
            <a:off x="841567" y="3163069"/>
            <a:ext cx="4402227" cy="13189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>
              <a:lnSpc>
                <a:spcPts val="1900"/>
              </a:lnSpc>
              <a:buClr>
                <a:schemeClr val="dk1"/>
              </a:buClr>
              <a:buSzPts val="2000"/>
            </a:pPr>
            <a:r>
              <a:rPr lang="fr-FR" sz="2000" b="1" dirty="0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❶ </a:t>
            </a:r>
            <a:r>
              <a:rPr lang="fr-FR" sz="2000" b="1" spc="-50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fr-FR" sz="2000" b="1" spc="-50" dirty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façon </a:t>
            </a:r>
            <a:r>
              <a:rPr lang="fr-FR" sz="2000" b="1" spc="-50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partielle</a:t>
            </a:r>
            <a:r>
              <a:rPr lang="fr-FR" sz="2000" spc="-5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fr-FR" sz="2000" b="1" spc="-50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000" spc="-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 </a:t>
            </a:r>
            <a:r>
              <a:rPr lang="fr-FR" sz="2000" spc="-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bandes</a:t>
            </a:r>
            <a:r>
              <a:rPr lang="fr-FR" sz="2000" spc="-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trouées </a:t>
            </a:r>
            <a:r>
              <a:rPr lang="fr-FR" sz="2000" spc="-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 parquets (&gt; 0,50 </a:t>
            </a:r>
            <a:r>
              <a:rPr lang="fr-FR" sz="2000" spc="-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ha) suivie de plantation / semis d’espèces </a:t>
            </a:r>
            <a:r>
              <a:rPr lang="fr-FR" sz="2000" spc="-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adaptées </a:t>
            </a:r>
            <a:r>
              <a:rPr lang="fr-FR" sz="2000" spc="-50" dirty="0"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fr-FR" sz="2000" spc="-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 </a:t>
            </a:r>
            <a:r>
              <a:rPr lang="fr-FR" sz="2000" spc="-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</a:t>
            </a:r>
            <a:r>
              <a:rPr lang="fr-FR" sz="2000" spc="-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climat) =&gt; </a:t>
            </a:r>
            <a:r>
              <a:rPr lang="fr-FR" sz="2000" spc="-5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reconstitution d’un </a:t>
            </a:r>
            <a:r>
              <a:rPr lang="fr-FR" sz="2000" spc="-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peuplement de </a:t>
            </a:r>
            <a:r>
              <a:rPr lang="fr-FR" sz="2000" spc="-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qualité.</a:t>
            </a:r>
          </a:p>
          <a:p>
            <a:pPr lvl="0" algn="just">
              <a:lnSpc>
                <a:spcPts val="1900"/>
              </a:lnSpc>
              <a:buClr>
                <a:schemeClr val="dk1"/>
              </a:buClr>
              <a:buSzPts val="2000"/>
            </a:pPr>
            <a:r>
              <a:rPr lang="fr-FR" sz="2000" spc="-70" dirty="0">
                <a:latin typeface="Calibri"/>
                <a:ea typeface="Calibri"/>
                <a:cs typeface="Calibri"/>
                <a:sym typeface="Calibri"/>
              </a:rPr>
              <a:t>Élargir </a:t>
            </a:r>
            <a:r>
              <a:rPr lang="fr-FR" sz="2000" spc="-7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régulièrement les trouées ou les bandes pour assurer </a:t>
            </a:r>
            <a:r>
              <a:rPr lang="fr-FR" sz="2000" spc="-7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leur développement </a:t>
            </a:r>
            <a:r>
              <a:rPr lang="fr-FR" sz="2000" spc="-70" dirty="0" smtClean="0">
                <a:latin typeface="Calibri"/>
                <a:ea typeface="Calibri"/>
                <a:cs typeface="Calibri"/>
                <a:sym typeface="Calibri"/>
              </a:rPr>
              <a:t>;</a:t>
            </a:r>
            <a:endParaRPr spc="-70" dirty="0"/>
          </a:p>
        </p:txBody>
      </p:sp>
      <p:sp>
        <p:nvSpPr>
          <p:cNvPr id="18" name="Shape 195"/>
          <p:cNvSpPr txBox="1"/>
          <p:nvPr/>
        </p:nvSpPr>
        <p:spPr>
          <a:xfrm>
            <a:off x="867701" y="5161931"/>
            <a:ext cx="4293317" cy="154805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>
              <a:lnSpc>
                <a:spcPts val="1900"/>
              </a:lnSpc>
              <a:buClr>
                <a:schemeClr val="dk1"/>
              </a:buClr>
              <a:buSzPts val="2000"/>
            </a:pPr>
            <a:r>
              <a:rPr lang="fr-FR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❷</a:t>
            </a:r>
            <a:r>
              <a:rPr lang="fr-FR" sz="20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000" b="1" spc="-50" dirty="0" smtClean="0">
                <a:solidFill>
                  <a:schemeClr val="tx2"/>
                </a:solidFill>
                <a:latin typeface="Calibri"/>
                <a:ea typeface="Calibri"/>
                <a:cs typeface="Calibri"/>
                <a:sym typeface="Calibri"/>
              </a:rPr>
              <a:t>en plein</a:t>
            </a:r>
            <a:r>
              <a:rPr lang="fr-FR" sz="2000" spc="-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par </a:t>
            </a:r>
            <a:r>
              <a:rPr lang="fr-FR" sz="2000" spc="-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plantation et/ou régénération naturelle avec une ou plusieurs essences adaptées et économiquement intéressantes</a:t>
            </a:r>
            <a:r>
              <a:rPr lang="fr-FR" sz="2000" spc="-5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22" name="Shape 157"/>
          <p:cNvSpPr txBox="1"/>
          <p:nvPr/>
        </p:nvSpPr>
        <p:spPr>
          <a:xfrm>
            <a:off x="790838" y="522768"/>
            <a:ext cx="9135942" cy="394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fr-FR" sz="2000" spc="-100" dirty="0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Ou tiges trop âgées </a:t>
            </a:r>
            <a:r>
              <a:rPr lang="fr-FR" sz="2000" spc="-1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/ </a:t>
            </a:r>
            <a:r>
              <a:rPr lang="fr-FR" sz="2000" spc="-100" dirty="0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concurrencées </a:t>
            </a:r>
            <a:r>
              <a:rPr lang="fr-FR" sz="2000" spc="-1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depuis trop longtemps / </a:t>
            </a:r>
            <a:r>
              <a:rPr lang="fr-FR" sz="2000" spc="-100" dirty="0" smtClean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non adaptées à la station/ malades</a:t>
            </a:r>
            <a:endParaRPr sz="2000" spc="-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Shape 209"/>
          <p:cNvSpPr txBox="1"/>
          <p:nvPr/>
        </p:nvSpPr>
        <p:spPr>
          <a:xfrm>
            <a:off x="841567" y="198753"/>
            <a:ext cx="8638903" cy="354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kern="1200" dirty="0">
                <a:solidFill>
                  <a:srgbClr val="0085C8"/>
                </a:solidFill>
                <a:latin typeface="+mj-lt"/>
                <a:ea typeface="+mj-ea"/>
                <a:cs typeface="+mj-cs"/>
                <a:sym typeface="Calibri"/>
              </a:rPr>
              <a:t>Les baliveaux sont rares ou absents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5834763" y="4655674"/>
            <a:ext cx="3268174" cy="1551960"/>
            <a:chOff x="4881215" y="4323234"/>
            <a:chExt cx="3268174" cy="1551960"/>
          </a:xfrm>
        </p:grpSpPr>
        <p:sp>
          <p:nvSpPr>
            <p:cNvPr id="197" name="Shape 197"/>
            <p:cNvSpPr txBox="1"/>
            <p:nvPr/>
          </p:nvSpPr>
          <p:spPr>
            <a:xfrm>
              <a:off x="6894780" y="4323234"/>
              <a:ext cx="1254609" cy="7918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>
                <a:lnSpc>
                  <a:spcPts val="1600"/>
                </a:lnSpc>
                <a:buFont typeface="Arial"/>
                <a:buNone/>
              </a:pPr>
              <a:r>
                <a:rPr lang="fr-FR" sz="1600" dirty="0" smtClean="0">
                  <a:solidFill>
                    <a:schemeClr val="dk1"/>
                  </a:solidFill>
                  <a:latin typeface="Calibri" panose="020F0502020204030204" pitchFamily="34" charset="0"/>
                  <a:ea typeface="Cambria"/>
                  <a:cs typeface="Calibri" panose="020F0502020204030204" pitchFamily="34" charset="0"/>
                  <a:sym typeface="Calibri"/>
                </a:rPr>
                <a:t>Plantation en bandes</a:t>
              </a:r>
              <a:endParaRPr sz="1600" dirty="0">
                <a:solidFill>
                  <a:schemeClr val="dk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</a:endParaRPr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1215" y="4365020"/>
              <a:ext cx="2013565" cy="1510174"/>
            </a:xfrm>
            <a:prstGeom prst="rect">
              <a:avLst/>
            </a:prstGeom>
          </p:spPr>
        </p:pic>
      </p:grpSp>
      <p:grpSp>
        <p:nvGrpSpPr>
          <p:cNvPr id="2" name="Groupe 1"/>
          <p:cNvGrpSpPr/>
          <p:nvPr/>
        </p:nvGrpSpPr>
        <p:grpSpPr>
          <a:xfrm>
            <a:off x="5833028" y="2859092"/>
            <a:ext cx="3227592" cy="1585867"/>
            <a:chOff x="1184867" y="4296137"/>
            <a:chExt cx="3227592" cy="1585867"/>
          </a:xfrm>
        </p:grpSpPr>
        <p:sp>
          <p:nvSpPr>
            <p:cNvPr id="198" name="Shape 198"/>
            <p:cNvSpPr txBox="1"/>
            <p:nvPr/>
          </p:nvSpPr>
          <p:spPr>
            <a:xfrm>
              <a:off x="3200167" y="4296137"/>
              <a:ext cx="1212292" cy="5862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lnSpc>
                  <a:spcPts val="1600"/>
                </a:lnSpc>
              </a:pPr>
              <a:r>
                <a:rPr lang="fr-FR" sz="1600" dirty="0" smtClean="0">
                  <a:solidFill>
                    <a:schemeClr val="dk1"/>
                  </a:solidFill>
                  <a:latin typeface="Calibri" panose="020F0502020204030204" pitchFamily="34" charset="0"/>
                  <a:ea typeface="Cambria"/>
                  <a:cs typeface="Calibri" panose="020F0502020204030204" pitchFamily="34" charset="0"/>
                  <a:sym typeface="Calibri"/>
                </a:rPr>
                <a:t>Plantation </a:t>
              </a:r>
              <a:r>
                <a:rPr lang="fr-FR" sz="1600" dirty="0">
                  <a:solidFill>
                    <a:schemeClr val="dk1"/>
                  </a:solidFill>
                  <a:latin typeface="Calibri" panose="020F0502020204030204" pitchFamily="34" charset="0"/>
                  <a:ea typeface="Cambria"/>
                  <a:cs typeface="Calibri" panose="020F0502020204030204" pitchFamily="34" charset="0"/>
                  <a:sym typeface="Calibri"/>
                </a:rPr>
                <a:t>en </a:t>
              </a:r>
              <a:r>
                <a:rPr lang="fr-FR" sz="1600" dirty="0" smtClean="0">
                  <a:solidFill>
                    <a:schemeClr val="dk1"/>
                  </a:solidFill>
                  <a:latin typeface="Calibri" panose="020F0502020204030204" pitchFamily="34" charset="0"/>
                  <a:ea typeface="Cambria"/>
                  <a:cs typeface="Calibri" panose="020F0502020204030204" pitchFamily="34" charset="0"/>
                  <a:sym typeface="Calibri"/>
                </a:rPr>
                <a:t>trouées</a:t>
              </a:r>
              <a:endParaRPr sz="1600" dirty="0">
                <a:solidFill>
                  <a:schemeClr val="dk1"/>
                </a:solidFill>
                <a:latin typeface="Calibri" panose="020F0502020204030204" pitchFamily="34" charset="0"/>
                <a:ea typeface="Cambria"/>
                <a:cs typeface="Calibri" panose="020F0502020204030204" pitchFamily="34" charset="0"/>
              </a:endParaRPr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4867" y="4368550"/>
              <a:ext cx="2017939" cy="1513454"/>
            </a:xfrm>
            <a:prstGeom prst="rect">
              <a:avLst/>
            </a:prstGeom>
          </p:spPr>
        </p:pic>
      </p:grpSp>
      <p:sp>
        <p:nvSpPr>
          <p:cNvPr id="21" name="ZoneTexte 6"/>
          <p:cNvSpPr txBox="1">
            <a:spLocks noChangeArrowheads="1"/>
          </p:cNvSpPr>
          <p:nvPr/>
        </p:nvSpPr>
        <p:spPr bwMode="auto">
          <a:xfrm rot="16200000">
            <a:off x="-2229616" y="4023534"/>
            <a:ext cx="4994431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/>
            <a:r>
              <a:rPr lang="fr-FR" altLang="fr-FR" sz="2050" b="1" i="1" dirty="0" smtClean="0">
                <a:solidFill>
                  <a:srgbClr val="0085C8"/>
                </a:solidFill>
                <a:latin typeface="Calibri" pitchFamily="34" charset="0"/>
              </a:rPr>
              <a:t>Quelles </a:t>
            </a:r>
            <a:r>
              <a:rPr lang="fr-FR" altLang="fr-FR" sz="2050" b="1" i="1" dirty="0">
                <a:solidFill>
                  <a:srgbClr val="0085C8"/>
                </a:solidFill>
                <a:latin typeface="Calibri" pitchFamily="34" charset="0"/>
              </a:rPr>
              <a:t>options de gestion dans un </a:t>
            </a:r>
            <a:r>
              <a:rPr lang="fr-FR" altLang="fr-FR" sz="2050" b="1" i="1" dirty="0" smtClean="0">
                <a:solidFill>
                  <a:srgbClr val="0085C8"/>
                </a:solidFill>
                <a:latin typeface="Calibri" pitchFamily="34" charset="0"/>
              </a:rPr>
              <a:t>taillis ? </a:t>
            </a:r>
            <a:endParaRPr lang="fr-FR" altLang="fr-FR" sz="2050" b="1" i="1" dirty="0">
              <a:solidFill>
                <a:srgbClr val="0085C8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67610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UVER">
  <a:themeElements>
    <a:clrScheme name="Efor-owne">
      <a:dk1>
        <a:srgbClr val="000000"/>
      </a:dk1>
      <a:lt1>
        <a:srgbClr val="FFFFFF"/>
      </a:lt1>
      <a:dk2>
        <a:srgbClr val="0085C8"/>
      </a:dk2>
      <a:lt2>
        <a:srgbClr val="BA4995"/>
      </a:lt2>
      <a:accent1>
        <a:srgbClr val="8DC2EA"/>
      </a:accent1>
      <a:accent2>
        <a:srgbClr val="E7C3DD"/>
      </a:accent2>
      <a:accent3>
        <a:srgbClr val="993533"/>
      </a:accent3>
      <a:accent4>
        <a:srgbClr val="7F7F7F"/>
      </a:accent4>
      <a:accent5>
        <a:srgbClr val="FFFF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4404</TotalTime>
  <Words>2395</Words>
  <Application>Microsoft Office PowerPoint</Application>
  <PresentationFormat>Format A4 (210 x 297 mm)</PresentationFormat>
  <Paragraphs>310</Paragraphs>
  <Slides>21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Cambria</vt:lpstr>
      <vt:lpstr>Wingdings</vt:lpstr>
      <vt:lpstr>RETROUVER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TAILLIS SIMPLE  Diagnostic et gestions envisagées</dc:title>
  <dc:creator>Eric SEVRIN</dc:creator>
  <cp:lastModifiedBy>RMonnier</cp:lastModifiedBy>
  <cp:revision>371</cp:revision>
  <cp:lastPrinted>2019-04-09T12:41:21Z</cp:lastPrinted>
  <dcterms:modified xsi:type="dcterms:W3CDTF">2019-04-24T08:18:51Z</dcterms:modified>
</cp:coreProperties>
</file>