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78" r:id="rId3"/>
    <p:sldId id="289" r:id="rId4"/>
    <p:sldId id="259" r:id="rId5"/>
    <p:sldId id="288" r:id="rId6"/>
    <p:sldId id="280" r:id="rId7"/>
    <p:sldId id="285" r:id="rId8"/>
    <p:sldId id="290" r:id="rId9"/>
    <p:sldId id="284" r:id="rId10"/>
    <p:sldId id="286" r:id="rId11"/>
    <p:sldId id="281" r:id="rId12"/>
    <p:sldId id="287" r:id="rId13"/>
    <p:sldId id="276" r:id="rId14"/>
    <p:sldId id="277" r:id="rId15"/>
  </p:sldIdLst>
  <p:sldSz cx="9906000" cy="6858000" type="A4"/>
  <p:notesSz cx="9144000" cy="6858000"/>
  <p:defaultTextStyle>
    <a:defPPr>
      <a:defRPr lang="fr-FR"/>
    </a:defPPr>
    <a:lvl1pPr algn="l" rtl="0" fontAlgn="base">
      <a:spcBef>
        <a:spcPct val="0"/>
      </a:spcBef>
      <a:spcAft>
        <a:spcPct val="0"/>
      </a:spcAft>
      <a:defRPr kern="1200">
        <a:solidFill>
          <a:schemeClr val="tx1"/>
        </a:solidFill>
        <a:latin typeface="Cambria" pitchFamily="18" charset="0"/>
        <a:ea typeface="+mn-ea"/>
        <a:cs typeface="Arial" charset="0"/>
      </a:defRPr>
    </a:lvl1pPr>
    <a:lvl2pPr marL="457200" algn="l" rtl="0" fontAlgn="base">
      <a:spcBef>
        <a:spcPct val="0"/>
      </a:spcBef>
      <a:spcAft>
        <a:spcPct val="0"/>
      </a:spcAft>
      <a:defRPr kern="1200">
        <a:solidFill>
          <a:schemeClr val="tx1"/>
        </a:solidFill>
        <a:latin typeface="Cambria" pitchFamily="18" charset="0"/>
        <a:ea typeface="+mn-ea"/>
        <a:cs typeface="Arial" charset="0"/>
      </a:defRPr>
    </a:lvl2pPr>
    <a:lvl3pPr marL="914400" algn="l" rtl="0" fontAlgn="base">
      <a:spcBef>
        <a:spcPct val="0"/>
      </a:spcBef>
      <a:spcAft>
        <a:spcPct val="0"/>
      </a:spcAft>
      <a:defRPr kern="1200">
        <a:solidFill>
          <a:schemeClr val="tx1"/>
        </a:solidFill>
        <a:latin typeface="Cambria" pitchFamily="18" charset="0"/>
        <a:ea typeface="+mn-ea"/>
        <a:cs typeface="Arial" charset="0"/>
      </a:defRPr>
    </a:lvl3pPr>
    <a:lvl4pPr marL="1371600" algn="l" rtl="0" fontAlgn="base">
      <a:spcBef>
        <a:spcPct val="0"/>
      </a:spcBef>
      <a:spcAft>
        <a:spcPct val="0"/>
      </a:spcAft>
      <a:defRPr kern="1200">
        <a:solidFill>
          <a:schemeClr val="tx1"/>
        </a:solidFill>
        <a:latin typeface="Cambria" pitchFamily="18" charset="0"/>
        <a:ea typeface="+mn-ea"/>
        <a:cs typeface="Arial" charset="0"/>
      </a:defRPr>
    </a:lvl4pPr>
    <a:lvl5pPr marL="1828800" algn="l" rtl="0" fontAlgn="base">
      <a:spcBef>
        <a:spcPct val="0"/>
      </a:spcBef>
      <a:spcAft>
        <a:spcPct val="0"/>
      </a:spcAft>
      <a:defRPr kern="1200">
        <a:solidFill>
          <a:schemeClr val="tx1"/>
        </a:solidFill>
        <a:latin typeface="Cambria" pitchFamily="18" charset="0"/>
        <a:ea typeface="+mn-ea"/>
        <a:cs typeface="Arial" charset="0"/>
      </a:defRPr>
    </a:lvl5pPr>
    <a:lvl6pPr marL="2286000" algn="l" defTabSz="914400" rtl="0" eaLnBrk="1" latinLnBrk="0" hangingPunct="1">
      <a:defRPr kern="1200">
        <a:solidFill>
          <a:schemeClr val="tx1"/>
        </a:solidFill>
        <a:latin typeface="Cambria" pitchFamily="18" charset="0"/>
        <a:ea typeface="+mn-ea"/>
        <a:cs typeface="Arial" charset="0"/>
      </a:defRPr>
    </a:lvl6pPr>
    <a:lvl7pPr marL="2743200" algn="l" defTabSz="914400" rtl="0" eaLnBrk="1" latinLnBrk="0" hangingPunct="1">
      <a:defRPr kern="1200">
        <a:solidFill>
          <a:schemeClr val="tx1"/>
        </a:solidFill>
        <a:latin typeface="Cambria" pitchFamily="18" charset="0"/>
        <a:ea typeface="+mn-ea"/>
        <a:cs typeface="Arial" charset="0"/>
      </a:defRPr>
    </a:lvl7pPr>
    <a:lvl8pPr marL="3200400" algn="l" defTabSz="914400" rtl="0" eaLnBrk="1" latinLnBrk="0" hangingPunct="1">
      <a:defRPr kern="1200">
        <a:solidFill>
          <a:schemeClr val="tx1"/>
        </a:solidFill>
        <a:latin typeface="Cambria" pitchFamily="18" charset="0"/>
        <a:ea typeface="+mn-ea"/>
        <a:cs typeface="Arial" charset="0"/>
      </a:defRPr>
    </a:lvl8pPr>
    <a:lvl9pPr marL="3657600" algn="l" defTabSz="914400" rtl="0" eaLnBrk="1" latinLnBrk="0" hangingPunct="1">
      <a:defRPr kern="1200">
        <a:solidFill>
          <a:schemeClr val="tx1"/>
        </a:solidFill>
        <a:latin typeface="Cambr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999999"/>
    <a:srgbClr val="F3E2EE"/>
    <a:srgbClr val="F4E5F0"/>
    <a:srgbClr val="F6E8F2"/>
    <a:srgbClr val="F7EBF3"/>
    <a:srgbClr val="F4E4EF"/>
    <a:srgbClr val="F3E0ED"/>
    <a:srgbClr val="008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4" autoAdjust="0"/>
    <p:restoredTop sz="94629" autoAdjust="0"/>
  </p:normalViewPr>
  <p:slideViewPr>
    <p:cSldViewPr>
      <p:cViewPr>
        <p:scale>
          <a:sx n="120" d="100"/>
          <a:sy n="120" d="100"/>
        </p:scale>
        <p:origin x="780" y="-294"/>
      </p:cViewPr>
      <p:guideLst>
        <p:guide orient="horz" pos="2160"/>
        <p:guide pos="3120"/>
      </p:guideLst>
    </p:cSldViewPr>
  </p:slideViewPr>
  <p:notesTextViewPr>
    <p:cViewPr>
      <p:scale>
        <a:sx n="1" d="1"/>
        <a:sy n="1" d="1"/>
      </p:scale>
      <p:origin x="0" y="0"/>
    </p:cViewPr>
  </p:notesTextViewPr>
  <p:notesViewPr>
    <p:cSldViewPr>
      <p:cViewPr varScale="1">
        <p:scale>
          <a:sx n="112" d="100"/>
          <a:sy n="112" d="100"/>
        </p:scale>
        <p:origin x="24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BDA43D-AE91-40F7-9F80-85AE271F2B30}" type="datetimeFigureOut">
              <a:rPr lang="fr-FR"/>
              <a:pPr>
                <a:defRPr/>
              </a:pPr>
              <a:t>17/04/2019</a:t>
            </a:fld>
            <a:endParaRPr lang="fr-FR" dirty="0"/>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59D7561-50DA-4FFF-AE9C-9F1B467B43A4}" type="slidenum">
              <a:rPr lang="fr-FR"/>
              <a:pPr>
                <a:defRPr/>
              </a:pPr>
              <a:t>‹N°›</a:t>
            </a:fld>
            <a:endParaRPr lang="fr-FR" dirty="0"/>
          </a:p>
        </p:txBody>
      </p:sp>
    </p:spTree>
    <p:extLst>
      <p:ext uri="{BB962C8B-B14F-4D97-AF65-F5344CB8AC3E}">
        <p14:creationId xmlns:p14="http://schemas.microsoft.com/office/powerpoint/2010/main" val="156161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CF3269-B50B-481B-BB0E-66B628D5C259}" type="datetimeFigureOut">
              <a:rPr lang="fr-FR"/>
              <a:pPr>
                <a:defRPr/>
              </a:pPr>
              <a:t>17/04/2019</a:t>
            </a:fld>
            <a:endParaRPr lang="fr-FR" dirty="0"/>
          </a:p>
        </p:txBody>
      </p:sp>
      <p:sp>
        <p:nvSpPr>
          <p:cNvPr id="4" name="Espace réservé de l'image des diapositives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681A9C-C15B-4DB5-BCC3-6020BF29FBE2}" type="slidenum">
              <a:rPr lang="fr-FR"/>
              <a:pPr>
                <a:defRPr/>
              </a:pPr>
              <a:t>‹N°›</a:t>
            </a:fld>
            <a:endParaRPr lang="fr-FR" dirty="0"/>
          </a:p>
        </p:txBody>
      </p:sp>
    </p:spTree>
    <p:extLst>
      <p:ext uri="{BB962C8B-B14F-4D97-AF65-F5344CB8AC3E}">
        <p14:creationId xmlns:p14="http://schemas.microsoft.com/office/powerpoint/2010/main" val="1533073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4</a:t>
            </a:fld>
            <a:endParaRPr lang="fr-FR" altLang="fr-FR" dirty="0">
              <a:latin typeface="Calibri" pitchFamily="34" charset="0"/>
            </a:endParaRPr>
          </a:p>
        </p:txBody>
      </p:sp>
    </p:spTree>
    <p:extLst>
      <p:ext uri="{BB962C8B-B14F-4D97-AF65-F5344CB8AC3E}">
        <p14:creationId xmlns:p14="http://schemas.microsoft.com/office/powerpoint/2010/main" val="2182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5</a:t>
            </a:fld>
            <a:endParaRPr lang="fr-FR" altLang="fr-FR" dirty="0">
              <a:latin typeface="Calibri" pitchFamily="34" charset="0"/>
            </a:endParaRPr>
          </a:p>
        </p:txBody>
      </p:sp>
    </p:spTree>
    <p:extLst>
      <p:ext uri="{BB962C8B-B14F-4D97-AF65-F5344CB8AC3E}">
        <p14:creationId xmlns:p14="http://schemas.microsoft.com/office/powerpoint/2010/main" val="137249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6</a:t>
            </a:fld>
            <a:endParaRPr lang="fr-FR" altLang="fr-FR" dirty="0">
              <a:latin typeface="Calibri" pitchFamily="34" charset="0"/>
            </a:endParaRPr>
          </a:p>
        </p:txBody>
      </p:sp>
    </p:spTree>
    <p:extLst>
      <p:ext uri="{BB962C8B-B14F-4D97-AF65-F5344CB8AC3E}">
        <p14:creationId xmlns:p14="http://schemas.microsoft.com/office/powerpoint/2010/main" val="316386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7</a:t>
            </a:fld>
            <a:endParaRPr lang="fr-FR" altLang="fr-FR" dirty="0">
              <a:latin typeface="Calibri" pitchFamily="34" charset="0"/>
            </a:endParaRPr>
          </a:p>
        </p:txBody>
      </p:sp>
    </p:spTree>
    <p:extLst>
      <p:ext uri="{BB962C8B-B14F-4D97-AF65-F5344CB8AC3E}">
        <p14:creationId xmlns:p14="http://schemas.microsoft.com/office/powerpoint/2010/main" val="203513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8</a:t>
            </a:fld>
            <a:endParaRPr lang="fr-FR" altLang="fr-FR" dirty="0">
              <a:latin typeface="Calibri" pitchFamily="34" charset="0"/>
            </a:endParaRPr>
          </a:p>
        </p:txBody>
      </p:sp>
    </p:spTree>
    <p:extLst>
      <p:ext uri="{BB962C8B-B14F-4D97-AF65-F5344CB8AC3E}">
        <p14:creationId xmlns:p14="http://schemas.microsoft.com/office/powerpoint/2010/main" val="397314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9</a:t>
            </a:fld>
            <a:endParaRPr lang="fr-FR" altLang="fr-FR" dirty="0">
              <a:latin typeface="Calibri" pitchFamily="34" charset="0"/>
            </a:endParaRPr>
          </a:p>
        </p:txBody>
      </p:sp>
    </p:spTree>
    <p:extLst>
      <p:ext uri="{BB962C8B-B14F-4D97-AF65-F5344CB8AC3E}">
        <p14:creationId xmlns:p14="http://schemas.microsoft.com/office/powerpoint/2010/main" val="232387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10</a:t>
            </a:fld>
            <a:endParaRPr lang="fr-FR" altLang="fr-FR" dirty="0">
              <a:latin typeface="Calibri" pitchFamily="34" charset="0"/>
            </a:endParaRPr>
          </a:p>
        </p:txBody>
      </p:sp>
    </p:spTree>
    <p:extLst>
      <p:ext uri="{BB962C8B-B14F-4D97-AF65-F5344CB8AC3E}">
        <p14:creationId xmlns:p14="http://schemas.microsoft.com/office/powerpoint/2010/main" val="215539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11</a:t>
            </a:fld>
            <a:endParaRPr lang="fr-FR" altLang="fr-FR" dirty="0">
              <a:latin typeface="Calibri" pitchFamily="34" charset="0"/>
            </a:endParaRPr>
          </a:p>
        </p:txBody>
      </p:sp>
    </p:spTree>
    <p:extLst>
      <p:ext uri="{BB962C8B-B14F-4D97-AF65-F5344CB8AC3E}">
        <p14:creationId xmlns:p14="http://schemas.microsoft.com/office/powerpoint/2010/main" val="170606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12</a:t>
            </a:fld>
            <a:endParaRPr lang="fr-FR" altLang="fr-FR" dirty="0">
              <a:latin typeface="Calibri" pitchFamily="34" charset="0"/>
            </a:endParaRPr>
          </a:p>
        </p:txBody>
      </p:sp>
    </p:spTree>
    <p:extLst>
      <p:ext uri="{BB962C8B-B14F-4D97-AF65-F5344CB8AC3E}">
        <p14:creationId xmlns:p14="http://schemas.microsoft.com/office/powerpoint/2010/main" val="2523375096"/>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61D13F3-1582-443C-A2B1-36EFEA69FD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2" t="6786" r="15155" b="7367"/>
          <a:stretch/>
        </p:blipFill>
        <p:spPr>
          <a:xfrm>
            <a:off x="2139741" y="-21795"/>
            <a:ext cx="7790072" cy="5112000"/>
          </a:xfrm>
          <a:prstGeom prst="rect">
            <a:avLst/>
          </a:prstGeom>
        </p:spPr>
      </p:pic>
      <p:sp>
        <p:nvSpPr>
          <p:cNvPr id="10" name="Rectangle 9">
            <a:extLst>
              <a:ext uri="{FF2B5EF4-FFF2-40B4-BE49-F238E27FC236}">
                <a16:creationId xmlns:a16="http://schemas.microsoft.com/office/drawing/2014/main" id="{2C64A6CE-7A62-45E0-A325-B07538773B95}"/>
              </a:ext>
            </a:extLst>
          </p:cNvPr>
          <p:cNvSpPr/>
          <p:nvPr userDrawn="1"/>
        </p:nvSpPr>
        <p:spPr>
          <a:xfrm>
            <a:off x="1752774" y="-20408"/>
            <a:ext cx="8177039" cy="5110613"/>
          </a:xfrm>
          <a:prstGeom prst="rect">
            <a:avLst/>
          </a:prstGeom>
          <a:gradFill>
            <a:gsLst>
              <a:gs pos="0">
                <a:schemeClr val="bg1"/>
              </a:gs>
              <a:gs pos="100000">
                <a:schemeClr val="bg1">
                  <a:shade val="67500"/>
                  <a:satMod val="115000"/>
                </a:schemeClr>
              </a:gs>
              <a:gs pos="97000">
                <a:schemeClr val="bg1">
                  <a:shade val="100000"/>
                  <a:satMod val="115000"/>
                  <a:alpha val="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084763"/>
            <a:ext cx="10680701"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499" y="5733256"/>
            <a:ext cx="2230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outant\Desktop\En cours\01N1-238_Efor-own (23-05-17)\Logos\Ef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013" y="5589588"/>
            <a:ext cx="9350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EA222AC8-0A9D-4925-831A-A9DEA69ECE0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410226" y="5717582"/>
            <a:ext cx="1658939" cy="59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A883199F-49EE-483C-B76F-2635F71F7BDB}"/>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ackgroundRemoval t="10000" b="90000" l="10000" r="90000">
                        <a14:foregroundMark x1="54373" y1="69368" x2="54373" y2="69368"/>
                        <a14:foregroundMark x1="55026" y1="20356" x2="55026" y2="20356"/>
                        <a14:foregroundMark x1="44256" y1="19499" x2="44256" y2="19499"/>
                        <a14:foregroundMark x1="43407" y1="26746" x2="43407" y2="26746"/>
                        <a14:foregroundMark x1="53916" y1="27339" x2="53916" y2="27339"/>
                        <a14:foregroundMark x1="50326" y1="32345" x2="50326" y2="32345"/>
                        <a14:foregroundMark x1="65796" y1="22596" x2="65796" y2="22596"/>
                        <a14:foregroundMark x1="63838" y1="29578" x2="63838" y2="29578"/>
                        <a14:foregroundMark x1="59726" y1="34848" x2="59726" y2="34848"/>
                        <a14:foregroundMark x1="56136" y1="39328" x2="56136" y2="39328"/>
                        <a14:foregroundMark x1="53068" y1="45455" x2="53068" y2="45455"/>
                        <a14:foregroundMark x1="61684" y1="53821" x2="61684" y2="53821"/>
                        <a14:foregroundMark x1="52546" y1="73057" x2="52546" y2="73057"/>
                        <a14:foregroundMark x1="37598" y1="50198" x2="37598" y2="50198"/>
                        <a14:foregroundMark x1="45104" y1="51581" x2="45104" y2="51581"/>
                        <a14:foregroundMark x1="40405" y1="47101" x2="40405" y2="47101"/>
                        <a14:foregroundMark x1="42298" y1="40975" x2="42298" y2="40975"/>
                        <a14:foregroundMark x1="35705" y1="34058" x2="35705" y2="34058"/>
                        <a14:foregroundMark x1="33486" y1="25099" x2="33486" y2="25099"/>
                        <a14:foregroundMark x1="24935" y1="33465" x2="24935" y2="33465"/>
                        <a14:foregroundMark x1="29047" y1="40975" x2="29047" y2="40975"/>
                        <a14:foregroundMark x1="22977" y1="47958" x2="22977" y2="47958"/>
                        <a14:foregroundMark x1="30157" y1="53557" x2="30157" y2="53557"/>
                        <a14:foregroundMark x1="64948" y1="41304" x2="64948" y2="41304"/>
                        <a14:foregroundMark x1="71606" y1="36825" x2="71606" y2="36825"/>
                        <a14:foregroundMark x1="72977" y1="47694" x2="72977" y2="47694"/>
                        <a14:foregroundMark x1="47585" y1="83333" x2="47585" y2="83333"/>
                        <a14:foregroundMark x1="38185" y1="83663" x2="38185" y2="83663"/>
                        <a14:foregroundMark x1="32637" y1="82806" x2="32637" y2="82806"/>
                        <a14:foregroundMark x1="28525" y1="83070" x2="28525" y2="83070"/>
                        <a14:foregroundMark x1="21867" y1="83926" x2="21867" y2="83926"/>
                        <a14:foregroundMark x1="18864" y1="81159" x2="18864" y2="81159"/>
                        <a14:foregroundMark x1="53655" y1="83333" x2="53655" y2="83333"/>
                        <a14:foregroundMark x1="60248" y1="83333" x2="60248" y2="83333"/>
                        <a14:foregroundMark x1="67755" y1="83070" x2="67755" y2="83070"/>
                        <a14:foregroundMark x1="74935" y1="83663" x2="74935" y2="83663"/>
                        <a14:foregroundMark x1="72977" y1="82279" x2="72977" y2="82279"/>
                        <a14:backgroundMark x1="28525" y1="82279" x2="28525" y2="82279"/>
                        <a14:backgroundMark x1="39817" y1="82279" x2="39817" y2="82279"/>
                        <a14:backgroundMark x1="61945" y1="82279" x2="61945" y2="82279"/>
                      </a14:backgroundRemoval>
                    </a14:imgEffect>
                  </a14:imgLayer>
                </a14:imgProps>
              </a:ext>
              <a:ext uri="{28A0092B-C50C-407E-A947-70E740481C1C}">
                <a14:useLocalDpi xmlns:a14="http://schemas.microsoft.com/office/drawing/2010/main" val="0"/>
              </a:ext>
            </a:extLst>
          </a:blip>
          <a:stretch>
            <a:fillRect/>
          </a:stretch>
        </p:blipFill>
        <p:spPr>
          <a:xfrm>
            <a:off x="6040705" y="5504421"/>
            <a:ext cx="1039790" cy="1030287"/>
          </a:xfrm>
          <a:prstGeom prst="rect">
            <a:avLst/>
          </a:prstGeom>
        </p:spPr>
      </p:pic>
    </p:spTree>
    <p:extLst>
      <p:ext uri="{BB962C8B-B14F-4D97-AF65-F5344CB8AC3E}">
        <p14:creationId xmlns:p14="http://schemas.microsoft.com/office/powerpoint/2010/main" val="253296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vl1pPr>
          </a:lstStyle>
          <a:p>
            <a:pPr>
              <a:defRPr/>
            </a:pPr>
            <a:fld id="{E0ACFD72-1F7C-4B75-9DF7-E00BC5C0889F}" type="datetime1">
              <a:rPr lang="fr-FR"/>
              <a:pPr>
                <a:defRPr/>
              </a:pPr>
              <a:t>17/04/2019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9490075" y="6453188"/>
            <a:ext cx="215900" cy="288925"/>
          </a:xfrm>
        </p:spPr>
        <p:txBody>
          <a:bodyPr/>
          <a:lstStyle>
            <a:lvl1pPr>
              <a:defRPr sz="1000" smtClean="0">
                <a:solidFill>
                  <a:schemeClr val="bg1"/>
                </a:solidFill>
                <a:latin typeface="+mj-lt"/>
              </a:defRPr>
            </a:lvl1pPr>
          </a:lstStyle>
          <a:p>
            <a:pPr>
              <a:defRPr/>
            </a:pPr>
            <a:fld id="{78AB7591-9FAA-4EBE-9389-91CCA4B87C32}" type="slidenum">
              <a:rPr lang="fr-FR"/>
              <a:pPr>
                <a:defRPr/>
              </a:pPr>
              <a:t>‹N°›</a:t>
            </a:fld>
            <a:endParaRPr lang="fr-FR" dirty="0"/>
          </a:p>
        </p:txBody>
      </p:sp>
      <p:pic>
        <p:nvPicPr>
          <p:cNvPr id="7" name="Picture 3">
            <a:extLst>
              <a:ext uri="{FF2B5EF4-FFF2-40B4-BE49-F238E27FC236}">
                <a16:creationId xmlns:a16="http://schemas.microsoft.com/office/drawing/2014/main" id="{2EBF4251-A40B-4F3C-93CB-A1AF05BC7B9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65075" y="6453188"/>
            <a:ext cx="944017" cy="3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outant\Desktop\Efor-own PP (15-06_-17)\Links\Erasmus+.PNG">
            <a:extLst>
              <a:ext uri="{FF2B5EF4-FFF2-40B4-BE49-F238E27FC236}">
                <a16:creationId xmlns:a16="http://schemas.microsoft.com/office/drawing/2014/main" id="{ED524698-C403-4B72-8E38-41300CD8336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93974" y="6507815"/>
            <a:ext cx="1029149" cy="2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49F3E58B-3E34-40EA-B174-6B270467F6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4367" y="6366930"/>
            <a:ext cx="465693" cy="461437"/>
          </a:xfrm>
          <a:prstGeom prst="rect">
            <a:avLst/>
          </a:prstGeom>
        </p:spPr>
      </p:pic>
    </p:spTree>
    <p:extLst>
      <p:ext uri="{BB962C8B-B14F-4D97-AF65-F5344CB8AC3E}">
        <p14:creationId xmlns:p14="http://schemas.microsoft.com/office/powerpoint/2010/main" val="61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ZoneTexte 6"/>
          <p:cNvSpPr txBox="1">
            <a:spLocks noChangeArrowheads="1"/>
          </p:cNvSpPr>
          <p:nvPr/>
        </p:nvSpPr>
        <p:spPr bwMode="auto">
          <a:xfrm rot="16200000">
            <a:off x="-1581943" y="4485481"/>
            <a:ext cx="39751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3200" b="1" i="1" baseline="30000" dirty="0">
                <a:solidFill>
                  <a:srgbClr val="0085C8"/>
                </a:solidFill>
                <a:latin typeface="Calibri" pitchFamily="34" charset="0"/>
              </a:rPr>
              <a:t>Titre chapitre</a:t>
            </a:r>
          </a:p>
        </p:txBody>
      </p:sp>
      <p:sp>
        <p:nvSpPr>
          <p:cNvPr id="5" name="Espace réservé de la date 3"/>
          <p:cNvSpPr>
            <a:spLocks noGrp="1"/>
          </p:cNvSpPr>
          <p:nvPr>
            <p:ph type="dt" sz="half" idx="10"/>
          </p:nvPr>
        </p:nvSpPr>
        <p:spPr/>
        <p:txBody>
          <a:bodyPr/>
          <a:lstStyle>
            <a:lvl1pPr>
              <a:defRPr/>
            </a:lvl1pPr>
          </a:lstStyle>
          <a:p>
            <a:pPr>
              <a:defRPr/>
            </a:pPr>
            <a:fld id="{0D0E1C08-EB86-43AE-8420-F7410F5C3B54}" type="datetime1">
              <a:rPr lang="fr-FR"/>
              <a:pPr>
                <a:defRPr/>
              </a:pPr>
              <a:t>17/04/2019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9490075" y="6453188"/>
            <a:ext cx="215900" cy="288925"/>
          </a:xfrm>
        </p:spPr>
        <p:txBody>
          <a:bodyPr/>
          <a:lstStyle>
            <a:lvl1pPr>
              <a:defRPr sz="1000" smtClean="0">
                <a:solidFill>
                  <a:schemeClr val="bg1"/>
                </a:solidFill>
                <a:latin typeface="+mj-lt"/>
              </a:defRPr>
            </a:lvl1pPr>
          </a:lstStyle>
          <a:p>
            <a:pPr>
              <a:defRPr/>
            </a:pPr>
            <a:fld id="{552BC89B-6869-4F6F-B872-A040215E6FE0}" type="slidenum">
              <a:rPr lang="fr-FR"/>
              <a:pPr>
                <a:defRPr/>
              </a:pPr>
              <a:t>‹N°›</a:t>
            </a:fld>
            <a:endParaRPr lang="fr-FR" dirty="0"/>
          </a:p>
        </p:txBody>
      </p:sp>
      <p:pic>
        <p:nvPicPr>
          <p:cNvPr id="8" name="Picture 3">
            <a:extLst>
              <a:ext uri="{FF2B5EF4-FFF2-40B4-BE49-F238E27FC236}">
                <a16:creationId xmlns:a16="http://schemas.microsoft.com/office/drawing/2014/main" id="{37DFDD40-B94E-4CF4-B497-4363C2C9477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65075" y="6453188"/>
            <a:ext cx="944017" cy="3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coutant\Desktop\Efor-own PP (15-06_-17)\Links\Erasmus+.PNG">
            <a:extLst>
              <a:ext uri="{FF2B5EF4-FFF2-40B4-BE49-F238E27FC236}">
                <a16:creationId xmlns:a16="http://schemas.microsoft.com/office/drawing/2014/main" id="{01EF5E2C-5175-4939-8116-2A526CE861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93974" y="6507815"/>
            <a:ext cx="1029149" cy="2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3B5568B4-2709-46C8-9450-66ACC76E9E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4367" y="6366930"/>
            <a:ext cx="465693" cy="461437"/>
          </a:xfrm>
          <a:prstGeom prst="rect">
            <a:avLst/>
          </a:prstGeom>
        </p:spPr>
      </p:pic>
    </p:spTree>
    <p:extLst>
      <p:ext uri="{BB962C8B-B14F-4D97-AF65-F5344CB8AC3E}">
        <p14:creationId xmlns:p14="http://schemas.microsoft.com/office/powerpoint/2010/main" val="291178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FD99046-CD5F-40DA-B00F-7A5C7B56F1D5}" type="datetime1">
              <a:rPr lang="fr-FR"/>
              <a:pPr>
                <a:defRPr/>
              </a:pPr>
              <a:t>17/04/2019</a:t>
            </a:fld>
            <a:endParaRPr lang="fr-FR" dirty="0"/>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5C407F-8733-4AE9-81AB-90257180B6D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eplea.vosges.educagri.fr/" TargetMode="External"/><Relationship Id="rId13" Type="http://schemas.openxmlformats.org/officeDocument/2006/relationships/image" Target="../media/image36.png"/><Relationship Id="rId18" Type="http://schemas.openxmlformats.org/officeDocument/2006/relationships/image" Target="../media/image38.jpe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eduter-cnpr.fr/" TargetMode="External"/><Relationship Id="rId17" Type="http://schemas.openxmlformats.org/officeDocument/2006/relationships/hyperlink" Target="https://www.condorcet.be/" TargetMode="External"/><Relationship Id="rId2" Type="http://schemas.openxmlformats.org/officeDocument/2006/relationships/hyperlink" Target="http://www.srfb.be/" TargetMode="Externa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hyperlink" Target="http://www.hortojardi.com/"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jpeg"/><Relationship Id="rId10" Type="http://schemas.openxmlformats.org/officeDocument/2006/relationships/hyperlink" Target="http://www.agrosupdijon.fr/" TargetMode="External"/><Relationship Id="rId4" Type="http://schemas.openxmlformats.org/officeDocument/2006/relationships/hyperlink" Target="https://www.cnpf.fr/" TargetMode="External"/><Relationship Id="rId9" Type="http://schemas.openxmlformats.org/officeDocument/2006/relationships/image" Target="../media/image34.jpeg"/><Relationship Id="rId14" Type="http://schemas.openxmlformats.org/officeDocument/2006/relationships/hyperlink" Target="http://www.ctfc.c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8464" y="3429000"/>
            <a:ext cx="6984776" cy="1656184"/>
          </a:xfrm>
        </p:spPr>
        <p:txBody>
          <a:bodyPr rtlCol="0">
            <a:noAutofit/>
          </a:bodyPr>
          <a:lstStyle/>
          <a:p>
            <a:pPr algn="l" fontAlgn="auto">
              <a:spcAft>
                <a:spcPts val="0"/>
              </a:spcAft>
              <a:defRPr/>
            </a:pPr>
            <a:r>
              <a:rPr lang="fr-BE" sz="7000"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Diagnostiquer les stations forestières</a:t>
            </a:r>
            <a:endParaRPr lang="fr-FR" sz="7000" b="1"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L’étude du sol</a:t>
            </a:r>
          </a:p>
        </p:txBody>
      </p:sp>
      <p:sp>
        <p:nvSpPr>
          <p:cNvPr id="7" name="Titre 1">
            <a:extLst>
              <a:ext uri="{FF2B5EF4-FFF2-40B4-BE49-F238E27FC236}">
                <a16:creationId xmlns:a16="http://schemas.microsoft.com/office/drawing/2014/main" id="{8BCD682E-6861-483A-823E-13B6034A26CC}"/>
              </a:ext>
            </a:extLst>
          </p:cNvPr>
          <p:cNvSpPr txBox="1">
            <a:spLocks/>
          </p:cNvSpPr>
          <p:nvPr/>
        </p:nvSpPr>
        <p:spPr bwMode="auto">
          <a:xfrm>
            <a:off x="1136650" y="624329"/>
            <a:ext cx="834785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sz="2900" b="1" dirty="0">
                <a:solidFill>
                  <a:srgbClr val="0085C8"/>
                </a:solidFill>
              </a:rPr>
              <a:t>Acidité du sol</a:t>
            </a:r>
          </a:p>
        </p:txBody>
      </p:sp>
      <p:pic>
        <p:nvPicPr>
          <p:cNvPr id="9" name="Image 8">
            <a:extLst>
              <a:ext uri="{FF2B5EF4-FFF2-40B4-BE49-F238E27FC236}">
                <a16:creationId xmlns:a16="http://schemas.microsoft.com/office/drawing/2014/main" id="{C5EF4935-4B1B-447D-8C80-4F9A14A40689}"/>
              </a:ext>
            </a:extLst>
          </p:cNvPr>
          <p:cNvPicPr>
            <a:picLocks noChangeAspect="1"/>
          </p:cNvPicPr>
          <p:nvPr/>
        </p:nvPicPr>
        <p:blipFill rotWithShape="1">
          <a:blip r:embed="rId3">
            <a:extLst>
              <a:ext uri="{28A0092B-C50C-407E-A947-70E740481C1C}">
                <a14:useLocalDpi xmlns:a14="http://schemas.microsoft.com/office/drawing/2010/main" val="0"/>
              </a:ext>
            </a:extLst>
          </a:blip>
          <a:srcRect l="20196" t="17434" r="29647" b="21645"/>
          <a:stretch/>
        </p:blipFill>
        <p:spPr>
          <a:xfrm>
            <a:off x="4808984" y="2878196"/>
            <a:ext cx="4605016" cy="3495828"/>
          </a:xfrm>
          <a:prstGeom prst="rect">
            <a:avLst/>
          </a:prstGeom>
        </p:spPr>
      </p:pic>
      <p:sp>
        <p:nvSpPr>
          <p:cNvPr id="11" name="Espace réservé du numéro de diapositive 3">
            <a:extLst>
              <a:ext uri="{FF2B5EF4-FFF2-40B4-BE49-F238E27FC236}">
                <a16:creationId xmlns:a16="http://schemas.microsoft.com/office/drawing/2014/main" id="{D5393A70-C940-4552-8846-6A7FF85FB9C9}"/>
              </a:ext>
            </a:extLst>
          </p:cNvPr>
          <p:cNvSpPr>
            <a:spLocks noGrp="1"/>
          </p:cNvSpPr>
          <p:nvPr>
            <p:ph type="sldNum" sz="quarter" idx="12"/>
          </p:nvPr>
        </p:nvSpPr>
        <p:spPr>
          <a:xfrm>
            <a:off x="9414000" y="6453188"/>
            <a:ext cx="351920" cy="288925"/>
          </a:xfrm>
        </p:spPr>
        <p:txBody>
          <a:bodyPr/>
          <a:lstStyle/>
          <a:p>
            <a:pPr>
              <a:defRPr/>
            </a:pPr>
            <a:fld id="{0CCE8F38-2B0B-4932-B9CA-DF1C3C6AF68F}" type="slidenum">
              <a:rPr lang="fr-FR"/>
              <a:pPr>
                <a:defRPr/>
              </a:pPr>
              <a:t>10</a:t>
            </a:fld>
            <a:endParaRPr lang="fr-FR" dirty="0"/>
          </a:p>
        </p:txBody>
      </p:sp>
      <p:sp>
        <p:nvSpPr>
          <p:cNvPr id="8" name="ZoneTexte 7">
            <a:extLst>
              <a:ext uri="{FF2B5EF4-FFF2-40B4-BE49-F238E27FC236}">
                <a16:creationId xmlns:a16="http://schemas.microsoft.com/office/drawing/2014/main" id="{4B9F75EA-78D2-4612-96D0-879F547BD8B0}"/>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Composition, texture et profondeur du sol</a:t>
            </a:r>
          </a:p>
        </p:txBody>
      </p:sp>
      <p:sp>
        <p:nvSpPr>
          <p:cNvPr id="10" name="ZoneTexte 9">
            <a:extLst>
              <a:ext uri="{FF2B5EF4-FFF2-40B4-BE49-F238E27FC236}">
                <a16:creationId xmlns:a16="http://schemas.microsoft.com/office/drawing/2014/main" id="{A6741C48-0EB7-46C7-A3B3-0D0FE47960AD}"/>
              </a:ext>
            </a:extLst>
          </p:cNvPr>
          <p:cNvSpPr txBox="1"/>
          <p:nvPr/>
        </p:nvSpPr>
        <p:spPr>
          <a:xfrm>
            <a:off x="1539877" y="1988840"/>
            <a:ext cx="7944624" cy="3016210"/>
          </a:xfrm>
          <a:prstGeom prst="rect">
            <a:avLst/>
          </a:prstGeom>
          <a:noFill/>
        </p:spPr>
        <p:txBody>
          <a:bodyPr wrap="square">
            <a:spAutoFit/>
          </a:bodyPr>
          <a:lstStyle/>
          <a:p>
            <a:pPr lvl="0" algn="just" fontAlgn="auto">
              <a:spcBef>
                <a:spcPts val="0"/>
              </a:spcBef>
              <a:spcAft>
                <a:spcPts val="0"/>
              </a:spcAft>
              <a:defRPr/>
            </a:pPr>
            <a:r>
              <a:rPr lang="fr-FR" sz="2000" b="1" dirty="0">
                <a:solidFill>
                  <a:srgbClr val="BE498B"/>
                </a:solidFill>
                <a:latin typeface="Calibri"/>
              </a:rPr>
              <a:t>L’acidité (ou la basicité) </a:t>
            </a:r>
            <a:r>
              <a:rPr lang="fr-FR" sz="2000" dirty="0">
                <a:latin typeface="Calibri"/>
              </a:rPr>
              <a:t>se mesure par une prise de pH sur le terrain. Cet indicateur donne plusieurs informations sur les sols étudiés. Sur le terrain, cette donnée se récolte généralement grâce à un </a:t>
            </a:r>
            <a:r>
              <a:rPr lang="fr-FR" sz="2000" b="1" dirty="0">
                <a:solidFill>
                  <a:schemeClr val="bg2"/>
                </a:solidFill>
                <a:latin typeface="Calibri"/>
              </a:rPr>
              <a:t>test colorimétrique</a:t>
            </a:r>
            <a:r>
              <a:rPr lang="fr-FR" sz="2000" dirty="0">
                <a:latin typeface="Calibri"/>
              </a:rPr>
              <a:t>. </a:t>
            </a:r>
          </a:p>
          <a:p>
            <a:pPr lvl="0" fontAlgn="auto">
              <a:spcBef>
                <a:spcPts val="0"/>
              </a:spcBef>
              <a:spcAft>
                <a:spcPts val="0"/>
              </a:spcAft>
              <a:defRPr/>
            </a:pPr>
            <a:endParaRPr lang="fr-FR" sz="2000" b="1" dirty="0">
              <a:solidFill>
                <a:srgbClr val="BE498B"/>
              </a:solidFill>
              <a:latin typeface="Calibri"/>
            </a:endParaRPr>
          </a:p>
          <a:p>
            <a:pPr lvl="0" fontAlgn="auto">
              <a:spcBef>
                <a:spcPts val="0"/>
              </a:spcBef>
              <a:spcAft>
                <a:spcPts val="0"/>
              </a:spcAft>
              <a:defRPr/>
            </a:pPr>
            <a:r>
              <a:rPr lang="fr-FR" sz="2000" b="1" dirty="0">
                <a:solidFill>
                  <a:srgbClr val="BE498B"/>
                </a:solidFill>
                <a:latin typeface="Calibri"/>
              </a:rPr>
              <a:t>Amplitude de pH</a:t>
            </a:r>
            <a:endParaRPr lang="fr-FR" sz="2000" b="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Très acide: pH=3,0</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Neutre: pH=6,5</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Basique: pH=8,0</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12" name="ZoneTexte 11">
            <a:extLst>
              <a:ext uri="{FF2B5EF4-FFF2-40B4-BE49-F238E27FC236}">
                <a16:creationId xmlns:a16="http://schemas.microsoft.com/office/drawing/2014/main" id="{882B506B-7E23-4360-8E79-70C939D5D92E}"/>
              </a:ext>
            </a:extLst>
          </p:cNvPr>
          <p:cNvSpPr txBox="1"/>
          <p:nvPr/>
        </p:nvSpPr>
        <p:spPr>
          <a:xfrm>
            <a:off x="1539877" y="5309631"/>
            <a:ext cx="4493244" cy="584775"/>
          </a:xfrm>
          <a:prstGeom prst="rect">
            <a:avLst/>
          </a:prstGeom>
          <a:noFill/>
        </p:spPr>
        <p:txBody>
          <a:bodyPr wrap="square">
            <a:spAutoFit/>
          </a:bodyPr>
          <a:lstStyle/>
          <a:p>
            <a:pPr lvl="0" algn="just" fontAlgn="auto">
              <a:spcBef>
                <a:spcPts val="0"/>
              </a:spcBef>
              <a:spcAft>
                <a:spcPts val="0"/>
              </a:spcAft>
              <a:defRPr/>
            </a:pPr>
            <a:r>
              <a:rPr lang="fr-FR" sz="1600" dirty="0">
                <a:solidFill>
                  <a:prstClr val="black"/>
                </a:solidFill>
                <a:latin typeface="Calibri"/>
              </a:rPr>
              <a:t>La mesure du pH théorique s’échelonne de 1 à 14 (du plus acide au plus basique). </a:t>
            </a:r>
            <a:endParaRPr lang="fr-FR" sz="2000" b="1" dirty="0">
              <a:solidFill>
                <a:prstClr val="black"/>
              </a:solidFill>
              <a:latin typeface="Calibri"/>
            </a:endParaRPr>
          </a:p>
        </p:txBody>
      </p:sp>
    </p:spTree>
    <p:extLst>
      <p:ext uri="{BB962C8B-B14F-4D97-AF65-F5344CB8AC3E}">
        <p14:creationId xmlns:p14="http://schemas.microsoft.com/office/powerpoint/2010/main" val="3092973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3 : </a:t>
            </a:r>
            <a:r>
              <a:rPr lang="fr-FR" altLang="fr-FR" b="1" baseline="30000" dirty="0">
                <a:solidFill>
                  <a:srgbClr val="BE498B"/>
                </a:solidFill>
              </a:rPr>
              <a:t>Végétation et phytosociologie</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Végétation et phytosociologie</a:t>
            </a:r>
          </a:p>
        </p:txBody>
      </p:sp>
      <p:sp>
        <p:nvSpPr>
          <p:cNvPr id="6" name="ZoneTexte 5">
            <a:extLst>
              <a:ext uri="{FF2B5EF4-FFF2-40B4-BE49-F238E27FC236}">
                <a16:creationId xmlns:a16="http://schemas.microsoft.com/office/drawing/2014/main" id="{CEFCAB6E-799F-4B64-9913-837AD00945DB}"/>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Analyse du type de station forestière en fonction de sa composition végétale </a:t>
            </a:r>
          </a:p>
        </p:txBody>
      </p:sp>
      <p:pic>
        <p:nvPicPr>
          <p:cNvPr id="7" name="Image 6">
            <a:extLst>
              <a:ext uri="{FF2B5EF4-FFF2-40B4-BE49-F238E27FC236}">
                <a16:creationId xmlns:a16="http://schemas.microsoft.com/office/drawing/2014/main" id="{01436F17-C6A0-4203-86E6-F291F3F0F705}"/>
              </a:ext>
            </a:extLst>
          </p:cNvPr>
          <p:cNvPicPr>
            <a:picLocks noChangeAspect="1"/>
          </p:cNvPicPr>
          <p:nvPr/>
        </p:nvPicPr>
        <p:blipFill rotWithShape="1">
          <a:blip r:embed="rId3">
            <a:extLst>
              <a:ext uri="{28A0092B-C50C-407E-A947-70E740481C1C}">
                <a14:useLocalDpi xmlns:a14="http://schemas.microsoft.com/office/drawing/2010/main" val="0"/>
              </a:ext>
            </a:extLst>
          </a:blip>
          <a:srcRect l="11474" t="11618" r="17289" b="9293"/>
          <a:stretch/>
        </p:blipFill>
        <p:spPr>
          <a:xfrm>
            <a:off x="1424608" y="2419727"/>
            <a:ext cx="5472608" cy="3797361"/>
          </a:xfrm>
          <a:prstGeom prst="rect">
            <a:avLst/>
          </a:prstGeom>
        </p:spPr>
      </p:pic>
      <p:sp>
        <p:nvSpPr>
          <p:cNvPr id="11" name="ZoneTexte 10">
            <a:extLst>
              <a:ext uri="{FF2B5EF4-FFF2-40B4-BE49-F238E27FC236}">
                <a16:creationId xmlns:a16="http://schemas.microsoft.com/office/drawing/2014/main" id="{E4ECD13C-FB0A-49DA-AF10-30CD1369DF1D}"/>
              </a:ext>
            </a:extLst>
          </p:cNvPr>
          <p:cNvSpPr txBox="1"/>
          <p:nvPr/>
        </p:nvSpPr>
        <p:spPr>
          <a:xfrm>
            <a:off x="1539876" y="1988840"/>
            <a:ext cx="7944625" cy="861774"/>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Analyse stationnelle</a:t>
            </a: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9" name="Image 8">
            <a:extLst>
              <a:ext uri="{FF2B5EF4-FFF2-40B4-BE49-F238E27FC236}">
                <a16:creationId xmlns:a16="http://schemas.microsoft.com/office/drawing/2014/main" id="{752B0846-F590-481E-93F3-E0F741E69264}"/>
              </a:ext>
            </a:extLst>
          </p:cNvPr>
          <p:cNvPicPr>
            <a:picLocks noChangeAspect="1"/>
          </p:cNvPicPr>
          <p:nvPr/>
        </p:nvPicPr>
        <p:blipFill rotWithShape="1">
          <a:blip r:embed="rId4">
            <a:extLst>
              <a:ext uri="{28A0092B-C50C-407E-A947-70E740481C1C}">
                <a14:useLocalDpi xmlns:a14="http://schemas.microsoft.com/office/drawing/2010/main" val="0"/>
              </a:ext>
            </a:extLst>
          </a:blip>
          <a:srcRect l="10127" t="29065" r="63811" b="26739"/>
          <a:stretch/>
        </p:blipFill>
        <p:spPr>
          <a:xfrm>
            <a:off x="7034531" y="2639234"/>
            <a:ext cx="2581739" cy="2736305"/>
          </a:xfrm>
          <a:prstGeom prst="rect">
            <a:avLst/>
          </a:prstGeom>
        </p:spPr>
      </p:pic>
      <p:sp>
        <p:nvSpPr>
          <p:cNvPr id="12" name="Accolade fermante 11">
            <a:extLst>
              <a:ext uri="{FF2B5EF4-FFF2-40B4-BE49-F238E27FC236}">
                <a16:creationId xmlns:a16="http://schemas.microsoft.com/office/drawing/2014/main" id="{CF5DAED5-7C81-469E-973F-C178A9D186D0}"/>
              </a:ext>
            </a:extLst>
          </p:cNvPr>
          <p:cNvSpPr/>
          <p:nvPr/>
        </p:nvSpPr>
        <p:spPr>
          <a:xfrm>
            <a:off x="6782503" y="2533222"/>
            <a:ext cx="504056" cy="3548558"/>
          </a:xfrm>
          <a:prstGeom prst="rightBrace">
            <a:avLst>
              <a:gd name="adj1" fmla="val 120266"/>
              <a:gd name="adj2" fmla="val 50000"/>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7" name="Espace réservé du numéro de diapositive 3">
            <a:extLst>
              <a:ext uri="{FF2B5EF4-FFF2-40B4-BE49-F238E27FC236}">
                <a16:creationId xmlns:a16="http://schemas.microsoft.com/office/drawing/2014/main" id="{A17D697E-657F-42AE-B996-5098F713141F}"/>
              </a:ext>
            </a:extLst>
          </p:cNvPr>
          <p:cNvSpPr>
            <a:spLocks noGrp="1"/>
          </p:cNvSpPr>
          <p:nvPr>
            <p:ph type="sldNum" sz="quarter" idx="12"/>
          </p:nvPr>
        </p:nvSpPr>
        <p:spPr>
          <a:xfrm>
            <a:off x="9414000" y="6453188"/>
            <a:ext cx="351920" cy="288925"/>
          </a:xfrm>
        </p:spPr>
        <p:txBody>
          <a:bodyPr/>
          <a:lstStyle/>
          <a:p>
            <a:pPr>
              <a:defRPr/>
            </a:pPr>
            <a:fld id="{0CCE8F38-2B0B-4932-B9CA-DF1C3C6AF68F}" type="slidenum">
              <a:rPr lang="fr-FR"/>
              <a:pPr>
                <a:defRPr/>
              </a:pPr>
              <a:t>11</a:t>
            </a:fld>
            <a:endParaRPr lang="fr-FR" dirty="0"/>
          </a:p>
        </p:txBody>
      </p:sp>
      <p:sp>
        <p:nvSpPr>
          <p:cNvPr id="2" name="ZoneTexte 1">
            <a:extLst>
              <a:ext uri="{FF2B5EF4-FFF2-40B4-BE49-F238E27FC236}">
                <a16:creationId xmlns:a16="http://schemas.microsoft.com/office/drawing/2014/main" id="{6C98E264-1456-44A0-AF03-455CAB4CB4DA}"/>
              </a:ext>
            </a:extLst>
          </p:cNvPr>
          <p:cNvSpPr txBox="1"/>
          <p:nvPr/>
        </p:nvSpPr>
        <p:spPr>
          <a:xfrm>
            <a:off x="7219433" y="2484113"/>
            <a:ext cx="2581738" cy="923330"/>
          </a:xfrm>
          <a:prstGeom prst="rect">
            <a:avLst/>
          </a:prstGeom>
          <a:solidFill>
            <a:schemeClr val="bg1"/>
          </a:solidFill>
        </p:spPr>
        <p:txBody>
          <a:bodyPr wrap="square" rtlCol="0">
            <a:spAutoFit/>
          </a:bodyPr>
          <a:lstStyle/>
          <a:p>
            <a:pPr algn="ctr"/>
            <a:r>
              <a:rPr lang="fr-BE" dirty="0">
                <a:latin typeface="+mj-lt"/>
              </a:rPr>
              <a:t>Station sèche à moyennement sèche et pauvre (acide)</a:t>
            </a:r>
          </a:p>
        </p:txBody>
      </p:sp>
    </p:spTree>
    <p:extLst>
      <p:ext uri="{BB962C8B-B14F-4D97-AF65-F5344CB8AC3E}">
        <p14:creationId xmlns:p14="http://schemas.microsoft.com/office/powerpoint/2010/main" val="400998779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FC0D374-1546-4C0F-8E7B-E14DD3513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166" y="3588060"/>
            <a:ext cx="4378090" cy="2736306"/>
          </a:xfrm>
          <a:prstGeom prst="rect">
            <a:avLst/>
          </a:prstGeom>
        </p:spPr>
      </p:pic>
      <p:sp>
        <p:nvSpPr>
          <p:cNvPr id="7" name="Titre 1">
            <a:extLst>
              <a:ext uri="{FF2B5EF4-FFF2-40B4-BE49-F238E27FC236}">
                <a16:creationId xmlns:a16="http://schemas.microsoft.com/office/drawing/2014/main" id="{4AAE45C5-C85D-4FF7-8B94-E5DC9745F442}"/>
              </a:ext>
            </a:extLst>
          </p:cNvPr>
          <p:cNvSpPr txBox="1">
            <a:spLocks/>
          </p:cNvSpPr>
          <p:nvPr/>
        </p:nvSpPr>
        <p:spPr bwMode="auto">
          <a:xfrm>
            <a:off x="1136650" y="744538"/>
            <a:ext cx="8769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Conclusion</a:t>
            </a:r>
            <a:endParaRPr lang="fr-FR" altLang="fr-FR" b="1" baseline="30000" dirty="0">
              <a:solidFill>
                <a:srgbClr val="BE498B"/>
              </a:solidFill>
            </a:endParaRPr>
          </a:p>
        </p:txBody>
      </p:sp>
      <p:sp>
        <p:nvSpPr>
          <p:cNvPr id="10" name="Espace réservé du numéro de diapositive 3">
            <a:extLst>
              <a:ext uri="{FF2B5EF4-FFF2-40B4-BE49-F238E27FC236}">
                <a16:creationId xmlns:a16="http://schemas.microsoft.com/office/drawing/2014/main" id="{3F5FF954-E100-432B-ABB1-52C911BAF2EB}"/>
              </a:ext>
            </a:extLst>
          </p:cNvPr>
          <p:cNvSpPr>
            <a:spLocks noGrp="1"/>
          </p:cNvSpPr>
          <p:nvPr>
            <p:ph type="sldNum" sz="quarter" idx="12"/>
          </p:nvPr>
        </p:nvSpPr>
        <p:spPr>
          <a:xfrm>
            <a:off x="9414000" y="6453188"/>
            <a:ext cx="351920" cy="288925"/>
          </a:xfrm>
        </p:spPr>
        <p:txBody>
          <a:bodyPr/>
          <a:lstStyle/>
          <a:p>
            <a:pPr>
              <a:defRPr/>
            </a:pPr>
            <a:fld id="{0CCE8F38-2B0B-4932-B9CA-DF1C3C6AF68F}" type="slidenum">
              <a:rPr lang="fr-FR"/>
              <a:pPr>
                <a:defRPr/>
              </a:pPr>
              <a:t>12</a:t>
            </a:fld>
            <a:endParaRPr lang="fr-FR" dirty="0"/>
          </a:p>
        </p:txBody>
      </p:sp>
      <p:sp>
        <p:nvSpPr>
          <p:cNvPr id="17" name="ZoneTexte 16">
            <a:extLst>
              <a:ext uri="{FF2B5EF4-FFF2-40B4-BE49-F238E27FC236}">
                <a16:creationId xmlns:a16="http://schemas.microsoft.com/office/drawing/2014/main" id="{2B3DE423-FF88-4271-B9AC-61DD5C8B9ED2}"/>
              </a:ext>
            </a:extLst>
          </p:cNvPr>
          <p:cNvSpPr txBox="1"/>
          <p:nvPr/>
        </p:nvSpPr>
        <p:spPr>
          <a:xfrm>
            <a:off x="722791" y="1765155"/>
            <a:ext cx="2574335" cy="861774"/>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1. Les données</a:t>
            </a: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20" name="ZoneTexte 19">
            <a:extLst>
              <a:ext uri="{FF2B5EF4-FFF2-40B4-BE49-F238E27FC236}">
                <a16:creationId xmlns:a16="http://schemas.microsoft.com/office/drawing/2014/main" id="{C553C820-2140-4B30-8FB0-58FE27DA601F}"/>
              </a:ext>
            </a:extLst>
          </p:cNvPr>
          <p:cNvSpPr txBox="1"/>
          <p:nvPr/>
        </p:nvSpPr>
        <p:spPr>
          <a:xfrm>
            <a:off x="5717082" y="4799474"/>
            <a:ext cx="2574335" cy="861774"/>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3. Plantations</a:t>
            </a: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29" name="Image 28">
            <a:extLst>
              <a:ext uri="{FF2B5EF4-FFF2-40B4-BE49-F238E27FC236}">
                <a16:creationId xmlns:a16="http://schemas.microsoft.com/office/drawing/2014/main" id="{FFD70CFF-8B70-4E12-9A32-E5B651E929D8}"/>
              </a:ext>
            </a:extLst>
          </p:cNvPr>
          <p:cNvPicPr>
            <a:picLocks noChangeAspect="1"/>
          </p:cNvPicPr>
          <p:nvPr/>
        </p:nvPicPr>
        <p:blipFill rotWithShape="1">
          <a:blip r:embed="rId4">
            <a:extLst>
              <a:ext uri="{28A0092B-C50C-407E-A947-70E740481C1C}">
                <a14:useLocalDpi xmlns:a14="http://schemas.microsoft.com/office/drawing/2010/main" val="0"/>
              </a:ext>
            </a:extLst>
          </a:blip>
          <a:srcRect l="45580" t="4640" r="28432" b="19389"/>
          <a:stretch/>
        </p:blipFill>
        <p:spPr>
          <a:xfrm>
            <a:off x="646022" y="2154331"/>
            <a:ext cx="2166902" cy="3959131"/>
          </a:xfrm>
          <a:prstGeom prst="rect">
            <a:avLst/>
          </a:prstGeom>
        </p:spPr>
      </p:pic>
      <p:pic>
        <p:nvPicPr>
          <p:cNvPr id="14" name="Image 13">
            <a:extLst>
              <a:ext uri="{FF2B5EF4-FFF2-40B4-BE49-F238E27FC236}">
                <a16:creationId xmlns:a16="http://schemas.microsoft.com/office/drawing/2014/main" id="{C0BEC4B1-6BAB-4DFC-B4F6-9BBEFBE1C9C2}"/>
              </a:ext>
            </a:extLst>
          </p:cNvPr>
          <p:cNvPicPr>
            <a:picLocks noChangeAspect="1"/>
          </p:cNvPicPr>
          <p:nvPr/>
        </p:nvPicPr>
        <p:blipFill rotWithShape="1">
          <a:blip r:embed="rId5">
            <a:extLst>
              <a:ext uri="{28A0092B-C50C-407E-A947-70E740481C1C}">
                <a14:useLocalDpi xmlns:a14="http://schemas.microsoft.com/office/drawing/2010/main" val="0"/>
              </a:ext>
            </a:extLst>
          </a:blip>
          <a:srcRect l="29156" t="9843" r="25412" b="18173"/>
          <a:stretch/>
        </p:blipFill>
        <p:spPr>
          <a:xfrm>
            <a:off x="3125893" y="1196752"/>
            <a:ext cx="2763211" cy="2736306"/>
          </a:xfrm>
          <a:prstGeom prst="rect">
            <a:avLst/>
          </a:prstGeom>
        </p:spPr>
      </p:pic>
      <p:pic>
        <p:nvPicPr>
          <p:cNvPr id="32" name="Image 31" descr="Une image contenant objet&#10;&#10;Description générée avec un niveau de confiance élevé">
            <a:extLst>
              <a:ext uri="{FF2B5EF4-FFF2-40B4-BE49-F238E27FC236}">
                <a16:creationId xmlns:a16="http://schemas.microsoft.com/office/drawing/2014/main" id="{4843B57A-945C-4F63-B2B0-AA09EAB3AF4E}"/>
              </a:ext>
            </a:extLst>
          </p:cNvPr>
          <p:cNvPicPr>
            <a:picLocks noChangeAspect="1"/>
          </p:cNvPicPr>
          <p:nvPr/>
        </p:nvPicPr>
        <p:blipFill rotWithShape="1">
          <a:blip r:embed="rId6">
            <a:extLst>
              <a:ext uri="{28A0092B-C50C-407E-A947-70E740481C1C}">
                <a14:useLocalDpi xmlns:a14="http://schemas.microsoft.com/office/drawing/2010/main" val="0"/>
              </a:ext>
            </a:extLst>
          </a:blip>
          <a:srcRect l="33880" t="28174" r="26181" b="21815"/>
          <a:stretch/>
        </p:blipFill>
        <p:spPr>
          <a:xfrm>
            <a:off x="5942222" y="1634249"/>
            <a:ext cx="2991967" cy="2341544"/>
          </a:xfrm>
          <a:prstGeom prst="rect">
            <a:avLst/>
          </a:prstGeom>
        </p:spPr>
      </p:pic>
      <p:sp>
        <p:nvSpPr>
          <p:cNvPr id="19" name="ZoneTexte 18">
            <a:extLst>
              <a:ext uri="{FF2B5EF4-FFF2-40B4-BE49-F238E27FC236}">
                <a16:creationId xmlns:a16="http://schemas.microsoft.com/office/drawing/2014/main" id="{4791963F-5ED6-4F40-A984-7329B8465F96}"/>
              </a:ext>
            </a:extLst>
          </p:cNvPr>
          <p:cNvSpPr txBox="1"/>
          <p:nvPr/>
        </p:nvSpPr>
        <p:spPr>
          <a:xfrm>
            <a:off x="5465953" y="1249785"/>
            <a:ext cx="2574335" cy="861774"/>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2. Les résultats</a:t>
            </a: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13" name="Graphique 12" descr="Ligne fléchée : incurvée dans le sens des aiguilles d’une montre">
            <a:extLst>
              <a:ext uri="{FF2B5EF4-FFF2-40B4-BE49-F238E27FC236}">
                <a16:creationId xmlns:a16="http://schemas.microsoft.com/office/drawing/2014/main" id="{11E0849A-482B-425C-B0ED-5CF7DC4D60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795814">
            <a:off x="2815599" y="3831361"/>
            <a:ext cx="1272758" cy="1272758"/>
          </a:xfrm>
          <a:prstGeom prst="rect">
            <a:avLst/>
          </a:prstGeom>
        </p:spPr>
      </p:pic>
      <p:pic>
        <p:nvPicPr>
          <p:cNvPr id="15" name="Graphique 14" descr="Ligne fléchée : incurvée dans le sens des aiguilles d’une montre">
            <a:extLst>
              <a:ext uri="{FF2B5EF4-FFF2-40B4-BE49-F238E27FC236}">
                <a16:creationId xmlns:a16="http://schemas.microsoft.com/office/drawing/2014/main" id="{AF528027-3476-479F-B03E-A9866FB061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6340" flipV="1">
            <a:off x="8646284" y="3078786"/>
            <a:ext cx="1178878" cy="1178878"/>
          </a:xfrm>
          <a:prstGeom prst="rect">
            <a:avLst/>
          </a:prstGeom>
        </p:spPr>
      </p:pic>
    </p:spTree>
    <p:extLst>
      <p:ext uri="{BB962C8B-B14F-4D97-AF65-F5344CB8AC3E}">
        <p14:creationId xmlns:p14="http://schemas.microsoft.com/office/powerpoint/2010/main" val="136305269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88834" y="1900267"/>
            <a:ext cx="9257977" cy="523220"/>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Rédaction :</a:t>
            </a:r>
            <a:r>
              <a:rPr lang="fr-FR" sz="2800" b="1" dirty="0">
                <a:solidFill>
                  <a:srgbClr val="0085C8"/>
                </a:solidFill>
                <a:latin typeface="Calibri" pitchFamily="34" charset="0"/>
              </a:rPr>
              <a:t> </a:t>
            </a:r>
            <a:r>
              <a:rPr lang="fr-FR" sz="2800" baseline="30000" dirty="0">
                <a:solidFill>
                  <a:srgbClr val="0085C8"/>
                </a:solidFill>
                <a:latin typeface="Calibri" pitchFamily="34" charset="0"/>
              </a:rPr>
              <a:t>DE WOUTERS Philippe, BIENFAIT Orane, BODSON Geoffrey, MANDERLIER Maxime</a:t>
            </a:r>
          </a:p>
        </p:txBody>
      </p:sp>
      <p:sp>
        <p:nvSpPr>
          <p:cNvPr id="6" name="ZoneTexte 5"/>
          <p:cNvSpPr txBox="1"/>
          <p:nvPr/>
        </p:nvSpPr>
        <p:spPr>
          <a:xfrm>
            <a:off x="653326" y="2766546"/>
            <a:ext cx="8928992" cy="2103140"/>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Crédits illustrations : </a:t>
            </a:r>
          </a:p>
          <a:p>
            <a:pPr algn="ctr" fontAlgn="auto">
              <a:spcBef>
                <a:spcPts val="0"/>
              </a:spcBef>
              <a:spcAft>
                <a:spcPts val="0"/>
              </a:spcAft>
              <a:defRPr/>
            </a:pPr>
            <a:r>
              <a:rPr lang="fr-FR" sz="2800" baseline="30000" dirty="0">
                <a:solidFill>
                  <a:srgbClr val="0085C8"/>
                </a:solidFill>
                <a:latin typeface="Calibri" pitchFamily="34" charset="0"/>
              </a:rPr>
              <a:t>Diapos 1, 3, 4, 5, 6, 7, 9, 10, 11, 12, 13, 14 : © SRFB</a:t>
            </a:r>
            <a:br>
              <a:rPr lang="fr-FR" sz="2800" baseline="30000" dirty="0">
                <a:solidFill>
                  <a:srgbClr val="0085C8"/>
                </a:solidFill>
                <a:latin typeface="Calibri" pitchFamily="34" charset="0"/>
              </a:rPr>
            </a:br>
            <a:r>
              <a:rPr lang="fr-FR" sz="2800" baseline="30000" dirty="0">
                <a:solidFill>
                  <a:srgbClr val="0085C8"/>
                </a:solidFill>
                <a:highlight>
                  <a:srgbClr val="FFFFFF"/>
                </a:highlight>
                <a:latin typeface="Calibri" pitchFamily="34" charset="0"/>
              </a:rPr>
              <a:t>Diapos 1, 3, 4, 5, 6, 7, 9, 10, 11, 12, 13, 14 : © </a:t>
            </a:r>
            <a:r>
              <a:rPr lang="fr-FR" sz="2800" baseline="30000" dirty="0" err="1">
                <a:solidFill>
                  <a:srgbClr val="0085C8"/>
                </a:solidFill>
                <a:highlight>
                  <a:srgbClr val="FFFFFF"/>
                </a:highlight>
                <a:latin typeface="Calibri" pitchFamily="34" charset="0"/>
              </a:rPr>
              <a:t>Freepik</a:t>
            </a:r>
            <a:endParaRPr lang="fr-FR" sz="2800" baseline="30000" dirty="0">
              <a:solidFill>
                <a:srgbClr val="0085C8"/>
              </a:solidFill>
              <a:highlight>
                <a:srgbClr val="FFFFFF"/>
              </a:highlight>
              <a:latin typeface="Calibri" pitchFamily="34" charset="0"/>
            </a:endParaRPr>
          </a:p>
          <a:p>
            <a:pPr algn="ctr" fontAlgn="auto">
              <a:spcBef>
                <a:spcPts val="0"/>
              </a:spcBef>
              <a:spcAft>
                <a:spcPts val="0"/>
              </a:spcAft>
              <a:defRPr/>
            </a:pPr>
            <a:r>
              <a:rPr lang="fr-FR" sz="2800" baseline="30000" dirty="0">
                <a:solidFill>
                  <a:srgbClr val="0085C8"/>
                </a:solidFill>
                <a:latin typeface="Calibri" pitchFamily="34" charset="0"/>
              </a:rPr>
              <a:t>Diapo 5 : </a:t>
            </a:r>
            <a:r>
              <a:rPr lang="fr-FR" sz="2800" baseline="30000" dirty="0" err="1">
                <a:solidFill>
                  <a:srgbClr val="0085C8"/>
                </a:solidFill>
                <a:latin typeface="Calibri" pitchFamily="34" charset="0"/>
              </a:rPr>
              <a:t>WalOnMap</a:t>
            </a:r>
            <a:r>
              <a:rPr lang="fr-FR" sz="2800" baseline="30000" dirty="0">
                <a:solidFill>
                  <a:srgbClr val="0085C8"/>
                </a:solidFill>
                <a:latin typeface="Calibri" pitchFamily="34" charset="0"/>
              </a:rPr>
              <a:t> (SPW) </a:t>
            </a:r>
          </a:p>
          <a:p>
            <a:pPr algn="ctr" fontAlgn="auto">
              <a:spcBef>
                <a:spcPts val="0"/>
              </a:spcBef>
              <a:spcAft>
                <a:spcPts val="0"/>
              </a:spcAft>
              <a:defRPr/>
            </a:pPr>
            <a:r>
              <a:rPr lang="fr-FR" sz="2800" baseline="30000" dirty="0">
                <a:solidFill>
                  <a:srgbClr val="0085C8"/>
                </a:solidFill>
                <a:latin typeface="Calibri" pitchFamily="34" charset="0"/>
              </a:rPr>
              <a:t>Diapo 6 : M. Manderlier</a:t>
            </a:r>
            <a:endParaRPr lang="fr-FR" sz="2800" baseline="30000" dirty="0">
              <a:solidFill>
                <a:srgbClr val="0085C8"/>
              </a:solidFill>
              <a:highlight>
                <a:srgbClr val="FFFF00"/>
              </a:highlight>
              <a:latin typeface="Calibri" pitchFamily="34" charset="0"/>
            </a:endParaRPr>
          </a:p>
          <a:p>
            <a:pPr algn="ctr" fontAlgn="auto">
              <a:spcBef>
                <a:spcPts val="0"/>
              </a:spcBef>
              <a:spcAft>
                <a:spcPts val="0"/>
              </a:spcAft>
              <a:defRPr/>
            </a:pPr>
            <a:r>
              <a:rPr lang="fr-FR" sz="2800" baseline="30000" dirty="0">
                <a:solidFill>
                  <a:srgbClr val="0085C8"/>
                </a:solidFill>
                <a:highlight>
                  <a:srgbClr val="FFFF00"/>
                </a:highlight>
                <a:latin typeface="Calibri" pitchFamily="34" charset="0"/>
              </a:rPr>
              <a:t> </a:t>
            </a:r>
            <a:endParaRPr lang="fr-FR" sz="2800" baseline="30000" dirty="0">
              <a:solidFill>
                <a:srgbClr val="0085C8"/>
              </a:solidFill>
              <a:latin typeface="Calibri" pitchFamily="34" charset="0"/>
            </a:endParaRPr>
          </a:p>
          <a:p>
            <a:pPr algn="ctr" fontAlgn="auto">
              <a:spcBef>
                <a:spcPts val="0"/>
              </a:spcBef>
              <a:spcAft>
                <a:spcPts val="0"/>
              </a:spcAft>
              <a:defRPr/>
            </a:pPr>
            <a:r>
              <a:rPr lang="fr-FR" sz="2800" b="1" baseline="30000" dirty="0">
                <a:solidFill>
                  <a:srgbClr val="0085C8"/>
                </a:solidFill>
                <a:latin typeface="Calibri" pitchFamily="34" charset="0"/>
              </a:rPr>
              <a:t>Maquette : </a:t>
            </a:r>
            <a:r>
              <a:rPr lang="fr-FR" sz="2800" baseline="30000" dirty="0">
                <a:solidFill>
                  <a:srgbClr val="0085C8"/>
                </a:solidFill>
                <a:latin typeface="Calibri" pitchFamily="34" charset="0"/>
              </a:rPr>
              <a:t>Eduter-CNPR</a:t>
            </a:r>
          </a:p>
        </p:txBody>
      </p:sp>
      <p:sp>
        <p:nvSpPr>
          <p:cNvPr id="7" name="ZoneTexte 6"/>
          <p:cNvSpPr txBox="1"/>
          <p:nvPr/>
        </p:nvSpPr>
        <p:spPr>
          <a:xfrm>
            <a:off x="3428590" y="5212745"/>
            <a:ext cx="3378463" cy="379591"/>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Édition : </a:t>
            </a:r>
            <a:r>
              <a:rPr lang="fr-FR" sz="2800" baseline="30000" dirty="0">
                <a:solidFill>
                  <a:srgbClr val="0085C8"/>
                </a:solidFill>
                <a:latin typeface="Calibri" pitchFamily="34" charset="0"/>
              </a:rPr>
              <a:t>Avril 2019</a:t>
            </a:r>
          </a:p>
        </p:txBody>
      </p:sp>
      <p:sp>
        <p:nvSpPr>
          <p:cNvPr id="9" name="Rectangle 8"/>
          <p:cNvSpPr/>
          <p:nvPr/>
        </p:nvSpPr>
        <p:spPr>
          <a:xfrm>
            <a:off x="0" y="1844824"/>
            <a:ext cx="594245"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9B53F02-ED8C-4D52-981C-72E40209E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426" y="223196"/>
            <a:ext cx="835184" cy="613025"/>
          </a:xfrm>
          <a:prstGeom prst="rect">
            <a:avLst/>
          </a:prstGeom>
        </p:spPr>
      </p:pic>
      <p:sp>
        <p:nvSpPr>
          <p:cNvPr id="14" name="ZoneTexte 13">
            <a:extLst>
              <a:ext uri="{FF2B5EF4-FFF2-40B4-BE49-F238E27FC236}">
                <a16:creationId xmlns:a16="http://schemas.microsoft.com/office/drawing/2014/main" id="{AE79DEE8-10F0-48FA-A225-7407F71F48D1}"/>
              </a:ext>
            </a:extLst>
          </p:cNvPr>
          <p:cNvSpPr txBox="1"/>
          <p:nvPr/>
        </p:nvSpPr>
        <p:spPr>
          <a:xfrm>
            <a:off x="1216018" y="6394318"/>
            <a:ext cx="5753205" cy="440185"/>
          </a:xfrm>
          <a:prstGeom prst="rect">
            <a:avLst/>
          </a:prstGeom>
          <a:noFill/>
        </p:spPr>
        <p:txBody>
          <a:bodyPr wrap="square" rtlCol="0">
            <a:spAutoFit/>
          </a:bodyPr>
          <a:lstStyle/>
          <a:p>
            <a:pPr>
              <a:lnSpc>
                <a:spcPts val="900"/>
              </a:lnSpc>
            </a:pPr>
            <a:r>
              <a:rPr lang="fr-FR" sz="900" dirty="0">
                <a:solidFill>
                  <a:schemeClr val="bg1">
                    <a:lumMod val="65000"/>
                  </a:schemeClr>
                </a:solidFill>
                <a:latin typeface="+mj-lt"/>
              </a:rPr>
              <a:t>Ce projet a été financé avec le soutien de la Commission européenne. Cette publication (communication) n'engage que son auteur et la Commission européenne n'est pas responsable de l'usage qui pourrait être fait des informations qui y sont contenues.</a:t>
            </a:r>
          </a:p>
        </p:txBody>
      </p:sp>
      <p:pic>
        <p:nvPicPr>
          <p:cNvPr id="15" name="Image 14">
            <a:extLst>
              <a:ext uri="{FF2B5EF4-FFF2-40B4-BE49-F238E27FC236}">
                <a16:creationId xmlns:a16="http://schemas.microsoft.com/office/drawing/2014/main" id="{8ADC77A9-9673-4221-8527-0806C05D3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82" y="6426599"/>
            <a:ext cx="911602" cy="325157"/>
          </a:xfrm>
          <a:prstGeom prst="rect">
            <a:avLst/>
          </a:prstGeom>
        </p:spPr>
      </p:pic>
      <p:sp>
        <p:nvSpPr>
          <p:cNvPr id="13" name="Espace réservé du numéro de diapositive 3">
            <a:extLst>
              <a:ext uri="{FF2B5EF4-FFF2-40B4-BE49-F238E27FC236}">
                <a16:creationId xmlns:a16="http://schemas.microsoft.com/office/drawing/2014/main" id="{12B4171C-ED63-453A-B22B-4FA1674BAAF5}"/>
              </a:ext>
            </a:extLst>
          </p:cNvPr>
          <p:cNvSpPr>
            <a:spLocks noGrp="1"/>
          </p:cNvSpPr>
          <p:nvPr>
            <p:ph type="sldNum" sz="quarter" idx="12"/>
          </p:nvPr>
        </p:nvSpPr>
        <p:spPr>
          <a:xfrm>
            <a:off x="9432000" y="6453188"/>
            <a:ext cx="324000" cy="288000"/>
          </a:xfrm>
        </p:spPr>
        <p:txBody>
          <a:bodyPr/>
          <a:lstStyle/>
          <a:p>
            <a:pPr>
              <a:defRPr/>
            </a:pPr>
            <a:fld id="{0CCE8F38-2B0B-4932-B9CA-DF1C3C6AF68F}" type="slidenum">
              <a:rPr lang="fr-FR"/>
              <a:pPr>
                <a:defRPr/>
              </a:pPr>
              <a:t>13</a:t>
            </a:fld>
            <a:endParaRPr lang="fr-FR" dirty="0"/>
          </a:p>
        </p:txBody>
      </p:sp>
    </p:spTree>
    <p:extLst>
      <p:ext uri="{BB962C8B-B14F-4D97-AF65-F5344CB8AC3E}">
        <p14:creationId xmlns:p14="http://schemas.microsoft.com/office/powerpoint/2010/main" val="355928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844824"/>
            <a:ext cx="77653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Titre 1"/>
          <p:cNvSpPr txBox="1">
            <a:spLocks/>
          </p:cNvSpPr>
          <p:nvPr/>
        </p:nvSpPr>
        <p:spPr bwMode="auto">
          <a:xfrm>
            <a:off x="1429755" y="581378"/>
            <a:ext cx="7088458" cy="11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4400" dirty="0">
                <a:solidFill>
                  <a:srgbClr val="0085C8"/>
                </a:solidFill>
                <a:latin typeface="Calibri" pitchFamily="34" charset="0"/>
              </a:rPr>
              <a:t> </a:t>
            </a:r>
            <a:r>
              <a:rPr lang="fr-FR" altLang="fr-FR" sz="3600" b="1" baseline="30000" dirty="0">
                <a:solidFill>
                  <a:srgbClr val="0085C8"/>
                </a:solidFill>
                <a:latin typeface="Calibri" pitchFamily="34" charset="0"/>
              </a:rPr>
              <a:t>Plus d’informations ?</a:t>
            </a:r>
          </a:p>
          <a:p>
            <a:pPr algn="ctr"/>
            <a:r>
              <a:rPr lang="fr-FR" sz="3600" baseline="30000" dirty="0">
                <a:solidFill>
                  <a:srgbClr val="0085C8"/>
                </a:solidFill>
                <a:latin typeface="Calibri" pitchFamily="34" charset="0"/>
              </a:rPr>
              <a:t>Voici les partenaires d’eforOwn qui peuvent vous informer, vous former et vous accompagner</a:t>
            </a:r>
          </a:p>
        </p:txBody>
      </p:sp>
      <p:graphicFrame>
        <p:nvGraphicFramePr>
          <p:cNvPr id="13" name="Tableau 12"/>
          <p:cNvGraphicFramePr>
            <a:graphicFrameLocks noGrp="1"/>
          </p:cNvGraphicFramePr>
          <p:nvPr>
            <p:extLst/>
          </p:nvPr>
        </p:nvGraphicFramePr>
        <p:xfrm>
          <a:off x="1647488" y="2132856"/>
          <a:ext cx="6604000" cy="3978379"/>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val="2127339912"/>
                    </a:ext>
                  </a:extLst>
                </a:gridCol>
                <a:gridCol w="149200">
                  <a:extLst>
                    <a:ext uri="{9D8B030D-6E8A-4147-A177-3AD203B41FA5}">
                      <a16:colId xmlns:a16="http://schemas.microsoft.com/office/drawing/2014/main" val="3506855789"/>
                    </a:ext>
                  </a:extLst>
                </a:gridCol>
                <a:gridCol w="1584176">
                  <a:extLst>
                    <a:ext uri="{9D8B030D-6E8A-4147-A177-3AD203B41FA5}">
                      <a16:colId xmlns:a16="http://schemas.microsoft.com/office/drawing/2014/main" val="14667539"/>
                    </a:ext>
                  </a:extLst>
                </a:gridCol>
                <a:gridCol w="544949">
                  <a:extLst>
                    <a:ext uri="{9D8B030D-6E8A-4147-A177-3AD203B41FA5}">
                      <a16:colId xmlns:a16="http://schemas.microsoft.com/office/drawing/2014/main" val="2998329702"/>
                    </a:ext>
                  </a:extLst>
                </a:gridCol>
                <a:gridCol w="2674675">
                  <a:extLst>
                    <a:ext uri="{9D8B030D-6E8A-4147-A177-3AD203B41FA5}">
                      <a16:colId xmlns:a16="http://schemas.microsoft.com/office/drawing/2014/main" val="3383561395"/>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propriétaire forestier</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bg1"/>
                    </a:solidFill>
                  </a:tcPr>
                </a:tc>
                <a:extLst>
                  <a:ext uri="{0D108BD9-81ED-4DB2-BD59-A6C34878D82A}">
                    <a16:rowId xmlns:a16="http://schemas.microsoft.com/office/drawing/2014/main" val="2494024787"/>
                  </a:ext>
                </a:extLst>
              </a:tr>
              <a:tr h="160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595017"/>
                  </a:ext>
                </a:extLst>
              </a:tr>
              <a:tr h="1285979">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243314"/>
                  </a:ext>
                </a:extLst>
              </a:tr>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étudiant ou enseignant</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43184"/>
                  </a:ext>
                </a:extLst>
              </a:tr>
              <a:tr h="1316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358474"/>
                  </a:ext>
                </a:extLst>
              </a:tr>
              <a:tr h="370840">
                <a:tc gridSpan="2">
                  <a:txBody>
                    <a:bodyPr/>
                    <a:lstStyle/>
                    <a:p>
                      <a:endParaRPr lang="fr-FR" dirty="0"/>
                    </a:p>
                    <a:p>
                      <a:endParaRPr lang="fr-FR" dirty="0"/>
                    </a:p>
                    <a:p>
                      <a:endParaRPr lang="fr-FR" dirty="0"/>
                    </a:p>
                    <a:p>
                      <a:endParaRPr lang="fr-FR" dirty="0"/>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204364"/>
                  </a:ext>
                </a:extLst>
              </a:tr>
            </a:tbl>
          </a:graphicData>
        </a:graphic>
      </p:graphicFrame>
      <p:grpSp>
        <p:nvGrpSpPr>
          <p:cNvPr id="14" name="Groupe 13"/>
          <p:cNvGrpSpPr/>
          <p:nvPr/>
        </p:nvGrpSpPr>
        <p:grpSpPr>
          <a:xfrm>
            <a:off x="2087986" y="2799351"/>
            <a:ext cx="6078308" cy="2765625"/>
            <a:chOff x="2087986" y="2799351"/>
            <a:chExt cx="6078308" cy="2765625"/>
          </a:xfrm>
        </p:grpSpPr>
        <p:grpSp>
          <p:nvGrpSpPr>
            <p:cNvPr id="15" name="Groupe 14"/>
            <p:cNvGrpSpPr/>
            <p:nvPr/>
          </p:nvGrpSpPr>
          <p:grpSpPr>
            <a:xfrm>
              <a:off x="2087986" y="2799351"/>
              <a:ext cx="6078308" cy="2765625"/>
              <a:chOff x="4313378" y="1754858"/>
              <a:chExt cx="6078308" cy="2765625"/>
            </a:xfrm>
          </p:grpSpPr>
          <p:pic>
            <p:nvPicPr>
              <p:cNvPr id="17" name="Image 1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378" y="1754858"/>
                <a:ext cx="825813" cy="901390"/>
              </a:xfrm>
              <a:prstGeom prst="rect">
                <a:avLst/>
              </a:prstGeom>
            </p:spPr>
          </p:pic>
          <p:pic>
            <p:nvPicPr>
              <p:cNvPr id="18" name="Image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8717" y="1776035"/>
                <a:ext cx="908891" cy="733732"/>
              </a:xfrm>
              <a:prstGeom prst="rect">
                <a:avLst/>
              </a:prstGeom>
            </p:spPr>
          </p:pic>
          <p:pic>
            <p:nvPicPr>
              <p:cNvPr id="20" name="Imag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160" y="3678534"/>
                <a:ext cx="1432554" cy="704249"/>
              </a:xfrm>
              <a:prstGeom prst="rect">
                <a:avLst/>
              </a:prstGeom>
            </p:spPr>
          </p:pic>
          <p:pic>
            <p:nvPicPr>
              <p:cNvPr id="21" name="Image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8239" y="3678534"/>
                <a:ext cx="879496" cy="841949"/>
              </a:xfrm>
              <a:prstGeom prst="rect">
                <a:avLst/>
              </a:prstGeom>
            </p:spPr>
          </p:pic>
          <p:pic>
            <p:nvPicPr>
              <p:cNvPr id="22" name="Image 2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0926" y="3752644"/>
                <a:ext cx="640760" cy="468767"/>
              </a:xfrm>
              <a:prstGeom prst="rect">
                <a:avLst/>
              </a:prstGeom>
            </p:spPr>
          </p:pic>
          <p:pic>
            <p:nvPicPr>
              <p:cNvPr id="23" name="Image 2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66180" y="3770532"/>
                <a:ext cx="1221428" cy="629816"/>
              </a:xfrm>
              <a:prstGeom prst="rect">
                <a:avLst/>
              </a:prstGeom>
            </p:spPr>
          </p:pic>
        </p:grpSp>
        <p:pic>
          <p:nvPicPr>
            <p:cNvPr id="16" name="Image 15">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76848" y="2925541"/>
              <a:ext cx="1478280" cy="426720"/>
            </a:xfrm>
            <a:prstGeom prst="rect">
              <a:avLst/>
            </a:prstGeom>
          </p:spPr>
        </p:pic>
      </p:grpSp>
      <p:pic>
        <p:nvPicPr>
          <p:cNvPr id="26" name="Image 25">
            <a:extLst>
              <a:ext uri="{FF2B5EF4-FFF2-40B4-BE49-F238E27FC236}">
                <a16:creationId xmlns:a16="http://schemas.microsoft.com/office/drawing/2014/main" id="{5F772146-EAEA-42E4-9EEB-DE6ABF048D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50426" y="223196"/>
            <a:ext cx="835184" cy="613025"/>
          </a:xfrm>
          <a:prstGeom prst="rect">
            <a:avLst/>
          </a:prstGeom>
        </p:spPr>
      </p:pic>
      <p:pic>
        <p:nvPicPr>
          <p:cNvPr id="27" name="Image 26">
            <a:hlinkClick r:id="rId17"/>
            <a:extLst>
              <a:ext uri="{FF2B5EF4-FFF2-40B4-BE49-F238E27FC236}">
                <a16:creationId xmlns:a16="http://schemas.microsoft.com/office/drawing/2014/main" id="{75976497-F22E-4F68-BA72-B8B23C11D5C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83801" y="4758307"/>
            <a:ext cx="1621925" cy="633688"/>
          </a:xfrm>
          <a:prstGeom prst="rect">
            <a:avLst/>
          </a:prstGeom>
        </p:spPr>
      </p:pic>
      <p:sp>
        <p:nvSpPr>
          <p:cNvPr id="24" name="Espace réservé du numéro de diapositive 3">
            <a:extLst>
              <a:ext uri="{FF2B5EF4-FFF2-40B4-BE49-F238E27FC236}">
                <a16:creationId xmlns:a16="http://schemas.microsoft.com/office/drawing/2014/main" id="{13EF72C6-6623-47FA-A490-2AA67181026F}"/>
              </a:ext>
            </a:extLst>
          </p:cNvPr>
          <p:cNvSpPr>
            <a:spLocks noGrp="1"/>
          </p:cNvSpPr>
          <p:nvPr>
            <p:ph type="sldNum" sz="quarter" idx="12"/>
          </p:nvPr>
        </p:nvSpPr>
        <p:spPr>
          <a:xfrm>
            <a:off x="9432000" y="6453188"/>
            <a:ext cx="324000" cy="288000"/>
          </a:xfrm>
        </p:spPr>
        <p:txBody>
          <a:bodyPr/>
          <a:lstStyle/>
          <a:p>
            <a:pPr>
              <a:defRPr/>
            </a:pPr>
            <a:fld id="{0CCE8F38-2B0B-4932-B9CA-DF1C3C6AF68F}" type="slidenum">
              <a:rPr lang="fr-FR"/>
              <a:pPr>
                <a:defRPr/>
              </a:pPr>
              <a:t>14</a:t>
            </a:fld>
            <a:endParaRPr lang="fr-FR" dirty="0"/>
          </a:p>
        </p:txBody>
      </p:sp>
      <p:sp>
        <p:nvSpPr>
          <p:cNvPr id="2" name="Rectangle 1"/>
          <p:cNvSpPr/>
          <p:nvPr/>
        </p:nvSpPr>
        <p:spPr>
          <a:xfrm>
            <a:off x="9432000" y="6381328"/>
            <a:ext cx="324000" cy="412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6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4C81C3-5F73-4A94-A2F9-0BFD90386B06}"/>
              </a:ext>
            </a:extLst>
          </p:cNvPr>
          <p:cNvSpPr>
            <a:spLocks noGrp="1"/>
          </p:cNvSpPr>
          <p:nvPr>
            <p:ph type="sldNum" sz="quarter" idx="12"/>
          </p:nvPr>
        </p:nvSpPr>
        <p:spPr/>
        <p:txBody>
          <a:bodyPr/>
          <a:lstStyle/>
          <a:p>
            <a:pPr>
              <a:defRPr/>
            </a:pPr>
            <a:fld id="{78AB7591-9FAA-4EBE-9389-91CCA4B87C32}" type="slidenum">
              <a:rPr lang="fr-FR" smtClean="0"/>
              <a:pPr>
                <a:defRPr/>
              </a:pPr>
              <a:t>2</a:t>
            </a:fld>
            <a:endParaRPr lang="fr-FR" dirty="0"/>
          </a:p>
        </p:txBody>
      </p:sp>
      <p:sp>
        <p:nvSpPr>
          <p:cNvPr id="3" name="Titre 1">
            <a:extLst>
              <a:ext uri="{FF2B5EF4-FFF2-40B4-BE49-F238E27FC236}">
                <a16:creationId xmlns:a16="http://schemas.microsoft.com/office/drawing/2014/main" id="{5B283673-C14E-49BA-88A0-DC4DA97482D8}"/>
              </a:ext>
            </a:extLst>
          </p:cNvPr>
          <p:cNvSpPr txBox="1">
            <a:spLocks/>
          </p:cNvSpPr>
          <p:nvPr/>
        </p:nvSpPr>
        <p:spPr bwMode="auto">
          <a:xfrm>
            <a:off x="1136650" y="730250"/>
            <a:ext cx="834761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Diagnostiquer les stations forestières</a:t>
            </a:r>
            <a:endParaRPr lang="fr-FR" altLang="fr-FR" b="1" baseline="30000" dirty="0">
              <a:solidFill>
                <a:srgbClr val="0085C8"/>
              </a:solidFill>
              <a:latin typeface="Arial" charset="0"/>
              <a:cs typeface="Arial" charset="0"/>
            </a:endParaRPr>
          </a:p>
        </p:txBody>
      </p:sp>
      <p:sp>
        <p:nvSpPr>
          <p:cNvPr id="4" name="ZoneTexte 13">
            <a:extLst>
              <a:ext uri="{FF2B5EF4-FFF2-40B4-BE49-F238E27FC236}">
                <a16:creationId xmlns:a16="http://schemas.microsoft.com/office/drawing/2014/main" id="{DDC69581-DCF5-42B6-A544-E2431183A7AB}"/>
              </a:ext>
            </a:extLst>
          </p:cNvPr>
          <p:cNvSpPr txBox="1">
            <a:spLocks noChangeArrowheads="1"/>
          </p:cNvSpPr>
          <p:nvPr/>
        </p:nvSpPr>
        <p:spPr bwMode="auto">
          <a:xfrm>
            <a:off x="1545682" y="1376363"/>
            <a:ext cx="79443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just"/>
            <a:r>
              <a:rPr lang="fr-FR" altLang="fr-FR" sz="2000" b="1" i="1" dirty="0">
                <a:solidFill>
                  <a:srgbClr val="0085C8"/>
                </a:solidFill>
                <a:latin typeface="Trebuchet MS" pitchFamily="34" charset="0"/>
              </a:rPr>
              <a:t>Objectif : </a:t>
            </a:r>
            <a:r>
              <a:rPr lang="fr-FR" altLang="fr-FR" sz="2000" i="1" dirty="0">
                <a:solidFill>
                  <a:srgbClr val="0085C8"/>
                </a:solidFill>
                <a:latin typeface="Trebuchet MS" pitchFamily="34" charset="0"/>
              </a:rPr>
              <a:t>Comprendre l’adéquation entre les essences forestières et les stations (sols, climat, …). Prendre conscience qu’il y a des outils qui peuvent les aider à sélectionner ces essences forestiers.</a:t>
            </a:r>
          </a:p>
        </p:txBody>
      </p:sp>
      <p:sp>
        <p:nvSpPr>
          <p:cNvPr id="5" name="ZoneTexte 4">
            <a:extLst>
              <a:ext uri="{FF2B5EF4-FFF2-40B4-BE49-F238E27FC236}">
                <a16:creationId xmlns:a16="http://schemas.microsoft.com/office/drawing/2014/main" id="{F666DB7B-DCEF-4B76-9C2F-716742261C4E}"/>
              </a:ext>
            </a:extLst>
          </p:cNvPr>
          <p:cNvSpPr txBox="1"/>
          <p:nvPr/>
        </p:nvSpPr>
        <p:spPr>
          <a:xfrm>
            <a:off x="1545682" y="2533314"/>
            <a:ext cx="7938819" cy="3170099"/>
          </a:xfrm>
          <a:prstGeom prst="rect">
            <a:avLst/>
          </a:prstGeom>
          <a:noFill/>
        </p:spPr>
        <p:txBody>
          <a:bodyPr wrap="square">
            <a:spAutoFit/>
          </a:bodyPr>
          <a:lstStyle/>
          <a:p>
            <a:pPr algn="just" fontAlgn="auto">
              <a:spcBef>
                <a:spcPts val="0"/>
              </a:spcBef>
              <a:spcAft>
                <a:spcPts val="0"/>
              </a:spcAft>
              <a:defRPr/>
            </a:pPr>
            <a:r>
              <a:rPr lang="fr-FR" sz="2000" dirty="0">
                <a:latin typeface="+mj-lt"/>
                <a:cs typeface="+mn-cs"/>
              </a:rPr>
              <a:t>Un choix réfléchi est indispensable afin de réussir à produire une quantité et une qualité de bois données tout en tenant compte des aspects écologiques du milieu. </a:t>
            </a:r>
          </a:p>
          <a:p>
            <a:pPr algn="just" fontAlgn="auto">
              <a:spcBef>
                <a:spcPts val="0"/>
              </a:spcBef>
              <a:spcAft>
                <a:spcPts val="0"/>
              </a:spcAft>
              <a:defRPr/>
            </a:pPr>
            <a:r>
              <a:rPr lang="fr-FR" sz="2000" dirty="0">
                <a:latin typeface="+mj-lt"/>
                <a:cs typeface="+mn-cs"/>
              </a:rPr>
              <a:t>Lorsque l’essence choisie correspond aux </a:t>
            </a:r>
            <a:r>
              <a:rPr lang="fr-FR" sz="2000" b="1" dirty="0">
                <a:solidFill>
                  <a:schemeClr val="bg2"/>
                </a:solidFill>
                <a:latin typeface="+mj-lt"/>
                <a:cs typeface="+mn-cs"/>
              </a:rPr>
              <a:t>conditions de la station</a:t>
            </a:r>
            <a:r>
              <a:rPr lang="fr-FR" sz="2000" dirty="0">
                <a:latin typeface="+mj-lt"/>
                <a:cs typeface="+mn-cs"/>
              </a:rPr>
              <a:t>, le boisement peut alors répondre de manière adéquate aux objectifs fixés.</a:t>
            </a:r>
          </a:p>
          <a:p>
            <a:pPr algn="just" fontAlgn="auto">
              <a:spcBef>
                <a:spcPts val="0"/>
              </a:spcBef>
              <a:spcAft>
                <a:spcPts val="0"/>
              </a:spcAft>
              <a:defRPr/>
            </a:pPr>
            <a:r>
              <a:rPr lang="fr-FR" sz="2000" dirty="0">
                <a:latin typeface="+mj-lt"/>
                <a:cs typeface="+mn-cs"/>
              </a:rPr>
              <a:t>L’observation sur le terrain définit les </a:t>
            </a:r>
            <a:r>
              <a:rPr lang="fr-FR" sz="2000" b="1" dirty="0">
                <a:solidFill>
                  <a:schemeClr val="bg2"/>
                </a:solidFill>
                <a:latin typeface="+mj-lt"/>
                <a:cs typeface="+mn-cs"/>
              </a:rPr>
              <a:t>facteurs limitants ou favorables </a:t>
            </a:r>
            <a:r>
              <a:rPr lang="fr-FR" sz="2000" dirty="0">
                <a:latin typeface="+mj-lt"/>
                <a:cs typeface="+mn-cs"/>
              </a:rPr>
              <a:t>à la croissance des arbres. Ces observations vont également définir des zones inaptes à une sylviculture de production où le propriétaire devra étudier l’opportunité d’autres affectations (pratique d’une sylviculture extensive aux moindres frais, zone de protection, etc...).</a:t>
            </a:r>
          </a:p>
        </p:txBody>
      </p:sp>
    </p:spTree>
    <p:extLst>
      <p:ext uri="{BB962C8B-B14F-4D97-AF65-F5344CB8AC3E}">
        <p14:creationId xmlns:p14="http://schemas.microsoft.com/office/powerpoint/2010/main" val="41279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4C81C3-5F73-4A94-A2F9-0BFD90386B06}"/>
              </a:ext>
            </a:extLst>
          </p:cNvPr>
          <p:cNvSpPr>
            <a:spLocks noGrp="1"/>
          </p:cNvSpPr>
          <p:nvPr>
            <p:ph type="sldNum" sz="quarter" idx="12"/>
          </p:nvPr>
        </p:nvSpPr>
        <p:spPr/>
        <p:txBody>
          <a:bodyPr/>
          <a:lstStyle/>
          <a:p>
            <a:pPr>
              <a:defRPr/>
            </a:pPr>
            <a:fld id="{78AB7591-9FAA-4EBE-9389-91CCA4B87C32}" type="slidenum">
              <a:rPr lang="fr-FR" smtClean="0"/>
              <a:pPr>
                <a:defRPr/>
              </a:pPr>
              <a:t>3</a:t>
            </a:fld>
            <a:endParaRPr lang="fr-FR" dirty="0"/>
          </a:p>
        </p:txBody>
      </p:sp>
      <p:sp>
        <p:nvSpPr>
          <p:cNvPr id="3" name="Titre 1">
            <a:extLst>
              <a:ext uri="{FF2B5EF4-FFF2-40B4-BE49-F238E27FC236}">
                <a16:creationId xmlns:a16="http://schemas.microsoft.com/office/drawing/2014/main" id="{5B283673-C14E-49BA-88A0-DC4DA97482D8}"/>
              </a:ext>
            </a:extLst>
          </p:cNvPr>
          <p:cNvSpPr txBox="1">
            <a:spLocks/>
          </p:cNvSpPr>
          <p:nvPr/>
        </p:nvSpPr>
        <p:spPr bwMode="auto">
          <a:xfrm>
            <a:off x="1136650" y="730250"/>
            <a:ext cx="834761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Diagnostiquer les stations forestières</a:t>
            </a:r>
            <a:endParaRPr lang="fr-FR" altLang="fr-FR" b="1" baseline="30000" dirty="0">
              <a:solidFill>
                <a:srgbClr val="0085C8"/>
              </a:solidFill>
              <a:latin typeface="Arial" charset="0"/>
              <a:cs typeface="Arial" charset="0"/>
            </a:endParaRPr>
          </a:p>
        </p:txBody>
      </p:sp>
      <p:pic>
        <p:nvPicPr>
          <p:cNvPr id="6" name="Image 5">
            <a:extLst>
              <a:ext uri="{FF2B5EF4-FFF2-40B4-BE49-F238E27FC236}">
                <a16:creationId xmlns:a16="http://schemas.microsoft.com/office/drawing/2014/main" id="{E50304A3-9CB3-4B71-944A-3C7F474A4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042" y="3169245"/>
            <a:ext cx="5095916" cy="3184947"/>
          </a:xfrm>
          <a:prstGeom prst="rect">
            <a:avLst/>
          </a:prstGeom>
        </p:spPr>
      </p:pic>
      <p:sp>
        <p:nvSpPr>
          <p:cNvPr id="7" name="ZoneTexte 6">
            <a:extLst>
              <a:ext uri="{FF2B5EF4-FFF2-40B4-BE49-F238E27FC236}">
                <a16:creationId xmlns:a16="http://schemas.microsoft.com/office/drawing/2014/main" id="{88C3FA8D-2AAC-4CE4-A33A-844DBC15C4A0}"/>
              </a:ext>
            </a:extLst>
          </p:cNvPr>
          <p:cNvSpPr txBox="1"/>
          <p:nvPr/>
        </p:nvSpPr>
        <p:spPr>
          <a:xfrm>
            <a:off x="1539876" y="2098675"/>
            <a:ext cx="8166100" cy="1015663"/>
          </a:xfrm>
          <a:prstGeom prst="rect">
            <a:avLst/>
          </a:prstGeom>
          <a:noFill/>
        </p:spPr>
        <p:txBody>
          <a:bodyPr wrap="square">
            <a:spAutoFit/>
          </a:bodyPr>
          <a:lstStyle/>
          <a:p>
            <a:pPr fontAlgn="auto">
              <a:spcBef>
                <a:spcPts val="0"/>
              </a:spcBef>
              <a:spcAft>
                <a:spcPts val="0"/>
              </a:spcAft>
              <a:defRPr/>
            </a:pPr>
            <a:r>
              <a:rPr lang="fr-FR" dirty="0">
                <a:latin typeface="+mn-lt"/>
                <a:cs typeface="+mn-cs"/>
              </a:rPr>
              <a:t>– </a:t>
            </a:r>
            <a:r>
              <a:rPr lang="fr-FR" sz="2000" b="1" cap="all" dirty="0">
                <a:latin typeface="+mj-lt"/>
                <a:cs typeface="+mn-cs"/>
              </a:rPr>
              <a:t>é</a:t>
            </a:r>
            <a:r>
              <a:rPr lang="fr-FR" sz="2000" b="1" dirty="0">
                <a:latin typeface="+mj-lt"/>
                <a:cs typeface="+mn-cs"/>
              </a:rPr>
              <a:t>tape 1</a:t>
            </a:r>
            <a:r>
              <a:rPr lang="fr-FR" sz="2000" dirty="0">
                <a:latin typeface="+mj-lt"/>
                <a:cs typeface="+mn-cs"/>
              </a:rPr>
              <a:t> : </a:t>
            </a:r>
            <a:r>
              <a:rPr lang="fr-FR" sz="2000" b="1" cap="all" dirty="0">
                <a:solidFill>
                  <a:srgbClr val="BE498B"/>
                </a:solidFill>
                <a:latin typeface="+mj-lt"/>
                <a:cs typeface="+mn-cs"/>
              </a:rPr>
              <a:t>Les</a:t>
            </a:r>
            <a:r>
              <a:rPr lang="fr-FR" sz="2000" b="1" dirty="0">
                <a:solidFill>
                  <a:schemeClr val="bg2"/>
                </a:solidFill>
                <a:latin typeface="+mj-lt"/>
                <a:cs typeface="+mn-cs"/>
              </a:rPr>
              <a:t> CONDITIONS </a:t>
            </a:r>
            <a:r>
              <a:rPr lang="fr-FR" sz="2000" dirty="0">
                <a:latin typeface="+mj-lt"/>
                <a:cs typeface="+mn-cs"/>
              </a:rPr>
              <a:t>climatiques</a:t>
            </a:r>
          </a:p>
          <a:p>
            <a:pPr fontAlgn="auto">
              <a:spcBef>
                <a:spcPts val="0"/>
              </a:spcBef>
              <a:spcAft>
                <a:spcPts val="0"/>
              </a:spcAft>
              <a:defRPr/>
            </a:pPr>
            <a:r>
              <a:rPr lang="fr-FR" sz="2000" dirty="0">
                <a:latin typeface="+mj-lt"/>
                <a:cs typeface="+mn-cs"/>
              </a:rPr>
              <a:t>– </a:t>
            </a:r>
            <a:r>
              <a:rPr lang="fr-FR" sz="2000" b="1" cap="all" dirty="0">
                <a:latin typeface="+mj-lt"/>
                <a:cs typeface="+mn-cs"/>
              </a:rPr>
              <a:t>é</a:t>
            </a:r>
            <a:r>
              <a:rPr lang="fr-FR" sz="2000" b="1" dirty="0">
                <a:latin typeface="+mj-lt"/>
                <a:cs typeface="+mn-cs"/>
              </a:rPr>
              <a:t>tape 2</a:t>
            </a:r>
            <a:r>
              <a:rPr lang="fr-FR" sz="2000" dirty="0">
                <a:latin typeface="+mj-lt"/>
                <a:cs typeface="+mn-cs"/>
              </a:rPr>
              <a:t> : </a:t>
            </a:r>
            <a:r>
              <a:rPr lang="fr-FR" sz="2000" b="1" cap="all" dirty="0">
                <a:solidFill>
                  <a:srgbClr val="BE498B"/>
                </a:solidFill>
                <a:latin typeface="+mj-lt"/>
                <a:cs typeface="+mn-cs"/>
              </a:rPr>
              <a:t>L’étude </a:t>
            </a:r>
            <a:r>
              <a:rPr lang="fr-FR" sz="2000" dirty="0">
                <a:latin typeface="+mj-lt"/>
                <a:cs typeface="+mn-cs"/>
              </a:rPr>
              <a:t>du sol</a:t>
            </a:r>
          </a:p>
          <a:p>
            <a:pPr fontAlgn="auto">
              <a:spcBef>
                <a:spcPts val="0"/>
              </a:spcBef>
              <a:spcAft>
                <a:spcPts val="0"/>
              </a:spcAft>
              <a:defRPr/>
            </a:pPr>
            <a:r>
              <a:rPr lang="fr-FR" sz="2000" dirty="0">
                <a:latin typeface="+mj-lt"/>
                <a:cs typeface="+mn-cs"/>
              </a:rPr>
              <a:t>– </a:t>
            </a:r>
            <a:r>
              <a:rPr lang="fr-FR" sz="2000" b="1" cap="all" dirty="0">
                <a:latin typeface="+mj-lt"/>
                <a:cs typeface="+mn-cs"/>
              </a:rPr>
              <a:t>é</a:t>
            </a:r>
            <a:r>
              <a:rPr lang="fr-FR" sz="2000" b="1" dirty="0">
                <a:latin typeface="+mj-lt"/>
                <a:cs typeface="+mn-cs"/>
              </a:rPr>
              <a:t>tape 3 </a:t>
            </a:r>
            <a:r>
              <a:rPr lang="fr-FR" sz="2000" dirty="0">
                <a:latin typeface="+mj-lt"/>
                <a:cs typeface="+mn-cs"/>
              </a:rPr>
              <a:t>: </a:t>
            </a:r>
            <a:r>
              <a:rPr lang="fr-FR" sz="2000" b="1" cap="all" dirty="0">
                <a:solidFill>
                  <a:srgbClr val="BE498B"/>
                </a:solidFill>
                <a:latin typeface="Calibri"/>
              </a:rPr>
              <a:t>la végétation </a:t>
            </a:r>
            <a:r>
              <a:rPr lang="fr-FR" sz="2000" dirty="0">
                <a:latin typeface="Calibri"/>
              </a:rPr>
              <a:t>et la phytosociologie</a:t>
            </a:r>
            <a:endParaRPr lang="fr-FR" sz="2000" dirty="0">
              <a:latin typeface="+mj-lt"/>
              <a:cs typeface="+mn-cs"/>
            </a:endParaRPr>
          </a:p>
        </p:txBody>
      </p:sp>
      <p:sp>
        <p:nvSpPr>
          <p:cNvPr id="8" name="ZoneTexte 13">
            <a:extLst>
              <a:ext uri="{FF2B5EF4-FFF2-40B4-BE49-F238E27FC236}">
                <a16:creationId xmlns:a16="http://schemas.microsoft.com/office/drawing/2014/main" id="{DB646014-D69C-4B2F-84DC-F05B799365AD}"/>
              </a:ext>
            </a:extLst>
          </p:cNvPr>
          <p:cNvSpPr txBox="1">
            <a:spLocks noChangeArrowheads="1"/>
          </p:cNvSpPr>
          <p:nvPr/>
        </p:nvSpPr>
        <p:spPr bwMode="auto">
          <a:xfrm>
            <a:off x="1539876" y="1466850"/>
            <a:ext cx="79446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fr-FR" altLang="fr-FR" sz="2000" b="1" i="1" dirty="0">
                <a:solidFill>
                  <a:srgbClr val="0085C8"/>
                </a:solidFill>
                <a:latin typeface="Trebuchet MS" pitchFamily="34" charset="0"/>
              </a:rPr>
              <a:t>Etapes clés du diagnostic de stations</a:t>
            </a:r>
            <a:endParaRPr lang="fr-FR" altLang="fr-FR" sz="2000" i="1" dirty="0">
              <a:solidFill>
                <a:srgbClr val="0085C8"/>
              </a:solidFill>
              <a:latin typeface="Trebuchet MS" pitchFamily="34" charset="0"/>
            </a:endParaRPr>
          </a:p>
        </p:txBody>
      </p:sp>
    </p:spTree>
    <p:extLst>
      <p:ext uri="{BB962C8B-B14F-4D97-AF65-F5344CB8AC3E}">
        <p14:creationId xmlns:p14="http://schemas.microsoft.com/office/powerpoint/2010/main" val="43131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222561-40E3-4CA6-A52A-4FDEAAD02503}"/>
              </a:ext>
            </a:extLst>
          </p:cNvPr>
          <p:cNvPicPr>
            <a:picLocks noChangeAspect="1"/>
          </p:cNvPicPr>
          <p:nvPr/>
        </p:nvPicPr>
        <p:blipFill rotWithShape="1">
          <a:blip r:embed="rId3">
            <a:extLst>
              <a:ext uri="{28A0092B-C50C-407E-A947-70E740481C1C}">
                <a14:useLocalDpi xmlns:a14="http://schemas.microsoft.com/office/drawing/2010/main" val="0"/>
              </a:ext>
            </a:extLst>
          </a:blip>
          <a:srcRect l="33281" t="34880" r="26012" b="38370"/>
          <a:stretch/>
        </p:blipFill>
        <p:spPr>
          <a:xfrm>
            <a:off x="2394432" y="5277038"/>
            <a:ext cx="3651688" cy="1499799"/>
          </a:xfrm>
          <a:prstGeom prst="rect">
            <a:avLst/>
          </a:prstGeom>
        </p:spPr>
      </p:pic>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4</a:t>
            </a:fld>
            <a:endParaRPr lang="fr-FR" dirty="0"/>
          </a:p>
        </p:txBody>
      </p:sp>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1 : </a:t>
            </a:r>
            <a:r>
              <a:rPr lang="fr-FR" altLang="fr-FR" b="1" baseline="30000" dirty="0">
                <a:solidFill>
                  <a:srgbClr val="BE498B"/>
                </a:solidFill>
              </a:rPr>
              <a:t>Les conditions climatiques</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Les conditions climatiques</a:t>
            </a:r>
          </a:p>
        </p:txBody>
      </p:sp>
      <p:sp>
        <p:nvSpPr>
          <p:cNvPr id="20" name="ZoneTexte 19">
            <a:extLst>
              <a:ext uri="{FF2B5EF4-FFF2-40B4-BE49-F238E27FC236}">
                <a16:creationId xmlns:a16="http://schemas.microsoft.com/office/drawing/2014/main" id="{221186CE-0E77-47A2-81D8-2BE61C372FEF}"/>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Identifier les paramètres influençant le climat d’une station</a:t>
            </a:r>
          </a:p>
        </p:txBody>
      </p:sp>
      <p:sp>
        <p:nvSpPr>
          <p:cNvPr id="13" name="ZoneTexte 12">
            <a:extLst>
              <a:ext uri="{FF2B5EF4-FFF2-40B4-BE49-F238E27FC236}">
                <a16:creationId xmlns:a16="http://schemas.microsoft.com/office/drawing/2014/main" id="{76C225E9-48A2-41C3-8A5E-9FCDF1A2E6AD}"/>
              </a:ext>
            </a:extLst>
          </p:cNvPr>
          <p:cNvSpPr txBox="1"/>
          <p:nvPr/>
        </p:nvSpPr>
        <p:spPr>
          <a:xfrm>
            <a:off x="1539876" y="1988840"/>
            <a:ext cx="5529064" cy="3631763"/>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Le climat</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Précipitations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Températures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Altitude</a:t>
            </a:r>
          </a:p>
          <a:p>
            <a:pPr lvl="0" fontAlgn="auto">
              <a:spcBef>
                <a:spcPts val="0"/>
              </a:spcBef>
              <a:spcAft>
                <a:spcPts val="0"/>
              </a:spcAft>
              <a:defRPr/>
            </a:pPr>
            <a:endParaRPr lang="fr-FR" sz="2000" b="1" dirty="0">
              <a:solidFill>
                <a:schemeClr val="bg2"/>
              </a:solidFill>
              <a:latin typeface="Calibri"/>
            </a:endParaRPr>
          </a:p>
          <a:p>
            <a:pPr lvl="0" fontAlgn="auto">
              <a:spcBef>
                <a:spcPts val="0"/>
              </a:spcBef>
              <a:spcAft>
                <a:spcPts val="0"/>
              </a:spcAft>
              <a:defRPr/>
            </a:pPr>
            <a:r>
              <a:rPr lang="fr-FR" sz="2000" b="1" dirty="0">
                <a:solidFill>
                  <a:schemeClr val="bg2"/>
                </a:solidFill>
                <a:latin typeface="Calibri"/>
              </a:rPr>
              <a:t>Exposition</a:t>
            </a:r>
            <a:endParaRPr lang="fr-FR" sz="2000"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solidFill>
                  <a:prstClr val="black"/>
                </a:solidFill>
                <a:latin typeface="Calibri"/>
              </a:rPr>
              <a:t>Orientation</a:t>
            </a:r>
          </a:p>
          <a:p>
            <a:pPr lvl="0" algn="just">
              <a:spcAft>
                <a:spcPts val="0"/>
              </a:spcAft>
              <a:buClr>
                <a:srgbClr val="BA4995"/>
              </a:buClr>
              <a:buSzPts val="1300"/>
            </a:pPr>
            <a:r>
              <a:rPr lang="fr-FR" sz="2000" i="1" dirty="0">
                <a:solidFill>
                  <a:prstClr val="black"/>
                </a:solidFill>
                <a:latin typeface="Calibri"/>
              </a:rPr>
              <a:t>	</a:t>
            </a:r>
            <a:r>
              <a:rPr lang="fr-FR" sz="2000" dirty="0">
                <a:solidFill>
                  <a:prstClr val="black"/>
                </a:solidFill>
                <a:latin typeface="Calibri"/>
              </a:rPr>
              <a:t>nord, sud, …</a:t>
            </a:r>
          </a:p>
          <a:p>
            <a:pPr marL="342900" lvl="0" indent="-342900" algn="just">
              <a:spcAft>
                <a:spcPts val="0"/>
              </a:spcAft>
              <a:buClr>
                <a:srgbClr val="BA4995"/>
              </a:buClr>
              <a:buSzPts val="1300"/>
              <a:buFont typeface="ITC Zapf Dingbats Std" panose="05020102010000000000" pitchFamily="82" charset="0"/>
              <a:buChar char="➤"/>
            </a:pPr>
            <a:r>
              <a:rPr lang="fr-FR" sz="2000" i="1" dirty="0">
                <a:solidFill>
                  <a:prstClr val="black"/>
                </a:solidFill>
                <a:latin typeface="Calibri"/>
              </a:rPr>
              <a:t>Situation</a:t>
            </a:r>
          </a:p>
          <a:p>
            <a:pPr lvl="0" algn="just">
              <a:spcAft>
                <a:spcPts val="0"/>
              </a:spcAft>
              <a:buClr>
                <a:srgbClr val="BA4995"/>
              </a:buClr>
              <a:buSzPts val="1300"/>
            </a:pPr>
            <a:r>
              <a:rPr lang="fr-FR" sz="2000" i="1" dirty="0">
                <a:solidFill>
                  <a:prstClr val="black"/>
                </a:solidFill>
                <a:latin typeface="Calibri"/>
              </a:rPr>
              <a:t>	</a:t>
            </a:r>
            <a:r>
              <a:rPr lang="fr-FR" sz="2000" dirty="0">
                <a:solidFill>
                  <a:prstClr val="black"/>
                </a:solidFill>
                <a:latin typeface="Calibri"/>
              </a:rPr>
              <a:t>plateau, fond de vallée, versants</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cxnSp>
        <p:nvCxnSpPr>
          <p:cNvPr id="12" name="Connecteur droit avec flèche 11">
            <a:extLst>
              <a:ext uri="{FF2B5EF4-FFF2-40B4-BE49-F238E27FC236}">
                <a16:creationId xmlns:a16="http://schemas.microsoft.com/office/drawing/2014/main" id="{659E4E87-5AAD-47C9-9B80-10E091697286}"/>
              </a:ext>
            </a:extLst>
          </p:cNvPr>
          <p:cNvCxnSpPr/>
          <p:nvPr/>
        </p:nvCxnSpPr>
        <p:spPr>
          <a:xfrm>
            <a:off x="5529064" y="5517287"/>
            <a:ext cx="648072" cy="0"/>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7BFC6CA-6F35-4CB7-AE92-2878CBC9FB70}"/>
              </a:ext>
            </a:extLst>
          </p:cNvPr>
          <p:cNvCxnSpPr/>
          <p:nvPr/>
        </p:nvCxnSpPr>
        <p:spPr>
          <a:xfrm>
            <a:off x="1692452" y="5517287"/>
            <a:ext cx="648072" cy="0"/>
          </a:xfrm>
          <a:prstGeom prst="straightConnector1">
            <a:avLst/>
          </a:prstGeom>
          <a:ln w="7620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E128ADB-5223-474D-BE92-0C8897E1B785}"/>
              </a:ext>
            </a:extLst>
          </p:cNvPr>
          <p:cNvSpPr txBox="1"/>
          <p:nvPr/>
        </p:nvSpPr>
        <p:spPr>
          <a:xfrm>
            <a:off x="5961112" y="5571497"/>
            <a:ext cx="856952" cy="861774"/>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Nord</a:t>
            </a:r>
            <a:endParaRPr lang="fr-FR" sz="2000" i="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33" name="ZoneTexte 32">
            <a:extLst>
              <a:ext uri="{FF2B5EF4-FFF2-40B4-BE49-F238E27FC236}">
                <a16:creationId xmlns:a16="http://schemas.microsoft.com/office/drawing/2014/main" id="{A6E78DBC-F8B0-444F-8CAE-2949353F45CE}"/>
              </a:ext>
            </a:extLst>
          </p:cNvPr>
          <p:cNvSpPr txBox="1"/>
          <p:nvPr/>
        </p:nvSpPr>
        <p:spPr>
          <a:xfrm>
            <a:off x="1280592" y="5571542"/>
            <a:ext cx="856952" cy="400110"/>
          </a:xfrm>
          <a:prstGeom prst="rect">
            <a:avLst/>
          </a:prstGeom>
          <a:noFill/>
        </p:spPr>
        <p:txBody>
          <a:bodyPr wrap="square">
            <a:spAutoFit/>
          </a:bodyPr>
          <a:lstStyle/>
          <a:p>
            <a:pPr lvl="0" fontAlgn="auto">
              <a:spcBef>
                <a:spcPts val="0"/>
              </a:spcBef>
              <a:spcAft>
                <a:spcPts val="0"/>
              </a:spcAft>
              <a:defRPr/>
            </a:pPr>
            <a:r>
              <a:rPr lang="fr-FR" sz="2000" b="1" dirty="0">
                <a:solidFill>
                  <a:schemeClr val="tx2"/>
                </a:solidFill>
                <a:latin typeface="Calibri"/>
              </a:rPr>
              <a:t>Sud</a:t>
            </a:r>
            <a:endParaRPr lang="fr-FR" sz="2000" i="1" dirty="0">
              <a:solidFill>
                <a:schemeClr val="tx2"/>
              </a:solidFill>
              <a:latin typeface="Calibri"/>
            </a:endParaRPr>
          </a:p>
        </p:txBody>
      </p:sp>
      <p:pic>
        <p:nvPicPr>
          <p:cNvPr id="7" name="Graphique 6" descr="Soleil">
            <a:extLst>
              <a:ext uri="{FF2B5EF4-FFF2-40B4-BE49-F238E27FC236}">
                <a16:creationId xmlns:a16="http://schemas.microsoft.com/office/drawing/2014/main" id="{2CAB8CBC-537E-48F0-A335-2405F9040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1188" y="5142392"/>
            <a:ext cx="529208" cy="529208"/>
          </a:xfrm>
          <a:prstGeom prst="rect">
            <a:avLst/>
          </a:prstGeom>
        </p:spPr>
      </p:pic>
      <p:pic>
        <p:nvPicPr>
          <p:cNvPr id="6" name="Image 5">
            <a:extLst>
              <a:ext uri="{FF2B5EF4-FFF2-40B4-BE49-F238E27FC236}">
                <a16:creationId xmlns:a16="http://schemas.microsoft.com/office/drawing/2014/main" id="{B50CA01A-3415-479A-9E8F-F05DAC759FE6}"/>
              </a:ext>
            </a:extLst>
          </p:cNvPr>
          <p:cNvPicPr>
            <a:picLocks noChangeAspect="1"/>
          </p:cNvPicPr>
          <p:nvPr/>
        </p:nvPicPr>
        <p:blipFill rotWithShape="1">
          <a:blip r:embed="rId6">
            <a:extLst>
              <a:ext uri="{28A0092B-C50C-407E-A947-70E740481C1C}">
                <a14:useLocalDpi xmlns:a14="http://schemas.microsoft.com/office/drawing/2010/main" val="0"/>
              </a:ext>
            </a:extLst>
          </a:blip>
          <a:srcRect l="2718" t="7890"/>
          <a:stretch/>
        </p:blipFill>
        <p:spPr>
          <a:xfrm>
            <a:off x="4520953" y="1566848"/>
            <a:ext cx="5372676" cy="3179399"/>
          </a:xfrm>
          <a:prstGeom prst="rect">
            <a:avLst/>
          </a:prstGeom>
        </p:spPr>
      </p:pic>
    </p:spTree>
    <p:extLst>
      <p:ext uri="{BB962C8B-B14F-4D97-AF65-F5344CB8AC3E}">
        <p14:creationId xmlns:p14="http://schemas.microsoft.com/office/powerpoint/2010/main" val="10768163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5</a:t>
            </a:fld>
            <a:endParaRPr lang="fr-FR" dirty="0"/>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Les conditions climatiques</a:t>
            </a:r>
          </a:p>
        </p:txBody>
      </p:sp>
      <p:sp>
        <p:nvSpPr>
          <p:cNvPr id="20" name="ZoneTexte 19">
            <a:extLst>
              <a:ext uri="{FF2B5EF4-FFF2-40B4-BE49-F238E27FC236}">
                <a16:creationId xmlns:a16="http://schemas.microsoft.com/office/drawing/2014/main" id="{221186CE-0E77-47A2-81D8-2BE61C372FEF}"/>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Identifier les paramètres influençant le climat d’une station</a:t>
            </a:r>
          </a:p>
        </p:txBody>
      </p:sp>
      <p:sp>
        <p:nvSpPr>
          <p:cNvPr id="8" name="Titre 1">
            <a:extLst>
              <a:ext uri="{FF2B5EF4-FFF2-40B4-BE49-F238E27FC236}">
                <a16:creationId xmlns:a16="http://schemas.microsoft.com/office/drawing/2014/main" id="{252FF3CE-648E-47C6-BD18-5B2FBC65F134}"/>
              </a:ext>
            </a:extLst>
          </p:cNvPr>
          <p:cNvSpPr txBox="1">
            <a:spLocks/>
          </p:cNvSpPr>
          <p:nvPr/>
        </p:nvSpPr>
        <p:spPr bwMode="auto">
          <a:xfrm>
            <a:off x="1136650" y="624329"/>
            <a:ext cx="834785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sz="2900" b="1" dirty="0">
                <a:solidFill>
                  <a:srgbClr val="0085C8"/>
                </a:solidFill>
              </a:rPr>
              <a:t>Zones bioclimatiques</a:t>
            </a:r>
          </a:p>
        </p:txBody>
      </p:sp>
      <p:sp>
        <p:nvSpPr>
          <p:cNvPr id="13" name="ZoneTexte 12">
            <a:extLst>
              <a:ext uri="{FF2B5EF4-FFF2-40B4-BE49-F238E27FC236}">
                <a16:creationId xmlns:a16="http://schemas.microsoft.com/office/drawing/2014/main" id="{76C225E9-48A2-41C3-8A5E-9FCDF1A2E6AD}"/>
              </a:ext>
            </a:extLst>
          </p:cNvPr>
          <p:cNvSpPr txBox="1"/>
          <p:nvPr/>
        </p:nvSpPr>
        <p:spPr>
          <a:xfrm>
            <a:off x="1640632" y="1988840"/>
            <a:ext cx="4752528" cy="2554545"/>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Découpage territorial</a:t>
            </a:r>
          </a:p>
          <a:p>
            <a:pPr lvl="0" fontAlgn="auto">
              <a:spcBef>
                <a:spcPts val="0"/>
              </a:spcBef>
              <a:spcAft>
                <a:spcPts val="0"/>
              </a:spcAft>
              <a:defRPr/>
            </a:pPr>
            <a:endParaRPr lang="fr-FR" sz="2000" b="1" dirty="0">
              <a:solidFill>
                <a:srgbClr val="BE498B"/>
              </a:solidFill>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Pluviométrie &amp; températures.</a:t>
            </a:r>
          </a:p>
          <a:p>
            <a:pPr marL="342900" lvl="0" indent="-342900" algn="just">
              <a:spcAft>
                <a:spcPts val="0"/>
              </a:spcAft>
              <a:buClr>
                <a:srgbClr val="BA4995"/>
              </a:buClr>
              <a:buSzPts val="1300"/>
              <a:buFont typeface="ITC Zapf Dingbats Std" panose="05020102010000000000" pitchFamily="82" charset="0"/>
              <a:buChar char="➤"/>
            </a:pPr>
            <a:endParaRPr lang="fr-FR" sz="2000" i="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Défini sur base des caractéristiques et des sensibilités des essences forestières à celles-ci.</a:t>
            </a:r>
            <a:endParaRPr lang="fr-FR" sz="1000" b="1" i="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14" name="ZoneTexte 13">
            <a:extLst>
              <a:ext uri="{FF2B5EF4-FFF2-40B4-BE49-F238E27FC236}">
                <a16:creationId xmlns:a16="http://schemas.microsoft.com/office/drawing/2014/main" id="{73253F27-7990-4FE4-8C03-9D6EF0217813}"/>
              </a:ext>
            </a:extLst>
          </p:cNvPr>
          <p:cNvSpPr txBox="1"/>
          <p:nvPr/>
        </p:nvSpPr>
        <p:spPr>
          <a:xfrm>
            <a:off x="1640632" y="4651901"/>
            <a:ext cx="5544616" cy="861774"/>
          </a:xfrm>
          <a:prstGeom prst="rect">
            <a:avLst/>
          </a:prstGeom>
          <a:noFill/>
        </p:spPr>
        <p:txBody>
          <a:bodyPr wrap="square">
            <a:spAutoFit/>
          </a:bodyPr>
          <a:lstStyle/>
          <a:p>
            <a:pPr lvl="0" fontAlgn="auto">
              <a:spcBef>
                <a:spcPts val="0"/>
              </a:spcBef>
              <a:spcAft>
                <a:spcPts val="0"/>
              </a:spcAft>
              <a:defRPr/>
            </a:pPr>
            <a:r>
              <a:rPr lang="fr-FR" sz="2000" b="1" i="1" dirty="0">
                <a:latin typeface="Calibri"/>
              </a:rPr>
              <a:t>En France, équivalent aux Régions Naturelles.</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3" name="Image 2" descr="Une image contenant texte, carte&#10;&#10;Description générée avec un niveau de confiance très élevé">
            <a:extLst>
              <a:ext uri="{FF2B5EF4-FFF2-40B4-BE49-F238E27FC236}">
                <a16:creationId xmlns:a16="http://schemas.microsoft.com/office/drawing/2014/main" id="{F91EAAEA-E1E8-4C53-B6DF-B613AF67931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308" l="9952" r="99679">
                        <a14:foregroundMark x1="20225" y1="5882" x2="21669" y2="2422"/>
                        <a14:foregroundMark x1="91011" y1="8997" x2="92777" y2="25952"/>
                        <a14:foregroundMark x1="92777" y1="25952" x2="95666" y2="32872"/>
                        <a14:foregroundMark x1="98555" y1="34948" x2="98555" y2="34948"/>
                        <a14:foregroundMark x1="77528" y1="85467" x2="84109" y2="86159"/>
                        <a14:foregroundMark x1="79294" y1="95156" x2="85233" y2="92388"/>
                        <a14:foregroundMark x1="85554" y1="92734" x2="85554" y2="92734"/>
                        <a14:foregroundMark x1="86517" y1="90311" x2="86356" y2="89619"/>
                        <a14:foregroundMark x1="87319" y1="88581" x2="87319" y2="88581"/>
                        <a14:foregroundMark x1="82665" y1="95848" x2="82986" y2="95848"/>
                        <a14:foregroundMark x1="84430" y1="95848" x2="85072" y2="96540"/>
                        <a14:foregroundMark x1="80899" y1="97924" x2="80899" y2="97924"/>
                        <a14:foregroundMark x1="78973" y1="99308" x2="74799" y2="86851"/>
                        <a14:foregroundMark x1="79294" y1="95156" x2="67897" y2="78201"/>
                        <a14:foregroundMark x1="72552" y1="87889" x2="65971" y2="76817"/>
                        <a14:foregroundMark x1="65971" y1="76817" x2="63724" y2="60554"/>
                        <a14:foregroundMark x1="63724" y1="60554" x2="59390" y2="61938"/>
                        <a14:foregroundMark x1="61798" y1="60900" x2="63563" y2="49481"/>
                        <a14:foregroundMark x1="58106" y1="64014" x2="49599" y2="64706"/>
                        <a14:foregroundMark x1="49599" y1="64706" x2="45265" y2="50173"/>
                        <a14:foregroundMark x1="45265" y1="50173" x2="48475" y2="39792"/>
                        <a14:foregroundMark x1="51204" y1="62976" x2="59230" y2="68512"/>
                        <a14:foregroundMark x1="59230" y1="68512" x2="59230" y2="68512"/>
                        <a14:foregroundMark x1="57785" y1="62630" x2="60514" y2="62976"/>
                        <a14:foregroundMark x1="50080" y1="63322" x2="55538" y2="65398"/>
                        <a14:foregroundMark x1="47512" y1="64706" x2="52648" y2="67820"/>
                        <a14:foregroundMark x1="47994" y1="59862" x2="47994" y2="59862"/>
                        <a14:foregroundMark x1="47994" y1="57439" x2="49278" y2="63322"/>
                        <a14:foregroundMark x1="47833" y1="65052" x2="47191" y2="59862"/>
                        <a14:foregroundMark x1="46549" y1="38408" x2="37881" y2="37370"/>
                        <a14:foregroundMark x1="37881" y1="37370" x2="36437" y2="39100"/>
                        <a14:foregroundMark x1="44783" y1="37024" x2="36918" y2="37024"/>
                        <a14:foregroundMark x1="36918" y1="37024" x2="32905" y2="21107"/>
                        <a14:foregroundMark x1="32905" y1="21107" x2="25361" y2="12111"/>
                        <a14:foregroundMark x1="25361" y1="12111" x2="24077" y2="4152"/>
                        <a14:foregroundMark x1="32103" y1="21453" x2="31140" y2="20069"/>
                        <a14:foregroundMark x1="28732" y1="19031" x2="34189" y2="25606"/>
                        <a14:foregroundMark x1="28571" y1="20761" x2="34671" y2="28028"/>
                        <a14:foregroundMark x1="27608" y1="14533" x2="28892" y2="21453"/>
                        <a14:foregroundMark x1="27929" y1="20415" x2="34350" y2="27336"/>
                        <a14:foregroundMark x1="18780" y1="4844" x2="21830" y2="1038"/>
                        <a14:foregroundMark x1="17817" y1="4152" x2="21990" y2="5882"/>
                        <a14:foregroundMark x1="22953" y1="2076" x2="30819" y2="5536"/>
                        <a14:foregroundMark x1="30819" y1="5536" x2="39165" y2="5190"/>
                        <a14:foregroundMark x1="39165" y1="5190" x2="49278" y2="7612"/>
                        <a14:foregroundMark x1="49278" y1="7612" x2="66613" y2="4844"/>
                        <a14:foregroundMark x1="66613" y1="4844" x2="76244" y2="5190"/>
                        <a14:foregroundMark x1="76244" y1="5190" x2="84270" y2="1384"/>
                        <a14:foregroundMark x1="84270" y1="1384" x2="86517" y2="3806"/>
                        <a14:foregroundMark x1="85554" y1="2768" x2="93098" y2="6920"/>
                        <a14:foregroundMark x1="93098" y1="6920" x2="96148" y2="40484"/>
                        <a14:foregroundMark x1="95666" y1="19723" x2="97592" y2="35986"/>
                        <a14:foregroundMark x1="97111" y1="33564" x2="92135" y2="50865"/>
                        <a14:foregroundMark x1="92135" y1="50865" x2="87961" y2="55017"/>
                        <a14:foregroundMark x1="99037" y1="34602" x2="97913" y2="42907"/>
                        <a14:foregroundMark x1="99037" y1="28374" x2="98074" y2="36678"/>
                        <a14:foregroundMark x1="97111" y1="23875" x2="99679" y2="30796"/>
                        <a14:foregroundMark x1="96950" y1="39446" x2="91493" y2="52595"/>
                        <a14:foregroundMark x1="91493" y1="52595" x2="91332" y2="52595"/>
                        <a14:foregroundMark x1="93098" y1="50865" x2="86196" y2="61938"/>
                        <a14:foregroundMark x1="86196" y1="61938" x2="85875" y2="62976"/>
                        <a14:foregroundMark x1="86998" y1="59516" x2="83628" y2="78547"/>
                        <a14:foregroundMark x1="83628" y1="78547" x2="83467" y2="83391"/>
                        <a14:foregroundMark x1="84430" y1="75433" x2="88283" y2="86505"/>
                        <a14:foregroundMark x1="85072" y1="70588" x2="87159" y2="84083"/>
                        <a14:foregroundMark x1="87640" y1="81315" x2="86838" y2="95156"/>
                        <a14:foregroundMark x1="88443" y1="86505" x2="87961" y2="94810"/>
                        <a14:foregroundMark x1="87159" y1="95848" x2="80899" y2="98270"/>
                        <a14:foregroundMark x1="78812" y1="98616" x2="73355" y2="96886"/>
                        <a14:foregroundMark x1="74318" y1="94464" x2="73355" y2="88235"/>
                        <a14:foregroundMark x1="66132" y1="78201" x2="62600" y2="76817"/>
                        <a14:foregroundMark x1="64045" y1="76125" x2="62600" y2="64706"/>
                        <a14:foregroundMark x1="63082" y1="79585" x2="66453" y2="81661"/>
                        <a14:foregroundMark x1="56982" y1="67128" x2="50722" y2="67128"/>
                        <a14:foregroundMark x1="47512" y1="43253" x2="46870" y2="39100"/>
                        <a14:foregroundMark x1="40128" y1="39446" x2="36116" y2="40484"/>
                        <a14:foregroundMark x1="28732" y1="19723" x2="32263" y2="26990"/>
                        <a14:foregroundMark x1="31782" y1="23875" x2="31782" y2="23875"/>
                        <a14:foregroundMark x1="27929" y1="22145" x2="31461" y2="26990"/>
                        <a14:foregroundMark x1="30337" y1="5190" x2="34189" y2="4498"/>
                        <a14:foregroundMark x1="33547" y1="4498" x2="36116" y2="3806"/>
                        <a14:foregroundMark x1="37881" y1="4844" x2="42697" y2="4498"/>
                        <a14:foregroundMark x1="34831" y1="2076" x2="40770" y2="3460"/>
                        <a14:foregroundMark x1="52167" y1="7612" x2="59711" y2="2768"/>
                        <a14:foregroundMark x1="59711" y1="2768" x2="66292" y2="2768"/>
                        <a14:foregroundMark x1="58909" y1="3114" x2="62279" y2="1384"/>
                        <a14:foregroundMark x1="58106" y1="2422" x2="61156" y2="692"/>
                        <a14:foregroundMark x1="87480" y1="3114" x2="93098" y2="2768"/>
                        <a14:foregroundMark x1="93740" y1="10727" x2="95987" y2="17301"/>
                        <a14:foregroundMark x1="95506" y1="12111" x2="95666" y2="14533"/>
                        <a14:foregroundMark x1="94543" y1="47405" x2="92616" y2="52249"/>
                      </a14:backgroundRemoval>
                    </a14:imgEffect>
                  </a14:imgLayer>
                </a14:imgProps>
              </a:ext>
              <a:ext uri="{28A0092B-C50C-407E-A947-70E740481C1C}">
                <a14:useLocalDpi xmlns:a14="http://schemas.microsoft.com/office/drawing/2010/main" val="0"/>
              </a:ext>
            </a:extLst>
          </a:blip>
          <a:stretch>
            <a:fillRect/>
          </a:stretch>
        </p:blipFill>
        <p:spPr>
          <a:xfrm>
            <a:off x="3728864" y="2012312"/>
            <a:ext cx="6117838" cy="2837970"/>
          </a:xfrm>
          <a:prstGeom prst="rect">
            <a:avLst/>
          </a:prstGeom>
        </p:spPr>
      </p:pic>
    </p:spTree>
    <p:extLst>
      <p:ext uri="{BB962C8B-B14F-4D97-AF65-F5344CB8AC3E}">
        <p14:creationId xmlns:p14="http://schemas.microsoft.com/office/powerpoint/2010/main" val="337928089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64FA892-E909-4B51-AC90-1F052B5E4675}"/>
              </a:ext>
            </a:extLst>
          </p:cNvPr>
          <p:cNvPicPr>
            <a:picLocks noChangeAspect="1"/>
          </p:cNvPicPr>
          <p:nvPr/>
        </p:nvPicPr>
        <p:blipFill rotWithShape="1">
          <a:blip r:embed="rId3">
            <a:extLst>
              <a:ext uri="{28A0092B-C50C-407E-A947-70E740481C1C}">
                <a14:useLocalDpi xmlns:a14="http://schemas.microsoft.com/office/drawing/2010/main" val="0"/>
              </a:ext>
            </a:extLst>
          </a:blip>
          <a:srcRect l="17610" r="12755" b="9495"/>
          <a:stretch/>
        </p:blipFill>
        <p:spPr>
          <a:xfrm>
            <a:off x="4430815" y="1916188"/>
            <a:ext cx="5053685" cy="4105100"/>
          </a:xfrm>
          <a:prstGeom prst="rect">
            <a:avLst/>
          </a:prstGeom>
        </p:spPr>
      </p:pic>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6</a:t>
            </a:fld>
            <a:endParaRPr lang="fr-FR" dirty="0"/>
          </a:p>
        </p:txBody>
      </p:sp>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692597"/>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2 : </a:t>
            </a:r>
            <a:r>
              <a:rPr lang="fr-FR" altLang="fr-FR" b="1" baseline="30000" dirty="0">
                <a:solidFill>
                  <a:srgbClr val="BE498B"/>
                </a:solidFill>
              </a:rPr>
              <a:t>L’étude du sol</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L’étude du sol</a:t>
            </a:r>
          </a:p>
        </p:txBody>
      </p:sp>
      <p:sp>
        <p:nvSpPr>
          <p:cNvPr id="6" name="ZoneTexte 5">
            <a:extLst>
              <a:ext uri="{FF2B5EF4-FFF2-40B4-BE49-F238E27FC236}">
                <a16:creationId xmlns:a16="http://schemas.microsoft.com/office/drawing/2014/main" id="{9E17E679-A8B1-4EA6-85A2-1FE722ACA38B}"/>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Composition, texture et profondeur du sol</a:t>
            </a:r>
          </a:p>
        </p:txBody>
      </p:sp>
      <p:sp>
        <p:nvSpPr>
          <p:cNvPr id="10" name="ZoneTexte 9">
            <a:extLst>
              <a:ext uri="{FF2B5EF4-FFF2-40B4-BE49-F238E27FC236}">
                <a16:creationId xmlns:a16="http://schemas.microsoft.com/office/drawing/2014/main" id="{25DD91F5-8A66-41C8-8E0D-324288E28F50}"/>
              </a:ext>
            </a:extLst>
          </p:cNvPr>
          <p:cNvSpPr txBox="1"/>
          <p:nvPr/>
        </p:nvSpPr>
        <p:spPr>
          <a:xfrm>
            <a:off x="1539876" y="1988840"/>
            <a:ext cx="2837061" cy="3323987"/>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Le sol s’articule autour de divers paramètres</a:t>
            </a:r>
            <a:endParaRPr lang="fr-FR" sz="2000" b="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Texture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Drainage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Profil</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Humus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Profondeur</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Acidité</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Géologie</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2" name="Rectangle 1">
            <a:extLst>
              <a:ext uri="{FF2B5EF4-FFF2-40B4-BE49-F238E27FC236}">
                <a16:creationId xmlns:a16="http://schemas.microsoft.com/office/drawing/2014/main" id="{CD420031-A725-418B-8BC6-C5B3F912AD65}"/>
              </a:ext>
            </a:extLst>
          </p:cNvPr>
          <p:cNvSpPr/>
          <p:nvPr/>
        </p:nvSpPr>
        <p:spPr>
          <a:xfrm>
            <a:off x="4232920" y="1673424"/>
            <a:ext cx="936104" cy="819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DFC75428-764A-435D-8788-A05400E563BF}"/>
              </a:ext>
            </a:extLst>
          </p:cNvPr>
          <p:cNvSpPr/>
          <p:nvPr/>
        </p:nvSpPr>
        <p:spPr>
          <a:xfrm>
            <a:off x="4286799" y="1772172"/>
            <a:ext cx="2252953" cy="225295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008611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L’étude du sol</a:t>
            </a:r>
          </a:p>
        </p:txBody>
      </p:sp>
      <p:sp>
        <p:nvSpPr>
          <p:cNvPr id="7" name="Titre 1">
            <a:extLst>
              <a:ext uri="{FF2B5EF4-FFF2-40B4-BE49-F238E27FC236}">
                <a16:creationId xmlns:a16="http://schemas.microsoft.com/office/drawing/2014/main" id="{8BCD682E-6861-483A-823E-13B6034A26CC}"/>
              </a:ext>
            </a:extLst>
          </p:cNvPr>
          <p:cNvSpPr txBox="1">
            <a:spLocks/>
          </p:cNvSpPr>
          <p:nvPr/>
        </p:nvSpPr>
        <p:spPr bwMode="auto">
          <a:xfrm>
            <a:off x="1136650" y="624329"/>
            <a:ext cx="834785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sz="2900" b="1" dirty="0">
                <a:solidFill>
                  <a:srgbClr val="0085C8"/>
                </a:solidFill>
              </a:rPr>
              <a:t>Profil et texture</a:t>
            </a:r>
          </a:p>
        </p:txBody>
      </p:sp>
      <p:sp>
        <p:nvSpPr>
          <p:cNvPr id="8" name="ZoneTexte 7">
            <a:extLst>
              <a:ext uri="{FF2B5EF4-FFF2-40B4-BE49-F238E27FC236}">
                <a16:creationId xmlns:a16="http://schemas.microsoft.com/office/drawing/2014/main" id="{A3939855-722A-48AA-A72A-B19AD72116E7}"/>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Composition, texture et profondeur du sol</a:t>
            </a:r>
          </a:p>
        </p:txBody>
      </p:sp>
      <p:sp>
        <p:nvSpPr>
          <p:cNvPr id="9" name="Espace réservé du numéro de diapositive 3">
            <a:extLst>
              <a:ext uri="{FF2B5EF4-FFF2-40B4-BE49-F238E27FC236}">
                <a16:creationId xmlns:a16="http://schemas.microsoft.com/office/drawing/2014/main" id="{F92EDAA6-22E0-4354-93A6-2AC6E321BB4F}"/>
              </a:ext>
            </a:extLst>
          </p:cNvPr>
          <p:cNvSpPr>
            <a:spLocks noGrp="1"/>
          </p:cNvSpPr>
          <p:nvPr>
            <p:ph type="sldNum" sz="quarter" idx="12"/>
          </p:nvPr>
        </p:nvSpPr>
        <p:spPr>
          <a:xfrm>
            <a:off x="9490075" y="6453188"/>
            <a:ext cx="215900" cy="288925"/>
          </a:xfrm>
        </p:spPr>
        <p:txBody>
          <a:bodyPr/>
          <a:lstStyle/>
          <a:p>
            <a:pPr>
              <a:defRPr/>
            </a:pPr>
            <a:fld id="{0CCE8F38-2B0B-4932-B9CA-DF1C3C6AF68F}" type="slidenum">
              <a:rPr lang="fr-FR"/>
              <a:pPr>
                <a:defRPr/>
              </a:pPr>
              <a:t>7</a:t>
            </a:fld>
            <a:endParaRPr lang="fr-FR" dirty="0"/>
          </a:p>
        </p:txBody>
      </p:sp>
      <p:sp>
        <p:nvSpPr>
          <p:cNvPr id="11" name="ZoneTexte 10">
            <a:extLst>
              <a:ext uri="{FF2B5EF4-FFF2-40B4-BE49-F238E27FC236}">
                <a16:creationId xmlns:a16="http://schemas.microsoft.com/office/drawing/2014/main" id="{4C003E2F-A9A7-4127-892D-9B2AD4CD68A7}"/>
              </a:ext>
            </a:extLst>
          </p:cNvPr>
          <p:cNvSpPr txBox="1"/>
          <p:nvPr/>
        </p:nvSpPr>
        <p:spPr>
          <a:xfrm>
            <a:off x="1539877" y="1988840"/>
            <a:ext cx="7944624" cy="3016210"/>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Profil</a:t>
            </a:r>
          </a:p>
          <a:p>
            <a:pPr lvl="0" fontAlgn="auto">
              <a:spcBef>
                <a:spcPts val="0"/>
              </a:spcBef>
              <a:spcAft>
                <a:spcPts val="0"/>
              </a:spcAft>
              <a:defRPr/>
            </a:pPr>
            <a:r>
              <a:rPr lang="fr-FR" sz="2000" dirty="0">
                <a:latin typeface="Calibri"/>
              </a:rPr>
              <a:t>Le sol est stratifié de plusieurs couches d’épaisseur variable et qui se distinguent par leurs caractéristiques propres.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Litière (Humus)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Couche arable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Sous-sol</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Roche mère (géologie)</a:t>
            </a:r>
          </a:p>
          <a:p>
            <a:pPr marL="342900" lvl="0" indent="-342900" algn="just">
              <a:spcAft>
                <a:spcPts val="0"/>
              </a:spcAft>
              <a:buClr>
                <a:srgbClr val="BA4995"/>
              </a:buClr>
              <a:buSzPts val="1300"/>
              <a:buFont typeface="ITC Zapf Dingbats Std" panose="05020102010000000000" pitchFamily="82" charset="0"/>
              <a:buChar char="➤"/>
            </a:pPr>
            <a:endParaRPr lang="fr-FR" sz="2000" i="1" dirty="0">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12" name="ZoneTexte 11">
            <a:extLst>
              <a:ext uri="{FF2B5EF4-FFF2-40B4-BE49-F238E27FC236}">
                <a16:creationId xmlns:a16="http://schemas.microsoft.com/office/drawing/2014/main" id="{90A00AAF-8612-4EFC-8F3F-2776B9BDD7B8}"/>
              </a:ext>
            </a:extLst>
          </p:cNvPr>
          <p:cNvSpPr txBox="1"/>
          <p:nvPr/>
        </p:nvSpPr>
        <p:spPr>
          <a:xfrm>
            <a:off x="1539877" y="4471594"/>
            <a:ext cx="3385146" cy="2400657"/>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Texture du sol</a:t>
            </a:r>
          </a:p>
          <a:p>
            <a:pPr lvl="0" fontAlgn="auto">
              <a:spcBef>
                <a:spcPts val="0"/>
              </a:spcBef>
              <a:spcAft>
                <a:spcPts val="0"/>
              </a:spcAft>
              <a:defRPr/>
            </a:pPr>
            <a:r>
              <a:rPr lang="fr-FR" sz="2000" dirty="0">
                <a:latin typeface="Calibri"/>
              </a:rPr>
              <a:t>Composition et proportion des horizons du sol.</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Argile (taille &lt;2µm)</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Limons (taille &lt;50µm)</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Sables (0,2-2mm)</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4" name="Image 3">
            <a:extLst>
              <a:ext uri="{FF2B5EF4-FFF2-40B4-BE49-F238E27FC236}">
                <a16:creationId xmlns:a16="http://schemas.microsoft.com/office/drawing/2014/main" id="{AE191E6A-5E4D-47F5-B497-8A33C15500DD}"/>
              </a:ext>
            </a:extLst>
          </p:cNvPr>
          <p:cNvPicPr>
            <a:picLocks noChangeAspect="1"/>
          </p:cNvPicPr>
          <p:nvPr/>
        </p:nvPicPr>
        <p:blipFill rotWithShape="1">
          <a:blip r:embed="rId3">
            <a:extLst>
              <a:ext uri="{28A0092B-C50C-407E-A947-70E740481C1C}">
                <a14:useLocalDpi xmlns:a14="http://schemas.microsoft.com/office/drawing/2010/main" val="0"/>
              </a:ext>
            </a:extLst>
          </a:blip>
          <a:srcRect l="36189" t="30228" r="32554" b="40696"/>
          <a:stretch/>
        </p:blipFill>
        <p:spPr>
          <a:xfrm>
            <a:off x="4925023" y="3198411"/>
            <a:ext cx="4483784" cy="2606853"/>
          </a:xfrm>
          <a:prstGeom prst="rect">
            <a:avLst/>
          </a:prstGeom>
        </p:spPr>
      </p:pic>
    </p:spTree>
    <p:extLst>
      <p:ext uri="{BB962C8B-B14F-4D97-AF65-F5344CB8AC3E}">
        <p14:creationId xmlns:p14="http://schemas.microsoft.com/office/powerpoint/2010/main" val="347139452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L’étude du sol</a:t>
            </a:r>
          </a:p>
        </p:txBody>
      </p:sp>
      <p:sp>
        <p:nvSpPr>
          <p:cNvPr id="7" name="Titre 1">
            <a:extLst>
              <a:ext uri="{FF2B5EF4-FFF2-40B4-BE49-F238E27FC236}">
                <a16:creationId xmlns:a16="http://schemas.microsoft.com/office/drawing/2014/main" id="{8BCD682E-6861-483A-823E-13B6034A26CC}"/>
              </a:ext>
            </a:extLst>
          </p:cNvPr>
          <p:cNvSpPr txBox="1">
            <a:spLocks/>
          </p:cNvSpPr>
          <p:nvPr/>
        </p:nvSpPr>
        <p:spPr bwMode="auto">
          <a:xfrm>
            <a:off x="1136650" y="624329"/>
            <a:ext cx="834785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sz="2900" b="1" dirty="0">
                <a:solidFill>
                  <a:srgbClr val="0085C8"/>
                </a:solidFill>
              </a:rPr>
              <a:t>Drainage et humidité</a:t>
            </a:r>
          </a:p>
        </p:txBody>
      </p:sp>
      <p:sp>
        <p:nvSpPr>
          <p:cNvPr id="8" name="ZoneTexte 7">
            <a:extLst>
              <a:ext uri="{FF2B5EF4-FFF2-40B4-BE49-F238E27FC236}">
                <a16:creationId xmlns:a16="http://schemas.microsoft.com/office/drawing/2014/main" id="{A3939855-722A-48AA-A72A-B19AD72116E7}"/>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Composition, texture et profondeur du sol</a:t>
            </a:r>
          </a:p>
        </p:txBody>
      </p:sp>
      <p:sp>
        <p:nvSpPr>
          <p:cNvPr id="9" name="Espace réservé du numéro de diapositive 3">
            <a:extLst>
              <a:ext uri="{FF2B5EF4-FFF2-40B4-BE49-F238E27FC236}">
                <a16:creationId xmlns:a16="http://schemas.microsoft.com/office/drawing/2014/main" id="{F92EDAA6-22E0-4354-93A6-2AC6E321BB4F}"/>
              </a:ext>
            </a:extLst>
          </p:cNvPr>
          <p:cNvSpPr>
            <a:spLocks noGrp="1"/>
          </p:cNvSpPr>
          <p:nvPr>
            <p:ph type="sldNum" sz="quarter" idx="12"/>
          </p:nvPr>
        </p:nvSpPr>
        <p:spPr>
          <a:xfrm>
            <a:off x="9490075" y="6453188"/>
            <a:ext cx="215900" cy="288925"/>
          </a:xfrm>
        </p:spPr>
        <p:txBody>
          <a:bodyPr/>
          <a:lstStyle/>
          <a:p>
            <a:pPr>
              <a:defRPr/>
            </a:pPr>
            <a:fld id="{0CCE8F38-2B0B-4932-B9CA-DF1C3C6AF68F}" type="slidenum">
              <a:rPr lang="fr-FR"/>
              <a:pPr>
                <a:defRPr/>
              </a:pPr>
              <a:t>8</a:t>
            </a:fld>
            <a:endParaRPr lang="fr-FR" dirty="0"/>
          </a:p>
        </p:txBody>
      </p:sp>
      <p:sp>
        <p:nvSpPr>
          <p:cNvPr id="10" name="ZoneTexte 9">
            <a:extLst>
              <a:ext uri="{FF2B5EF4-FFF2-40B4-BE49-F238E27FC236}">
                <a16:creationId xmlns:a16="http://schemas.microsoft.com/office/drawing/2014/main" id="{52C253D1-6199-4FFD-86ED-78DDAB31CAAE}"/>
              </a:ext>
            </a:extLst>
          </p:cNvPr>
          <p:cNvSpPr txBox="1"/>
          <p:nvPr/>
        </p:nvSpPr>
        <p:spPr>
          <a:xfrm>
            <a:off x="1539876" y="1988840"/>
            <a:ext cx="7944625" cy="4185761"/>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Le niveau hydrique</a:t>
            </a:r>
            <a:endParaRPr lang="fr-FR" sz="2000" b="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Xérique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Sec</a:t>
            </a:r>
          </a:p>
          <a:p>
            <a:pPr marL="342900" lvl="0" indent="-342900" algn="just">
              <a:spcAft>
                <a:spcPts val="0"/>
              </a:spcAft>
              <a:buClr>
                <a:srgbClr val="BA4995"/>
              </a:buClr>
              <a:buSzPts val="1300"/>
              <a:buFont typeface="ITC Zapf Dingbats Std" panose="05020102010000000000" pitchFamily="82" charset="0"/>
              <a:buChar char="➤"/>
            </a:pPr>
            <a:r>
              <a:rPr lang="fr-FR" sz="2000" i="1" dirty="0" err="1">
                <a:latin typeface="Calibri"/>
              </a:rPr>
              <a:t>Mésique</a:t>
            </a:r>
            <a:endParaRPr lang="fr-FR" sz="2000" i="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Frais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Humide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Marécageux</a:t>
            </a:r>
          </a:p>
          <a:p>
            <a:pPr marL="342900" lvl="0" indent="-342900" algn="just">
              <a:spcAft>
                <a:spcPts val="0"/>
              </a:spcAft>
              <a:buClr>
                <a:srgbClr val="BA4995"/>
              </a:buClr>
              <a:buSzPts val="1300"/>
              <a:buFont typeface="ITC Zapf Dingbats Std" panose="05020102010000000000" pitchFamily="82" charset="0"/>
              <a:buChar char="➤"/>
            </a:pPr>
            <a:endParaRPr lang="fr-FR" sz="2000" dirty="0">
              <a:latin typeface="Calibri"/>
            </a:endParaRPr>
          </a:p>
          <a:p>
            <a:pPr marL="342900" lvl="0" indent="-342900" algn="just">
              <a:spcAft>
                <a:spcPts val="0"/>
              </a:spcAft>
              <a:buClr>
                <a:srgbClr val="BA4995"/>
              </a:buClr>
              <a:buSzPts val="1300"/>
              <a:buFont typeface="ITC Zapf Dingbats Std" panose="05020102010000000000" pitchFamily="82" charset="0"/>
              <a:buChar char="➤"/>
            </a:pPr>
            <a:endParaRPr lang="fr-FR" sz="2000" dirty="0">
              <a:latin typeface="Calibri"/>
            </a:endParaRPr>
          </a:p>
          <a:p>
            <a:pPr lvl="0" algn="just">
              <a:spcAft>
                <a:spcPts val="0"/>
              </a:spcAft>
              <a:buClr>
                <a:srgbClr val="BA4995"/>
              </a:buClr>
              <a:buSzPts val="1300"/>
            </a:pPr>
            <a:r>
              <a:rPr lang="fr-FR" sz="2000" dirty="0">
                <a:latin typeface="Calibri"/>
              </a:rPr>
              <a:t>Variable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Régime hydrique alternatif</a:t>
            </a:r>
          </a:p>
          <a:p>
            <a:pPr lvl="0" fontAlgn="auto">
              <a:spcBef>
                <a:spcPts val="0"/>
              </a:spcBef>
              <a:spcAft>
                <a:spcPts val="0"/>
              </a:spcAft>
              <a:defRPr/>
            </a:pP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13" name="Image 12">
            <a:extLst>
              <a:ext uri="{FF2B5EF4-FFF2-40B4-BE49-F238E27FC236}">
                <a16:creationId xmlns:a16="http://schemas.microsoft.com/office/drawing/2014/main" id="{6F165D9C-C77E-4D68-98B0-9087471F732D}"/>
              </a:ext>
            </a:extLst>
          </p:cNvPr>
          <p:cNvPicPr>
            <a:picLocks noChangeAspect="1"/>
          </p:cNvPicPr>
          <p:nvPr/>
        </p:nvPicPr>
        <p:blipFill rotWithShape="1">
          <a:blip r:embed="rId3">
            <a:extLst>
              <a:ext uri="{28A0092B-C50C-407E-A947-70E740481C1C}">
                <a14:useLocalDpi xmlns:a14="http://schemas.microsoft.com/office/drawing/2010/main" val="0"/>
              </a:ext>
            </a:extLst>
          </a:blip>
          <a:srcRect l="34219" t="14301" r="22458" b="11284"/>
          <a:stretch/>
        </p:blipFill>
        <p:spPr>
          <a:xfrm>
            <a:off x="5290650" y="1700808"/>
            <a:ext cx="3982830" cy="4275856"/>
          </a:xfrm>
          <a:prstGeom prst="rect">
            <a:avLst/>
          </a:prstGeom>
        </p:spPr>
      </p:pic>
      <p:cxnSp>
        <p:nvCxnSpPr>
          <p:cNvPr id="14" name="Connecteur droit avec flèche 13">
            <a:extLst>
              <a:ext uri="{FF2B5EF4-FFF2-40B4-BE49-F238E27FC236}">
                <a16:creationId xmlns:a16="http://schemas.microsoft.com/office/drawing/2014/main" id="{54A6BF4B-6809-4FA6-878E-B1A6C0D327C9}"/>
              </a:ext>
            </a:extLst>
          </p:cNvPr>
          <p:cNvCxnSpPr/>
          <p:nvPr/>
        </p:nvCxnSpPr>
        <p:spPr>
          <a:xfrm>
            <a:off x="5413276" y="2276872"/>
            <a:ext cx="0" cy="1944216"/>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AD4C9A2-0B32-403C-AF78-30C0F9A7D31F}"/>
              </a:ext>
            </a:extLst>
          </p:cNvPr>
          <p:cNvSpPr txBox="1"/>
          <p:nvPr/>
        </p:nvSpPr>
        <p:spPr>
          <a:xfrm rot="16200000">
            <a:off x="4680223" y="2511966"/>
            <a:ext cx="1466106" cy="707886"/>
          </a:xfrm>
          <a:prstGeom prst="rect">
            <a:avLst/>
          </a:prstGeom>
          <a:noFill/>
        </p:spPr>
        <p:txBody>
          <a:bodyPr wrap="square">
            <a:spAutoFit/>
          </a:bodyPr>
          <a:lstStyle/>
          <a:p>
            <a:pPr lvl="0" fontAlgn="auto">
              <a:spcBef>
                <a:spcPts val="0"/>
              </a:spcBef>
              <a:spcAft>
                <a:spcPts val="0"/>
              </a:spcAft>
              <a:defRPr/>
            </a:pPr>
            <a:r>
              <a:rPr lang="fr-FR" sz="2000" b="1" dirty="0">
                <a:solidFill>
                  <a:srgbClr val="BE498B"/>
                </a:solidFill>
                <a:latin typeface="Calibri"/>
              </a:rPr>
              <a:t>Humidité croissante</a:t>
            </a:r>
          </a:p>
        </p:txBody>
      </p:sp>
    </p:spTree>
    <p:extLst>
      <p:ext uri="{BB962C8B-B14F-4D97-AF65-F5344CB8AC3E}">
        <p14:creationId xmlns:p14="http://schemas.microsoft.com/office/powerpoint/2010/main" val="9740680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E88FE7A9-7471-4E3B-9CE9-0585093C131C}"/>
              </a:ext>
            </a:extLst>
          </p:cNvPr>
          <p:cNvSpPr txBox="1"/>
          <p:nvPr/>
        </p:nvSpPr>
        <p:spPr>
          <a:xfrm>
            <a:off x="1539877" y="1988840"/>
            <a:ext cx="7944624" cy="4555093"/>
          </a:xfrm>
          <a:prstGeom prst="rect">
            <a:avLst/>
          </a:prstGeom>
          <a:noFill/>
        </p:spPr>
        <p:txBody>
          <a:bodyPr wrap="square">
            <a:spAutoFit/>
          </a:bodyPr>
          <a:lstStyle/>
          <a:p>
            <a:pPr lvl="0" algn="just" fontAlgn="auto">
              <a:spcBef>
                <a:spcPts val="0"/>
              </a:spcBef>
              <a:spcAft>
                <a:spcPts val="0"/>
              </a:spcAft>
              <a:defRPr/>
            </a:pPr>
            <a:r>
              <a:rPr lang="fr-FR" sz="2000" b="1" dirty="0">
                <a:solidFill>
                  <a:srgbClr val="BE498B"/>
                </a:solidFill>
                <a:latin typeface="Calibri"/>
              </a:rPr>
              <a:t>L’humus </a:t>
            </a:r>
            <a:r>
              <a:rPr lang="fr-FR" sz="2000" dirty="0">
                <a:latin typeface="Calibri"/>
              </a:rPr>
              <a:t>constitue l’ensemble des couches organiques de la litière forestière, soit les débris végétaux (OL), la couche de fragmentation (OF), la couche d’humification (OH).</a:t>
            </a:r>
          </a:p>
          <a:p>
            <a:pPr lvl="0" fontAlgn="auto">
              <a:spcBef>
                <a:spcPts val="0"/>
              </a:spcBef>
              <a:spcAft>
                <a:spcPts val="0"/>
              </a:spcAft>
              <a:defRPr/>
            </a:pPr>
            <a:endParaRPr lang="fr-FR" sz="2000" b="1" dirty="0">
              <a:solidFill>
                <a:srgbClr val="BE498B"/>
              </a:solidFill>
              <a:latin typeface="Calibri"/>
            </a:endParaRPr>
          </a:p>
          <a:p>
            <a:pPr lvl="0" fontAlgn="auto">
              <a:spcBef>
                <a:spcPts val="0"/>
              </a:spcBef>
              <a:spcAft>
                <a:spcPts val="0"/>
              </a:spcAft>
              <a:defRPr/>
            </a:pPr>
            <a:r>
              <a:rPr lang="fr-FR" sz="2000" b="1" dirty="0">
                <a:solidFill>
                  <a:srgbClr val="BE498B"/>
                </a:solidFill>
                <a:latin typeface="Calibri"/>
              </a:rPr>
              <a:t>Principaux types d’humus</a:t>
            </a:r>
            <a:endParaRPr lang="fr-FR" sz="2000" b="1"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Mull</a:t>
            </a:r>
          </a:p>
          <a:p>
            <a:pPr lvl="0" algn="just">
              <a:spcAft>
                <a:spcPts val="0"/>
              </a:spcAft>
              <a:buClr>
                <a:srgbClr val="BA4995"/>
              </a:buClr>
              <a:buSzPts val="1300"/>
            </a:pPr>
            <a:r>
              <a:rPr lang="fr-FR" sz="1600" dirty="0">
                <a:latin typeface="Calibri"/>
              </a:rPr>
              <a:t>De faible épaisseur, la couche de débris végétaux se décompose rapidement grâce à une activité biologique forte. Ces sols sont généralement peu acides.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Moder </a:t>
            </a:r>
          </a:p>
          <a:p>
            <a:pPr lvl="0" algn="just">
              <a:spcAft>
                <a:spcPts val="0"/>
              </a:spcAft>
              <a:buClr>
                <a:srgbClr val="BA4995"/>
              </a:buClr>
              <a:buSzPts val="1300"/>
            </a:pPr>
            <a:r>
              <a:rPr lang="fr-FR" sz="1600" i="1" dirty="0">
                <a:latin typeface="Calibri"/>
              </a:rPr>
              <a:t>Assez épais, il est composé des trois couches de la litière (OL, OF et OH) en raison d’une décomposition plus lente.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Mor</a:t>
            </a:r>
          </a:p>
          <a:p>
            <a:pPr lvl="0" fontAlgn="auto">
              <a:spcBef>
                <a:spcPts val="0"/>
              </a:spcBef>
              <a:spcAft>
                <a:spcPts val="0"/>
              </a:spcAft>
              <a:defRPr/>
            </a:pPr>
            <a:r>
              <a:rPr lang="fr-FR" sz="1600" dirty="0">
                <a:solidFill>
                  <a:prstClr val="black"/>
                </a:solidFill>
                <a:latin typeface="Calibri"/>
              </a:rPr>
              <a:t>Humus le plus épais, l’activité biologique est très faible et permet l’accumulation de la matière organique de manière structurée.</a:t>
            </a: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9</a:t>
            </a:fld>
            <a:endParaRPr lang="fr-FR" dirty="0"/>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L’étude du sol</a:t>
            </a:r>
          </a:p>
        </p:txBody>
      </p:sp>
      <p:sp>
        <p:nvSpPr>
          <p:cNvPr id="7" name="Titre 1">
            <a:extLst>
              <a:ext uri="{FF2B5EF4-FFF2-40B4-BE49-F238E27FC236}">
                <a16:creationId xmlns:a16="http://schemas.microsoft.com/office/drawing/2014/main" id="{8BCD682E-6861-483A-823E-13B6034A26CC}"/>
              </a:ext>
            </a:extLst>
          </p:cNvPr>
          <p:cNvSpPr txBox="1">
            <a:spLocks/>
          </p:cNvSpPr>
          <p:nvPr/>
        </p:nvSpPr>
        <p:spPr bwMode="auto">
          <a:xfrm>
            <a:off x="1136650" y="624329"/>
            <a:ext cx="834785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sz="2900" b="1" dirty="0">
                <a:solidFill>
                  <a:srgbClr val="0085C8"/>
                </a:solidFill>
              </a:rPr>
              <a:t>Humus</a:t>
            </a:r>
          </a:p>
        </p:txBody>
      </p:sp>
      <p:sp>
        <p:nvSpPr>
          <p:cNvPr id="10" name="ZoneTexte 9">
            <a:extLst>
              <a:ext uri="{FF2B5EF4-FFF2-40B4-BE49-F238E27FC236}">
                <a16:creationId xmlns:a16="http://schemas.microsoft.com/office/drawing/2014/main" id="{2A05B2FF-6735-4C66-82E1-86AF83DD5894}"/>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Composition, texture et profondeur du sol</a:t>
            </a:r>
          </a:p>
        </p:txBody>
      </p:sp>
    </p:spTree>
    <p:extLst>
      <p:ext uri="{BB962C8B-B14F-4D97-AF65-F5344CB8AC3E}">
        <p14:creationId xmlns:p14="http://schemas.microsoft.com/office/powerpoint/2010/main" val="2807247647"/>
      </p:ext>
    </p:extLst>
  </p:cSld>
  <p:clrMapOvr>
    <a:masterClrMapping/>
  </p:clrMapOvr>
  <p:transition spd="slow"/>
</p:sld>
</file>

<file path=ppt/theme/theme1.xml><?xml version="1.0" encoding="utf-8"?>
<a:theme xmlns:a="http://schemas.openxmlformats.org/drawingml/2006/main" name="RETROUVER">
  <a:themeElements>
    <a:clrScheme name="Efor-owne">
      <a:dk1>
        <a:sysClr val="windowText" lastClr="000000"/>
      </a:dk1>
      <a:lt1>
        <a:srgbClr val="FFFFFF"/>
      </a:lt1>
      <a:dk2>
        <a:srgbClr val="0085C8"/>
      </a:dk2>
      <a:lt2>
        <a:srgbClr val="BA4995"/>
      </a:lt2>
      <a:accent1>
        <a:srgbClr val="8DC2EA"/>
      </a:accent1>
      <a:accent2>
        <a:srgbClr val="E7C3DD"/>
      </a:accent2>
      <a:accent3>
        <a:srgbClr val="993533"/>
      </a:accent3>
      <a:accent4>
        <a:srgbClr val="7F7F7F"/>
      </a:accent4>
      <a:accent5>
        <a:srgbClr val="FFFFFF"/>
      </a:accent5>
      <a:accent6>
        <a:srgbClr val="FFFFFF"/>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Modèle-EFOR</Template>
  <TotalTime>15319</TotalTime>
  <Words>755</Words>
  <Application>Microsoft Office PowerPoint</Application>
  <PresentationFormat>Format A4 (210 x 297 mm)</PresentationFormat>
  <Paragraphs>152</Paragraphs>
  <Slides>14</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Cambria</vt:lpstr>
      <vt:lpstr>ITC Zapf Dingbats Std</vt:lpstr>
      <vt:lpstr>Trebuchet MS</vt:lpstr>
      <vt:lpstr>RETROUVER</vt:lpstr>
      <vt:lpstr>Diagnostiquer les stations forestières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RETROUVER la limite de mes bois</dc:title>
  <dc:creator>Maxime MANDERLIER</dc:creator>
  <cp:lastModifiedBy>Maxime Manderlier</cp:lastModifiedBy>
  <cp:revision>282</cp:revision>
  <dcterms:created xsi:type="dcterms:W3CDTF">2018-02-26T17:24:06Z</dcterms:created>
  <dcterms:modified xsi:type="dcterms:W3CDTF">2019-04-17T13:23:13Z</dcterms:modified>
</cp:coreProperties>
</file>