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8"/>
  </p:notesMasterIdLst>
  <p:handoutMasterIdLst>
    <p:handoutMasterId r:id="rId29"/>
  </p:handoutMasterIdLst>
  <p:sldIdLst>
    <p:sldId id="256" r:id="rId2"/>
    <p:sldId id="257" r:id="rId3"/>
    <p:sldId id="292" r:id="rId4"/>
    <p:sldId id="293" r:id="rId5"/>
    <p:sldId id="260" r:id="rId6"/>
    <p:sldId id="283" r:id="rId7"/>
    <p:sldId id="284" r:id="rId8"/>
    <p:sldId id="294" r:id="rId9"/>
    <p:sldId id="265" r:id="rId10"/>
    <p:sldId id="285" r:id="rId11"/>
    <p:sldId id="268" r:id="rId12"/>
    <p:sldId id="269" r:id="rId13"/>
    <p:sldId id="267" r:id="rId14"/>
    <p:sldId id="270" r:id="rId15"/>
    <p:sldId id="282" r:id="rId16"/>
    <p:sldId id="281" r:id="rId17"/>
    <p:sldId id="280" r:id="rId18"/>
    <p:sldId id="271" r:id="rId19"/>
    <p:sldId id="272" r:id="rId20"/>
    <p:sldId id="273" r:id="rId21"/>
    <p:sldId id="297" r:id="rId22"/>
    <p:sldId id="275" r:id="rId23"/>
    <p:sldId id="276" r:id="rId24"/>
    <p:sldId id="277" r:id="rId25"/>
    <p:sldId id="287" r:id="rId26"/>
    <p:sldId id="288" r:id="rId27"/>
  </p:sldIdLst>
  <p:sldSz cx="9906000" cy="6858000" type="A4"/>
  <p:notesSz cx="9144000" cy="6858000"/>
  <p:defaultTextStyle>
    <a:defPPr>
      <a:defRPr lang="fr-FR"/>
    </a:defPPr>
    <a:lvl1pPr algn="l" rtl="0" fontAlgn="base">
      <a:spcBef>
        <a:spcPct val="0"/>
      </a:spcBef>
      <a:spcAft>
        <a:spcPct val="0"/>
      </a:spcAft>
      <a:defRPr kern="1200">
        <a:solidFill>
          <a:schemeClr val="tx1"/>
        </a:solidFill>
        <a:latin typeface="Cambria" pitchFamily="18" charset="0"/>
        <a:ea typeface="+mn-ea"/>
        <a:cs typeface="Arial" charset="0"/>
      </a:defRPr>
    </a:lvl1pPr>
    <a:lvl2pPr marL="457200" algn="l" rtl="0" fontAlgn="base">
      <a:spcBef>
        <a:spcPct val="0"/>
      </a:spcBef>
      <a:spcAft>
        <a:spcPct val="0"/>
      </a:spcAft>
      <a:defRPr kern="1200">
        <a:solidFill>
          <a:schemeClr val="tx1"/>
        </a:solidFill>
        <a:latin typeface="Cambria" pitchFamily="18" charset="0"/>
        <a:ea typeface="+mn-ea"/>
        <a:cs typeface="Arial" charset="0"/>
      </a:defRPr>
    </a:lvl2pPr>
    <a:lvl3pPr marL="914400" algn="l" rtl="0" fontAlgn="base">
      <a:spcBef>
        <a:spcPct val="0"/>
      </a:spcBef>
      <a:spcAft>
        <a:spcPct val="0"/>
      </a:spcAft>
      <a:defRPr kern="1200">
        <a:solidFill>
          <a:schemeClr val="tx1"/>
        </a:solidFill>
        <a:latin typeface="Cambria" pitchFamily="18" charset="0"/>
        <a:ea typeface="+mn-ea"/>
        <a:cs typeface="Arial" charset="0"/>
      </a:defRPr>
    </a:lvl3pPr>
    <a:lvl4pPr marL="1371600" algn="l" rtl="0" fontAlgn="base">
      <a:spcBef>
        <a:spcPct val="0"/>
      </a:spcBef>
      <a:spcAft>
        <a:spcPct val="0"/>
      </a:spcAft>
      <a:defRPr kern="1200">
        <a:solidFill>
          <a:schemeClr val="tx1"/>
        </a:solidFill>
        <a:latin typeface="Cambria" pitchFamily="18" charset="0"/>
        <a:ea typeface="+mn-ea"/>
        <a:cs typeface="Arial" charset="0"/>
      </a:defRPr>
    </a:lvl4pPr>
    <a:lvl5pPr marL="1828800" algn="l" rtl="0" fontAlgn="base">
      <a:spcBef>
        <a:spcPct val="0"/>
      </a:spcBef>
      <a:spcAft>
        <a:spcPct val="0"/>
      </a:spcAft>
      <a:defRPr kern="1200">
        <a:solidFill>
          <a:schemeClr val="tx1"/>
        </a:solidFill>
        <a:latin typeface="Cambria" pitchFamily="18" charset="0"/>
        <a:ea typeface="+mn-ea"/>
        <a:cs typeface="Arial" charset="0"/>
      </a:defRPr>
    </a:lvl5pPr>
    <a:lvl6pPr marL="2286000" algn="l" defTabSz="914400" rtl="0" eaLnBrk="1" latinLnBrk="0" hangingPunct="1">
      <a:defRPr kern="1200">
        <a:solidFill>
          <a:schemeClr val="tx1"/>
        </a:solidFill>
        <a:latin typeface="Cambria" pitchFamily="18" charset="0"/>
        <a:ea typeface="+mn-ea"/>
        <a:cs typeface="Arial" charset="0"/>
      </a:defRPr>
    </a:lvl6pPr>
    <a:lvl7pPr marL="2743200" algn="l" defTabSz="914400" rtl="0" eaLnBrk="1" latinLnBrk="0" hangingPunct="1">
      <a:defRPr kern="1200">
        <a:solidFill>
          <a:schemeClr val="tx1"/>
        </a:solidFill>
        <a:latin typeface="Cambria" pitchFamily="18" charset="0"/>
        <a:ea typeface="+mn-ea"/>
        <a:cs typeface="Arial" charset="0"/>
      </a:defRPr>
    </a:lvl7pPr>
    <a:lvl8pPr marL="3200400" algn="l" defTabSz="914400" rtl="0" eaLnBrk="1" latinLnBrk="0" hangingPunct="1">
      <a:defRPr kern="1200">
        <a:solidFill>
          <a:schemeClr val="tx1"/>
        </a:solidFill>
        <a:latin typeface="Cambria" pitchFamily="18" charset="0"/>
        <a:ea typeface="+mn-ea"/>
        <a:cs typeface="Arial" charset="0"/>
      </a:defRPr>
    </a:lvl8pPr>
    <a:lvl9pPr marL="3657600" algn="l" defTabSz="914400" rtl="0" eaLnBrk="1" latinLnBrk="0" hangingPunct="1">
      <a:defRPr kern="1200">
        <a:solidFill>
          <a:schemeClr val="tx1"/>
        </a:solidFill>
        <a:latin typeface="Cambria" pitchFamily="18"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vin.girot" initials="kg" lastIdx="2" clrIdx="0">
    <p:extLst>
      <p:ext uri="{19B8F6BF-5375-455C-9EA6-DF929625EA0E}">
        <p15:presenceInfo xmlns:p15="http://schemas.microsoft.com/office/powerpoint/2012/main" userId="kevin.girot"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5C8"/>
    <a:srgbClr val="AD9025"/>
    <a:srgbClr val="CC6600"/>
    <a:srgbClr val="57F7E8"/>
    <a:srgbClr val="BA4995"/>
    <a:srgbClr val="BE498B"/>
    <a:srgbClr val="0091FE"/>
    <a:srgbClr val="FF0066"/>
    <a:srgbClr val="46AF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233" autoAdjust="0"/>
    <p:restoredTop sz="93716" autoAdjust="0"/>
  </p:normalViewPr>
  <p:slideViewPr>
    <p:cSldViewPr>
      <p:cViewPr varScale="1">
        <p:scale>
          <a:sx n="106" d="100"/>
          <a:sy n="106" d="100"/>
        </p:scale>
        <p:origin x="996" y="114"/>
      </p:cViewPr>
      <p:guideLst>
        <p:guide orient="horz" pos="2160"/>
        <p:guide pos="3120"/>
      </p:guideLst>
    </p:cSldViewPr>
  </p:slideViewPr>
  <p:notesTextViewPr>
    <p:cViewPr>
      <p:scale>
        <a:sx n="1" d="1"/>
        <a:sy n="1" d="1"/>
      </p:scale>
      <p:origin x="0" y="0"/>
    </p:cViewPr>
  </p:notesText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fr-FR"/>
          </a:p>
        </p:txBody>
      </p:sp>
      <p:sp>
        <p:nvSpPr>
          <p:cNvPr id="3" name="Espace réservé de la date 2"/>
          <p:cNvSpPr>
            <a:spLocks noGrp="1"/>
          </p:cNvSpPr>
          <p:nvPr>
            <p:ph type="dt" sz="quarter" idx="1"/>
          </p:nvPr>
        </p:nvSpPr>
        <p:spPr>
          <a:xfrm>
            <a:off x="5180013" y="0"/>
            <a:ext cx="3962400" cy="3429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22BDA43D-AE91-40F7-9F80-85AE271F2B30}" type="datetimeFigureOut">
              <a:rPr lang="fr-FR"/>
              <a:pPr>
                <a:defRPr/>
              </a:pPr>
              <a:t>14/05/2019</a:t>
            </a:fld>
            <a:endParaRPr lang="fr-FR"/>
          </a:p>
        </p:txBody>
      </p:sp>
      <p:sp>
        <p:nvSpPr>
          <p:cNvPr id="4" name="Espace réservé du pied de page 3"/>
          <p:cNvSpPr>
            <a:spLocks noGrp="1"/>
          </p:cNvSpPr>
          <p:nvPr>
            <p:ph type="ftr" sz="quarter" idx="2"/>
          </p:nvPr>
        </p:nvSpPr>
        <p:spPr>
          <a:xfrm>
            <a:off x="0" y="6513513"/>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fr-FR"/>
          </a:p>
        </p:txBody>
      </p:sp>
      <p:sp>
        <p:nvSpPr>
          <p:cNvPr id="5" name="Espace réservé du numéro de diapositive 4"/>
          <p:cNvSpPr>
            <a:spLocks noGrp="1"/>
          </p:cNvSpPr>
          <p:nvPr>
            <p:ph type="sldNum" sz="quarter" idx="3"/>
          </p:nvPr>
        </p:nvSpPr>
        <p:spPr>
          <a:xfrm>
            <a:off x="5180013" y="6513513"/>
            <a:ext cx="3962400" cy="3429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059D7561-50DA-4FFF-AE9C-9F1B467B43A4}" type="slidenum">
              <a:rPr lang="fr-FR"/>
              <a:pPr>
                <a:defRPr/>
              </a:pPr>
              <a:t>‹N°›</a:t>
            </a:fld>
            <a:endParaRPr lang="fr-FR"/>
          </a:p>
        </p:txBody>
      </p:sp>
    </p:spTree>
    <p:extLst>
      <p:ext uri="{BB962C8B-B14F-4D97-AF65-F5344CB8AC3E}">
        <p14:creationId xmlns:p14="http://schemas.microsoft.com/office/powerpoint/2010/main" val="15616178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fr-FR"/>
          </a:p>
        </p:txBody>
      </p:sp>
      <p:sp>
        <p:nvSpPr>
          <p:cNvPr id="3" name="Espace réservé de la date 2"/>
          <p:cNvSpPr>
            <a:spLocks noGrp="1"/>
          </p:cNvSpPr>
          <p:nvPr>
            <p:ph type="dt" idx="1"/>
          </p:nvPr>
        </p:nvSpPr>
        <p:spPr>
          <a:xfrm>
            <a:off x="5180013" y="0"/>
            <a:ext cx="3962400" cy="3429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9FCF3269-B50B-481B-BB0E-66B628D5C259}" type="datetimeFigureOut">
              <a:rPr lang="fr-FR"/>
              <a:pPr>
                <a:defRPr/>
              </a:pPr>
              <a:t>14/05/2019</a:t>
            </a:fld>
            <a:endParaRPr lang="fr-FR"/>
          </a:p>
        </p:txBody>
      </p:sp>
      <p:sp>
        <p:nvSpPr>
          <p:cNvPr id="4" name="Espace réservé de l'image des diapositives 3"/>
          <p:cNvSpPr>
            <a:spLocks noGrp="1" noRot="1" noChangeAspect="1"/>
          </p:cNvSpPr>
          <p:nvPr>
            <p:ph type="sldImg" idx="2"/>
          </p:nvPr>
        </p:nvSpPr>
        <p:spPr>
          <a:xfrm>
            <a:off x="2714625" y="514350"/>
            <a:ext cx="3714750" cy="2571750"/>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fr-FR" noProof="0"/>
              <a:t>Modifiez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fr-FR"/>
          </a:p>
        </p:txBody>
      </p:sp>
      <p:sp>
        <p:nvSpPr>
          <p:cNvPr id="7" name="Espace réservé du numéro de diapositive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26681A9C-C15B-4DB5-BCC3-6020BF29FBE2}" type="slidenum">
              <a:rPr lang="fr-FR"/>
              <a:pPr>
                <a:defRPr/>
              </a:pPr>
              <a:t>‹N°›</a:t>
            </a:fld>
            <a:endParaRPr lang="fr-FR"/>
          </a:p>
        </p:txBody>
      </p:sp>
    </p:spTree>
    <p:extLst>
      <p:ext uri="{BB962C8B-B14F-4D97-AF65-F5344CB8AC3E}">
        <p14:creationId xmlns:p14="http://schemas.microsoft.com/office/powerpoint/2010/main" val="153307371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26681A9C-C15B-4DB5-BCC3-6020BF29FBE2}" type="slidenum">
              <a:rPr lang="fr-FR" smtClean="0"/>
              <a:pPr>
                <a:defRPr/>
              </a:pPr>
              <a:t>1</a:t>
            </a:fld>
            <a:endParaRPr lang="fr-FR"/>
          </a:p>
        </p:txBody>
      </p:sp>
    </p:spTree>
    <p:extLst>
      <p:ext uri="{BB962C8B-B14F-4D97-AF65-F5344CB8AC3E}">
        <p14:creationId xmlns:p14="http://schemas.microsoft.com/office/powerpoint/2010/main" val="12974787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26681A9C-C15B-4DB5-BCC3-6020BF29FBE2}" type="slidenum">
              <a:rPr lang="fr-FR" smtClean="0"/>
              <a:pPr>
                <a:defRPr/>
              </a:pPr>
              <a:t>17</a:t>
            </a:fld>
            <a:endParaRPr lang="fr-FR"/>
          </a:p>
        </p:txBody>
      </p:sp>
    </p:spTree>
    <p:extLst>
      <p:ext uri="{BB962C8B-B14F-4D97-AF65-F5344CB8AC3E}">
        <p14:creationId xmlns:p14="http://schemas.microsoft.com/office/powerpoint/2010/main" val="24703600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26681A9C-C15B-4DB5-BCC3-6020BF29FBE2}" type="slidenum">
              <a:rPr lang="fr-FR" smtClean="0"/>
              <a:pPr>
                <a:defRPr/>
              </a:pPr>
              <a:t>18</a:t>
            </a:fld>
            <a:endParaRPr lang="fr-FR"/>
          </a:p>
        </p:txBody>
      </p:sp>
    </p:spTree>
    <p:extLst>
      <p:ext uri="{BB962C8B-B14F-4D97-AF65-F5344CB8AC3E}">
        <p14:creationId xmlns:p14="http://schemas.microsoft.com/office/powerpoint/2010/main" val="1180461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26681A9C-C15B-4DB5-BCC3-6020BF29FBE2}" type="slidenum">
              <a:rPr lang="fr-FR" smtClean="0"/>
              <a:pPr>
                <a:defRPr/>
              </a:pPr>
              <a:t>21</a:t>
            </a:fld>
            <a:endParaRPr lang="fr-FR"/>
          </a:p>
        </p:txBody>
      </p:sp>
    </p:spTree>
    <p:extLst>
      <p:ext uri="{BB962C8B-B14F-4D97-AF65-F5344CB8AC3E}">
        <p14:creationId xmlns:p14="http://schemas.microsoft.com/office/powerpoint/2010/main" val="264424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fr-FR" altLang="fr-FR"/>
          </a:p>
        </p:txBody>
      </p:sp>
      <p:sp>
        <p:nvSpPr>
          <p:cNvPr id="1229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mbria" pitchFamily="18" charset="0"/>
              </a:defRPr>
            </a:lvl1pPr>
            <a:lvl2pPr marL="742950" indent="-285750">
              <a:defRPr>
                <a:solidFill>
                  <a:schemeClr val="tx1"/>
                </a:solidFill>
                <a:latin typeface="Cambria" pitchFamily="18" charset="0"/>
              </a:defRPr>
            </a:lvl2pPr>
            <a:lvl3pPr marL="1143000" indent="-228600">
              <a:defRPr>
                <a:solidFill>
                  <a:schemeClr val="tx1"/>
                </a:solidFill>
                <a:latin typeface="Cambria" pitchFamily="18" charset="0"/>
              </a:defRPr>
            </a:lvl3pPr>
            <a:lvl4pPr marL="1600200" indent="-228600">
              <a:defRPr>
                <a:solidFill>
                  <a:schemeClr val="tx1"/>
                </a:solidFill>
                <a:latin typeface="Cambria" pitchFamily="18" charset="0"/>
              </a:defRPr>
            </a:lvl4pPr>
            <a:lvl5pPr marL="2057400" indent="-228600">
              <a:defRPr>
                <a:solidFill>
                  <a:schemeClr val="tx1"/>
                </a:solidFill>
                <a:latin typeface="Cambria" pitchFamily="18" charset="0"/>
              </a:defRPr>
            </a:lvl5pPr>
            <a:lvl6pPr marL="2514600" indent="-228600" fontAlgn="base">
              <a:spcBef>
                <a:spcPct val="0"/>
              </a:spcBef>
              <a:spcAft>
                <a:spcPct val="0"/>
              </a:spcAft>
              <a:defRPr>
                <a:solidFill>
                  <a:schemeClr val="tx1"/>
                </a:solidFill>
                <a:latin typeface="Cambria" pitchFamily="18" charset="0"/>
              </a:defRPr>
            </a:lvl6pPr>
            <a:lvl7pPr marL="2971800" indent="-228600" fontAlgn="base">
              <a:spcBef>
                <a:spcPct val="0"/>
              </a:spcBef>
              <a:spcAft>
                <a:spcPct val="0"/>
              </a:spcAft>
              <a:defRPr>
                <a:solidFill>
                  <a:schemeClr val="tx1"/>
                </a:solidFill>
                <a:latin typeface="Cambria" pitchFamily="18" charset="0"/>
              </a:defRPr>
            </a:lvl7pPr>
            <a:lvl8pPr marL="3429000" indent="-228600" fontAlgn="base">
              <a:spcBef>
                <a:spcPct val="0"/>
              </a:spcBef>
              <a:spcAft>
                <a:spcPct val="0"/>
              </a:spcAft>
              <a:defRPr>
                <a:solidFill>
                  <a:schemeClr val="tx1"/>
                </a:solidFill>
                <a:latin typeface="Cambria" pitchFamily="18" charset="0"/>
              </a:defRPr>
            </a:lvl8pPr>
            <a:lvl9pPr marL="3886200" indent="-228600" fontAlgn="base">
              <a:spcBef>
                <a:spcPct val="0"/>
              </a:spcBef>
              <a:spcAft>
                <a:spcPct val="0"/>
              </a:spcAft>
              <a:defRPr>
                <a:solidFill>
                  <a:schemeClr val="tx1"/>
                </a:solidFill>
                <a:latin typeface="Cambria" pitchFamily="18" charset="0"/>
              </a:defRPr>
            </a:lvl9pPr>
          </a:lstStyle>
          <a:p>
            <a:pPr fontAlgn="base">
              <a:spcBef>
                <a:spcPct val="0"/>
              </a:spcBef>
              <a:spcAft>
                <a:spcPct val="0"/>
              </a:spcAft>
            </a:pPr>
            <a:fld id="{FF535D01-6B48-4976-9E87-CD806D481C2A}" type="slidenum">
              <a:rPr lang="fr-FR" altLang="fr-FR">
                <a:latin typeface="Calibri" pitchFamily="34" charset="0"/>
              </a:rPr>
              <a:pPr fontAlgn="base">
                <a:spcBef>
                  <a:spcPct val="0"/>
                </a:spcBef>
                <a:spcAft>
                  <a:spcPct val="0"/>
                </a:spcAft>
              </a:pPr>
              <a:t>2</a:t>
            </a:fld>
            <a:endParaRPr lang="fr-FR" altLang="fr-FR">
              <a:latin typeface="Calibri" pitchFamily="34" charset="0"/>
            </a:endParaRPr>
          </a:p>
        </p:txBody>
      </p:sp>
    </p:spTree>
    <p:extLst>
      <p:ext uri="{BB962C8B-B14F-4D97-AF65-F5344CB8AC3E}">
        <p14:creationId xmlns:p14="http://schemas.microsoft.com/office/powerpoint/2010/main" val="1050320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26681A9C-C15B-4DB5-BCC3-6020BF29FBE2}" type="slidenum">
              <a:rPr lang="fr-FR" smtClean="0"/>
              <a:pPr>
                <a:defRPr/>
              </a:pPr>
              <a:t>3</a:t>
            </a:fld>
            <a:endParaRPr lang="fr-FR"/>
          </a:p>
        </p:txBody>
      </p:sp>
    </p:spTree>
    <p:extLst>
      <p:ext uri="{BB962C8B-B14F-4D97-AF65-F5344CB8AC3E}">
        <p14:creationId xmlns:p14="http://schemas.microsoft.com/office/powerpoint/2010/main" val="16678950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26681A9C-C15B-4DB5-BCC3-6020BF29FBE2}" type="slidenum">
              <a:rPr lang="fr-FR" smtClean="0"/>
              <a:pPr>
                <a:defRPr/>
              </a:pPr>
              <a:t>4</a:t>
            </a:fld>
            <a:endParaRPr lang="fr-FR"/>
          </a:p>
        </p:txBody>
      </p:sp>
    </p:spTree>
    <p:extLst>
      <p:ext uri="{BB962C8B-B14F-4D97-AF65-F5344CB8AC3E}">
        <p14:creationId xmlns:p14="http://schemas.microsoft.com/office/powerpoint/2010/main" val="435957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26681A9C-C15B-4DB5-BCC3-6020BF29FBE2}" type="slidenum">
              <a:rPr lang="fr-FR" smtClean="0"/>
              <a:pPr>
                <a:defRPr/>
              </a:pPr>
              <a:t>5</a:t>
            </a:fld>
            <a:endParaRPr lang="fr-FR"/>
          </a:p>
        </p:txBody>
      </p:sp>
    </p:spTree>
    <p:extLst>
      <p:ext uri="{BB962C8B-B14F-4D97-AF65-F5344CB8AC3E}">
        <p14:creationId xmlns:p14="http://schemas.microsoft.com/office/powerpoint/2010/main" val="1958879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200" kern="1200" dirty="0" smtClean="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pPr>
              <a:defRPr/>
            </a:pPr>
            <a:fld id="{26681A9C-C15B-4DB5-BCC3-6020BF29FBE2}" type="slidenum">
              <a:rPr lang="fr-FR" smtClean="0"/>
              <a:pPr>
                <a:defRPr/>
              </a:pPr>
              <a:t>6</a:t>
            </a:fld>
            <a:endParaRPr lang="fr-FR"/>
          </a:p>
        </p:txBody>
      </p:sp>
    </p:spTree>
    <p:extLst>
      <p:ext uri="{BB962C8B-B14F-4D97-AF65-F5344CB8AC3E}">
        <p14:creationId xmlns:p14="http://schemas.microsoft.com/office/powerpoint/2010/main" val="21510035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26681A9C-C15B-4DB5-BCC3-6020BF29FBE2}" type="slidenum">
              <a:rPr lang="fr-FR" smtClean="0"/>
              <a:pPr>
                <a:defRPr/>
              </a:pPr>
              <a:t>11</a:t>
            </a:fld>
            <a:endParaRPr lang="fr-FR"/>
          </a:p>
        </p:txBody>
      </p:sp>
    </p:spTree>
    <p:extLst>
      <p:ext uri="{BB962C8B-B14F-4D97-AF65-F5344CB8AC3E}">
        <p14:creationId xmlns:p14="http://schemas.microsoft.com/office/powerpoint/2010/main" val="18155336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26681A9C-C15B-4DB5-BCC3-6020BF29FBE2}" type="slidenum">
              <a:rPr lang="fr-FR" smtClean="0"/>
              <a:pPr>
                <a:defRPr/>
              </a:pPr>
              <a:t>13</a:t>
            </a:fld>
            <a:endParaRPr lang="fr-FR"/>
          </a:p>
        </p:txBody>
      </p:sp>
    </p:spTree>
    <p:extLst>
      <p:ext uri="{BB962C8B-B14F-4D97-AF65-F5344CB8AC3E}">
        <p14:creationId xmlns:p14="http://schemas.microsoft.com/office/powerpoint/2010/main" val="32802590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26681A9C-C15B-4DB5-BCC3-6020BF29FBE2}" type="slidenum">
              <a:rPr lang="fr-FR" smtClean="0"/>
              <a:pPr>
                <a:defRPr/>
              </a:pPr>
              <a:t>16</a:t>
            </a:fld>
            <a:endParaRPr lang="fr-FR"/>
          </a:p>
        </p:txBody>
      </p:sp>
    </p:spTree>
    <p:extLst>
      <p:ext uri="{BB962C8B-B14F-4D97-AF65-F5344CB8AC3E}">
        <p14:creationId xmlns:p14="http://schemas.microsoft.com/office/powerpoint/2010/main" val="37369003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888" y="5084763"/>
            <a:ext cx="10680701" cy="177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Imag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08313" y="5724525"/>
            <a:ext cx="2230437"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C:\Users\coutant\Desktop\En cours\01N1-238_Efor-own (23-05-17)\Logos\Efo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82013" y="5589588"/>
            <a:ext cx="935037" cy="72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215827" y="0"/>
            <a:ext cx="7705725" cy="5133975"/>
          </a:xfrm>
          <a:prstGeom prst="rect">
            <a:avLst/>
          </a:prstGeom>
        </p:spPr>
      </p:pic>
      <p:sp>
        <p:nvSpPr>
          <p:cNvPr id="2" name="Rectangle 1"/>
          <p:cNvSpPr/>
          <p:nvPr userDrawn="1"/>
        </p:nvSpPr>
        <p:spPr>
          <a:xfrm>
            <a:off x="2215827" y="0"/>
            <a:ext cx="7713986" cy="5133975"/>
          </a:xfrm>
          <a:prstGeom prst="rect">
            <a:avLst/>
          </a:prstGeom>
          <a:gradFill flip="none" rotWithShape="1">
            <a:gsLst>
              <a:gs pos="0">
                <a:schemeClr val="bg1"/>
              </a:gs>
              <a:gs pos="100000">
                <a:schemeClr val="tx1">
                  <a:alpha val="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32963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pic>
        <p:nvPicPr>
          <p:cNvPr id="3" name="Picture 4" descr="C:\Users\coutant\Desktop\Efor-own PP (15-06_-17)\Links\Erasmu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72436" y="6462713"/>
            <a:ext cx="1296988"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Espace réservé de la date 3"/>
          <p:cNvSpPr>
            <a:spLocks noGrp="1"/>
          </p:cNvSpPr>
          <p:nvPr>
            <p:ph type="dt" sz="half" idx="10"/>
          </p:nvPr>
        </p:nvSpPr>
        <p:spPr/>
        <p:txBody>
          <a:bodyPr/>
          <a:lstStyle>
            <a:lvl1pPr>
              <a:defRPr/>
            </a:lvl1pPr>
          </a:lstStyle>
          <a:p>
            <a:pPr>
              <a:defRPr/>
            </a:pPr>
            <a:fld id="{E0ACFD72-1F7C-4B75-9DF7-E00BC5C0889F}" type="datetime1">
              <a:rPr lang="fr-FR"/>
              <a:pPr>
                <a:defRPr/>
              </a:pPr>
              <a:t>14/05/2019</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a:xfrm>
            <a:off x="9273480" y="6453188"/>
            <a:ext cx="536286" cy="304800"/>
          </a:xfrm>
        </p:spPr>
        <p:txBody>
          <a:bodyPr/>
          <a:lstStyle>
            <a:lvl1pPr>
              <a:defRPr sz="1000" smtClean="0">
                <a:solidFill>
                  <a:schemeClr val="bg1"/>
                </a:solidFill>
                <a:latin typeface="+mj-lt"/>
              </a:defRPr>
            </a:lvl1pPr>
          </a:lstStyle>
          <a:p>
            <a:pPr>
              <a:defRPr/>
            </a:pPr>
            <a:fld id="{78AB7591-9FAA-4EBE-9389-91CCA4B87C32}" type="slidenum">
              <a:rPr lang="fr-FR"/>
              <a:pPr>
                <a:defRPr/>
              </a:pPr>
              <a:t>‹N°›</a:t>
            </a:fld>
            <a:endParaRPr lang="fr-FR" dirty="0"/>
          </a:p>
        </p:txBody>
      </p:sp>
      <p:pic>
        <p:nvPicPr>
          <p:cNvPr id="7" name="Picture 2" descr="RÃ©sultat de recherche d'images pour &quot;epl mirecourt&quot;"/>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816362" y="6376406"/>
            <a:ext cx="529126" cy="447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665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pic>
        <p:nvPicPr>
          <p:cNvPr id="4" name="Picture 4" descr="C:\Users\coutant\Desktop\Efor-own PP (15-06_-17)\Links\Erasmu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4444" y="6450012"/>
            <a:ext cx="1296988"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Espace réservé de la date 3"/>
          <p:cNvSpPr>
            <a:spLocks noGrp="1"/>
          </p:cNvSpPr>
          <p:nvPr>
            <p:ph type="dt" sz="half" idx="10"/>
          </p:nvPr>
        </p:nvSpPr>
        <p:spPr/>
        <p:txBody>
          <a:bodyPr/>
          <a:lstStyle>
            <a:lvl1pPr>
              <a:defRPr/>
            </a:lvl1pPr>
          </a:lstStyle>
          <a:p>
            <a:pPr>
              <a:defRPr/>
            </a:pPr>
            <a:fld id="{0D0E1C08-EB86-43AE-8420-F7410F5C3B54}" type="datetime1">
              <a:rPr lang="fr-FR"/>
              <a:pPr>
                <a:defRPr/>
              </a:pPr>
              <a:t>14/05/2019</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a:xfrm>
            <a:off x="9273480" y="6453188"/>
            <a:ext cx="535442" cy="292099"/>
          </a:xfrm>
        </p:spPr>
        <p:txBody>
          <a:bodyPr/>
          <a:lstStyle>
            <a:lvl1pPr>
              <a:defRPr sz="1000" smtClean="0">
                <a:solidFill>
                  <a:schemeClr val="bg1"/>
                </a:solidFill>
                <a:latin typeface="+mj-lt"/>
              </a:defRPr>
            </a:lvl1pPr>
          </a:lstStyle>
          <a:p>
            <a:pPr>
              <a:defRPr/>
            </a:pPr>
            <a:fld id="{552BC89B-6869-4F6F-B872-A040215E6FE0}" type="slidenum">
              <a:rPr lang="fr-FR"/>
              <a:pPr>
                <a:defRPr/>
              </a:pPr>
              <a:t>‹N°›</a:t>
            </a:fld>
            <a:endParaRPr lang="fr-FR" dirty="0"/>
          </a:p>
        </p:txBody>
      </p:sp>
      <p:pic>
        <p:nvPicPr>
          <p:cNvPr id="8" name="Picture 2" descr="RÃ©sultat de recherche d'images pour &quot;epl mirecourt&quot;"/>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913440" y="6381328"/>
            <a:ext cx="529126" cy="447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178767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95300" y="274638"/>
            <a:ext cx="891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p>
        </p:txBody>
      </p:sp>
      <p:sp>
        <p:nvSpPr>
          <p:cNvPr id="1027" name="Espace réservé du texte 2"/>
          <p:cNvSpPr>
            <a:spLocks noGrp="1"/>
          </p:cNvSpPr>
          <p:nvPr>
            <p:ph type="body" idx="1"/>
          </p:nvPr>
        </p:nvSpPr>
        <p:spPr bwMode="auto">
          <a:xfrm>
            <a:off x="495300" y="1600200"/>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Modifiez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4" name="Espace réservé de la date 3"/>
          <p:cNvSpPr>
            <a:spLocks noGrp="1"/>
          </p:cNvSpPr>
          <p:nvPr>
            <p:ph type="dt" sz="half" idx="2"/>
          </p:nvPr>
        </p:nvSpPr>
        <p:spPr>
          <a:xfrm>
            <a:off x="495300" y="6356350"/>
            <a:ext cx="23114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CFD99046-CD5F-40DA-B00F-7A5C7B56F1D5}" type="datetime1">
              <a:rPr lang="fr-FR"/>
              <a:pPr>
                <a:defRPr/>
              </a:pPr>
              <a:t>14/05/2019</a:t>
            </a:fld>
            <a:endParaRPr lang="fr-FR"/>
          </a:p>
        </p:txBody>
      </p:sp>
      <p:sp>
        <p:nvSpPr>
          <p:cNvPr id="5" name="Espace réservé du pied de page 4"/>
          <p:cNvSpPr>
            <a:spLocks noGrp="1"/>
          </p:cNvSpPr>
          <p:nvPr>
            <p:ph type="ftr" sz="quarter" idx="3"/>
          </p:nvPr>
        </p:nvSpPr>
        <p:spPr>
          <a:xfrm>
            <a:off x="3384550" y="6356350"/>
            <a:ext cx="31369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fr-FR"/>
          </a:p>
        </p:txBody>
      </p:sp>
      <p:sp>
        <p:nvSpPr>
          <p:cNvPr id="6" name="Espace réservé du numéro de diapositive 5"/>
          <p:cNvSpPr>
            <a:spLocks noGrp="1"/>
          </p:cNvSpPr>
          <p:nvPr>
            <p:ph type="sldNum" sz="quarter" idx="4"/>
          </p:nvPr>
        </p:nvSpPr>
        <p:spPr>
          <a:xfrm>
            <a:off x="7099300" y="6356350"/>
            <a:ext cx="23114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E85C407F-8733-4AE9-81AB-90257180B6D0}" type="slidenum">
              <a:rPr lang="fr-FR"/>
              <a:pPr>
                <a:defRPr/>
              </a:pPr>
              <a:t>‹N°›</a:t>
            </a:fld>
            <a:endParaRPr lang="fr-FR"/>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Lst>
  <p:hf hdr="0" ft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30.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9.png"/><Relationship Id="rId1" Type="http://schemas.openxmlformats.org/officeDocument/2006/relationships/slideLayout" Target="../slideLayouts/slideLayout3.xml"/><Relationship Id="rId5" Type="http://schemas.openxmlformats.org/officeDocument/2006/relationships/image" Target="../media/image52.jpeg"/><Relationship Id="rId4" Type="http://schemas.openxmlformats.org/officeDocument/2006/relationships/image" Target="../media/image51.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30.png"/><Relationship Id="rId1" Type="http://schemas.openxmlformats.org/officeDocument/2006/relationships/slideLayout" Target="../slideLayouts/slideLayout3.xml"/><Relationship Id="rId6" Type="http://schemas.openxmlformats.org/officeDocument/2006/relationships/image" Target="../media/image54.jpeg"/><Relationship Id="rId5" Type="http://schemas.openxmlformats.org/officeDocument/2006/relationships/image" Target="../media/image52.jpeg"/><Relationship Id="rId4" Type="http://schemas.openxmlformats.org/officeDocument/2006/relationships/image" Target="../media/image5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hyperlink" Target="http://eduter-cnpr.fr/" TargetMode="External"/><Relationship Id="rId18" Type="http://schemas.openxmlformats.org/officeDocument/2006/relationships/image" Target="../media/image64.png"/><Relationship Id="rId3" Type="http://schemas.openxmlformats.org/officeDocument/2006/relationships/hyperlink" Target="https://www.cnpf.fr/" TargetMode="External"/><Relationship Id="rId7" Type="http://schemas.openxmlformats.org/officeDocument/2006/relationships/hyperlink" Target="http://www.hortojardi.com/" TargetMode="External"/><Relationship Id="rId12" Type="http://schemas.openxmlformats.org/officeDocument/2006/relationships/image" Target="../media/image61.png"/><Relationship Id="rId17" Type="http://schemas.openxmlformats.org/officeDocument/2006/relationships/hyperlink" Target="http://www.srfb-kbbm.be/" TargetMode="External"/><Relationship Id="rId2" Type="http://schemas.openxmlformats.org/officeDocument/2006/relationships/image" Target="../media/image55.png"/><Relationship Id="rId16" Type="http://schemas.openxmlformats.org/officeDocument/2006/relationships/image" Target="../media/image63.jpeg"/><Relationship Id="rId1" Type="http://schemas.openxmlformats.org/officeDocument/2006/relationships/slideLayout" Target="../slideLayouts/slideLayout3.xml"/><Relationship Id="rId6" Type="http://schemas.openxmlformats.org/officeDocument/2006/relationships/image" Target="../media/image58.jpeg"/><Relationship Id="rId11" Type="http://schemas.openxmlformats.org/officeDocument/2006/relationships/hyperlink" Target="http://www.agrosupdijon.fr/" TargetMode="External"/><Relationship Id="rId5" Type="http://schemas.openxmlformats.org/officeDocument/2006/relationships/hyperlink" Target="https://www.condorcet.be/" TargetMode="External"/><Relationship Id="rId15" Type="http://schemas.openxmlformats.org/officeDocument/2006/relationships/hyperlink" Target="http://www.ctfc.cat/" TargetMode="External"/><Relationship Id="rId10" Type="http://schemas.openxmlformats.org/officeDocument/2006/relationships/image" Target="../media/image60.jpeg"/><Relationship Id="rId4" Type="http://schemas.openxmlformats.org/officeDocument/2006/relationships/image" Target="../media/image57.png"/><Relationship Id="rId9" Type="http://schemas.openxmlformats.org/officeDocument/2006/relationships/hyperlink" Target="http://www.eplea.vosges.educagri.fr/" TargetMode="External"/><Relationship Id="rId14"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3.xml"/><Relationship Id="rId5" Type="http://schemas.openxmlformats.org/officeDocument/2006/relationships/image" Target="../media/image28.jpeg"/><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idx="4294967295"/>
          </p:nvPr>
        </p:nvSpPr>
        <p:spPr>
          <a:xfrm>
            <a:off x="344488" y="1844824"/>
            <a:ext cx="6192688" cy="3325812"/>
          </a:xfrm>
        </p:spPr>
        <p:txBody>
          <a:bodyPr rtlCol="0">
            <a:noAutofit/>
          </a:bodyPr>
          <a:lstStyle/>
          <a:p>
            <a:pPr algn="l" fontAlgn="auto">
              <a:spcAft>
                <a:spcPts val="0"/>
              </a:spcAft>
              <a:defRPr/>
            </a:pPr>
            <a:r>
              <a:rPr lang="fr-FR" sz="7000" b="1" baseline="30000" dirty="0">
                <a:solidFill>
                  <a:srgbClr val="0085C8"/>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Diagnostiquer les </a:t>
            </a:r>
            <a:r>
              <a:rPr lang="fr-FR" sz="7000" b="1" baseline="30000" dirty="0" smtClean="0">
                <a:solidFill>
                  <a:srgbClr val="0085C8"/>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r>
            <a:br>
              <a:rPr lang="fr-FR" sz="7000" b="1" baseline="30000" dirty="0" smtClean="0">
                <a:solidFill>
                  <a:srgbClr val="0085C8"/>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fr-FR" sz="7000" b="1" baseline="30000" dirty="0" smtClean="0">
                <a:solidFill>
                  <a:srgbClr val="0085C8"/>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stations </a:t>
            </a:r>
            <a:r>
              <a:rPr lang="fr-FR" sz="7000" b="1" baseline="30000" dirty="0">
                <a:solidFill>
                  <a:srgbClr val="0085C8"/>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forestières</a:t>
            </a:r>
            <a:endParaRPr lang="fr-FR" sz="7000" b="1" dirty="0">
              <a:solidFill>
                <a:srgbClr val="0085C8"/>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026" name="Picture 2" descr="RÃ©sultat de recherche d'images pour &quot;epl mirecourt&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0624" y="5373216"/>
            <a:ext cx="1393701" cy="117767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9222354" y="6449269"/>
            <a:ext cx="535442" cy="292099"/>
          </a:xfrm>
        </p:spPr>
        <p:txBody>
          <a:bodyPr/>
          <a:lstStyle/>
          <a:p>
            <a:pPr>
              <a:defRPr/>
            </a:pPr>
            <a:fld id="{552BC89B-6869-4F6F-B872-A040215E6FE0}" type="slidenum">
              <a:rPr lang="fr-FR" smtClean="0"/>
              <a:pPr>
                <a:defRPr/>
              </a:pPr>
              <a:t>10</a:t>
            </a:fld>
            <a:endParaRPr lang="fr-FR" dirty="0"/>
          </a:p>
        </p:txBody>
      </p:sp>
      <p:pic>
        <p:nvPicPr>
          <p:cNvPr id="4" name="Image 3"/>
          <p:cNvPicPr/>
          <p:nvPr/>
        </p:nvPicPr>
        <p:blipFill>
          <a:blip r:embed="rId2" cstate="print">
            <a:extLst>
              <a:ext uri="{28A0092B-C50C-407E-A947-70E740481C1C}">
                <a14:useLocalDpi xmlns:a14="http://schemas.microsoft.com/office/drawing/2010/main" val="0"/>
              </a:ext>
            </a:extLst>
          </a:blip>
          <a:stretch>
            <a:fillRect/>
          </a:stretch>
        </p:blipFill>
        <p:spPr>
          <a:xfrm>
            <a:off x="5317241" y="1001250"/>
            <a:ext cx="4440555" cy="3703320"/>
          </a:xfrm>
          <a:prstGeom prst="rect">
            <a:avLst/>
          </a:prstGeom>
        </p:spPr>
      </p:pic>
      <p:sp>
        <p:nvSpPr>
          <p:cNvPr id="6" name="ZoneTexte 5"/>
          <p:cNvSpPr txBox="1"/>
          <p:nvPr/>
        </p:nvSpPr>
        <p:spPr>
          <a:xfrm>
            <a:off x="967307" y="1200641"/>
            <a:ext cx="4166137" cy="3477875"/>
          </a:xfrm>
          <a:prstGeom prst="rect">
            <a:avLst/>
          </a:prstGeom>
          <a:noFill/>
        </p:spPr>
        <p:txBody>
          <a:bodyPr wrap="square" rtlCol="0">
            <a:spAutoFit/>
          </a:bodyPr>
          <a:lstStyle/>
          <a:p>
            <a:pPr algn="just"/>
            <a:r>
              <a:rPr lang="fr-FR" sz="2000" b="1" dirty="0">
                <a:solidFill>
                  <a:srgbClr val="BE498B"/>
                </a:solidFill>
                <a:latin typeface="+mj-lt"/>
                <a:cs typeface="+mn-cs"/>
              </a:rPr>
              <a:t>Texture</a:t>
            </a:r>
            <a:r>
              <a:rPr lang="fr-FR" sz="2000" dirty="0" smtClean="0">
                <a:latin typeface="+mj-lt"/>
              </a:rPr>
              <a:t> </a:t>
            </a:r>
            <a:r>
              <a:rPr lang="fr-FR" sz="2000" b="1" dirty="0">
                <a:solidFill>
                  <a:srgbClr val="BE498B"/>
                </a:solidFill>
                <a:latin typeface="+mj-lt"/>
                <a:cs typeface="+mn-cs"/>
              </a:rPr>
              <a:t>:</a:t>
            </a:r>
            <a:r>
              <a:rPr lang="fr-FR" sz="2000" dirty="0" smtClean="0">
                <a:latin typeface="+mj-lt"/>
              </a:rPr>
              <a:t> répartition des différentes particules du sol en fonction de </a:t>
            </a:r>
            <a:r>
              <a:rPr lang="fr-FR" sz="2000" dirty="0">
                <a:latin typeface="+mj-lt"/>
              </a:rPr>
              <a:t>leur </a:t>
            </a:r>
            <a:r>
              <a:rPr lang="fr-FR" sz="2000" dirty="0" smtClean="0">
                <a:latin typeface="+mj-lt"/>
              </a:rPr>
              <a:t>granulométrie. </a:t>
            </a:r>
          </a:p>
          <a:p>
            <a:pPr algn="just"/>
            <a:r>
              <a:rPr lang="fr-FR" sz="2000" dirty="0">
                <a:latin typeface="+mj-lt"/>
              </a:rPr>
              <a:t>P</a:t>
            </a:r>
            <a:r>
              <a:rPr lang="fr-FR" sz="2000" dirty="0" smtClean="0">
                <a:latin typeface="+mj-lt"/>
              </a:rPr>
              <a:t>eut </a:t>
            </a:r>
            <a:r>
              <a:rPr lang="fr-FR" sz="2000" dirty="0">
                <a:latin typeface="+mj-lt"/>
              </a:rPr>
              <a:t>être argileuse, limoneuse, </a:t>
            </a:r>
            <a:r>
              <a:rPr lang="fr-FR" sz="2000" dirty="0" smtClean="0">
                <a:latin typeface="+mj-lt"/>
              </a:rPr>
              <a:t>sableuse. </a:t>
            </a:r>
          </a:p>
          <a:p>
            <a:pPr algn="just"/>
            <a:r>
              <a:rPr lang="fr-FR" sz="2000" b="1" dirty="0" smtClean="0">
                <a:solidFill>
                  <a:srgbClr val="BE498B"/>
                </a:solidFill>
                <a:latin typeface="+mj-lt"/>
                <a:cs typeface="+mn-cs"/>
              </a:rPr>
              <a:t>Déterminer </a:t>
            </a:r>
            <a:r>
              <a:rPr lang="fr-FR" sz="2000" b="1" dirty="0">
                <a:solidFill>
                  <a:srgbClr val="BE498B"/>
                </a:solidFill>
                <a:latin typeface="+mj-lt"/>
                <a:cs typeface="+mn-cs"/>
              </a:rPr>
              <a:t>la texture du sol permet de caractériser : </a:t>
            </a:r>
            <a:r>
              <a:rPr lang="fr-FR" sz="2000" dirty="0" smtClean="0">
                <a:latin typeface="+mj-lt"/>
              </a:rPr>
              <a:t>rétention </a:t>
            </a:r>
            <a:r>
              <a:rPr lang="fr-FR" sz="2000" dirty="0">
                <a:latin typeface="+mj-lt"/>
              </a:rPr>
              <a:t>et </a:t>
            </a:r>
            <a:r>
              <a:rPr lang="fr-FR" sz="2000" dirty="0" smtClean="0">
                <a:latin typeface="+mj-lt"/>
              </a:rPr>
              <a:t>disponibilité </a:t>
            </a:r>
            <a:r>
              <a:rPr lang="fr-FR" sz="2000" dirty="0">
                <a:latin typeface="+mj-lt"/>
              </a:rPr>
              <a:t>en eau, </a:t>
            </a:r>
            <a:r>
              <a:rPr lang="fr-FR" sz="2000" dirty="0" smtClean="0">
                <a:latin typeface="+mj-lt"/>
              </a:rPr>
              <a:t>sensibilité </a:t>
            </a:r>
            <a:r>
              <a:rPr lang="fr-FR" sz="2000" dirty="0">
                <a:latin typeface="+mj-lt"/>
              </a:rPr>
              <a:t>au tassement, </a:t>
            </a:r>
            <a:r>
              <a:rPr lang="fr-FR" sz="2000" dirty="0" smtClean="0">
                <a:latin typeface="+mj-lt"/>
              </a:rPr>
              <a:t>capacité </a:t>
            </a:r>
            <a:r>
              <a:rPr lang="fr-FR" sz="2000" dirty="0">
                <a:latin typeface="+mj-lt"/>
              </a:rPr>
              <a:t>à retenir et à fournir des éléments nutritifs aux plantes. </a:t>
            </a:r>
            <a:endParaRPr lang="fr-FR" sz="2000" dirty="0" smtClean="0">
              <a:latin typeface="+mj-lt"/>
            </a:endParaRPr>
          </a:p>
        </p:txBody>
      </p:sp>
      <p:sp>
        <p:nvSpPr>
          <p:cNvPr id="12" name="Rectangle 11"/>
          <p:cNvSpPr/>
          <p:nvPr/>
        </p:nvSpPr>
        <p:spPr>
          <a:xfrm>
            <a:off x="967307" y="5173500"/>
            <a:ext cx="7507075" cy="1231106"/>
          </a:xfrm>
          <a:prstGeom prst="rect">
            <a:avLst/>
          </a:prstGeom>
        </p:spPr>
        <p:txBody>
          <a:bodyPr wrap="square">
            <a:spAutoFit/>
          </a:bodyPr>
          <a:lstStyle/>
          <a:p>
            <a:pPr algn="just"/>
            <a:r>
              <a:rPr lang="fr-FR" i="1" dirty="0" smtClean="0">
                <a:solidFill>
                  <a:srgbClr val="0085C8"/>
                </a:solidFill>
                <a:latin typeface="Calibri" panose="020F0502020204030204" pitchFamily="34" charset="0"/>
                <a:ea typeface="Calibri" panose="020F0502020204030204" pitchFamily="34" charset="0"/>
                <a:cs typeface="Times New Roman" panose="02020603050405020304" pitchFamily="18" charset="0"/>
              </a:rPr>
              <a:t>Si on peut réaliser un </a:t>
            </a:r>
            <a:r>
              <a:rPr lang="fr-FR" i="1" dirty="0">
                <a:solidFill>
                  <a:srgbClr val="0085C8"/>
                </a:solidFill>
                <a:latin typeface="Calibri" panose="020F0502020204030204" pitchFamily="34" charset="0"/>
                <a:ea typeface="Calibri" panose="020F0502020204030204" pitchFamily="34" charset="0"/>
                <a:cs typeface="Times New Roman" panose="02020603050405020304" pitchFamily="18" charset="0"/>
              </a:rPr>
              <a:t>petit boudin de terre </a:t>
            </a:r>
            <a:r>
              <a:rPr lang="fr-FR" i="1" dirty="0" smtClean="0">
                <a:solidFill>
                  <a:srgbClr val="0085C8"/>
                </a:solidFill>
                <a:latin typeface="Calibri" panose="020F0502020204030204" pitchFamily="34" charset="0"/>
                <a:ea typeface="Calibri" panose="020F0502020204030204" pitchFamily="34" charset="0"/>
                <a:cs typeface="Times New Roman" panose="02020603050405020304" pitchFamily="18" charset="0"/>
              </a:rPr>
              <a:t>humide : teneur </a:t>
            </a:r>
            <a:r>
              <a:rPr lang="fr-FR" i="1" dirty="0">
                <a:solidFill>
                  <a:srgbClr val="0085C8"/>
                </a:solidFill>
                <a:latin typeface="Calibri" panose="020F0502020204030204" pitchFamily="34" charset="0"/>
                <a:ea typeface="Calibri" panose="020F0502020204030204" pitchFamily="34" charset="0"/>
                <a:cs typeface="Times New Roman" panose="02020603050405020304" pitchFamily="18" charset="0"/>
              </a:rPr>
              <a:t>en argile </a:t>
            </a:r>
            <a:r>
              <a:rPr lang="fr-FR" i="1" dirty="0" smtClean="0">
                <a:solidFill>
                  <a:srgbClr val="0085C8"/>
                </a:solidFill>
                <a:latin typeface="Calibri" panose="020F0502020204030204" pitchFamily="34" charset="0"/>
                <a:ea typeface="Calibri" panose="020F0502020204030204" pitchFamily="34" charset="0"/>
                <a:cs typeface="Times New Roman" panose="02020603050405020304" pitchFamily="18" charset="0"/>
              </a:rPr>
              <a:t>&gt; 10 </a:t>
            </a:r>
            <a:r>
              <a:rPr lang="fr-FR" i="1" dirty="0">
                <a:solidFill>
                  <a:srgbClr val="0085C8"/>
                </a:solidFill>
                <a:latin typeface="Calibri" panose="020F0502020204030204" pitchFamily="34" charset="0"/>
                <a:ea typeface="Calibri" panose="020F0502020204030204" pitchFamily="34" charset="0"/>
                <a:cs typeface="Times New Roman" panose="02020603050405020304" pitchFamily="18" charset="0"/>
              </a:rPr>
              <a:t>%. </a:t>
            </a:r>
            <a:endParaRPr lang="fr-FR" i="1" dirty="0" smtClean="0">
              <a:solidFill>
                <a:srgbClr val="0085C8"/>
              </a:solidFill>
              <a:latin typeface="Calibri" panose="020F0502020204030204" pitchFamily="34" charset="0"/>
              <a:ea typeface="Calibri" panose="020F0502020204030204" pitchFamily="34" charset="0"/>
              <a:cs typeface="Times New Roman" panose="02020603050405020304" pitchFamily="18" charset="0"/>
            </a:endParaRPr>
          </a:p>
          <a:p>
            <a:pPr algn="just"/>
            <a:r>
              <a:rPr lang="fr-FR" i="1" dirty="0" smtClean="0">
                <a:solidFill>
                  <a:srgbClr val="0085C8"/>
                </a:solidFill>
                <a:latin typeface="Calibri" panose="020F0502020204030204" pitchFamily="34" charset="0"/>
                <a:ea typeface="Calibri" panose="020F0502020204030204" pitchFamily="34" charset="0"/>
                <a:cs typeface="Times New Roman" panose="02020603050405020304" pitchFamily="18" charset="0"/>
              </a:rPr>
              <a:t>Si </a:t>
            </a:r>
            <a:r>
              <a:rPr lang="fr-FR" i="1" dirty="0">
                <a:solidFill>
                  <a:srgbClr val="0085C8"/>
                </a:solidFill>
                <a:latin typeface="Calibri" panose="020F0502020204030204" pitchFamily="34" charset="0"/>
                <a:ea typeface="Calibri" panose="020F0502020204030204" pitchFamily="34" charset="0"/>
                <a:cs typeface="Times New Roman" panose="02020603050405020304" pitchFamily="18" charset="0"/>
              </a:rPr>
              <a:t>le boudin peut se modeler en anneau </a:t>
            </a:r>
            <a:r>
              <a:rPr lang="fr-FR" i="1" dirty="0" smtClean="0">
                <a:solidFill>
                  <a:srgbClr val="0085C8"/>
                </a:solidFill>
                <a:latin typeface="Calibri" panose="020F0502020204030204" pitchFamily="34" charset="0"/>
                <a:ea typeface="Calibri" panose="020F0502020204030204" pitchFamily="34" charset="0"/>
                <a:cs typeface="Times New Roman" panose="02020603050405020304" pitchFamily="18" charset="0"/>
              </a:rPr>
              <a:t>réalisable : au </a:t>
            </a:r>
            <a:r>
              <a:rPr lang="fr-FR" i="1" dirty="0">
                <a:solidFill>
                  <a:srgbClr val="0085C8"/>
                </a:solidFill>
                <a:latin typeface="Calibri" panose="020F0502020204030204" pitchFamily="34" charset="0"/>
                <a:ea typeface="Calibri" panose="020F0502020204030204" pitchFamily="34" charset="0"/>
                <a:cs typeface="Times New Roman" panose="02020603050405020304" pitchFamily="18" charset="0"/>
              </a:rPr>
              <a:t>moins 25 % </a:t>
            </a:r>
            <a:r>
              <a:rPr lang="fr-FR" i="1" dirty="0" smtClean="0">
                <a:solidFill>
                  <a:srgbClr val="0085C8"/>
                </a:solidFill>
                <a:latin typeface="Calibri" panose="020F0502020204030204" pitchFamily="34" charset="0"/>
                <a:ea typeface="Calibri" panose="020F0502020204030204" pitchFamily="34" charset="0"/>
                <a:cs typeface="Times New Roman" panose="02020603050405020304" pitchFamily="18" charset="0"/>
              </a:rPr>
              <a:t>d’argile.</a:t>
            </a:r>
          </a:p>
          <a:p>
            <a:pPr algn="just"/>
            <a:r>
              <a:rPr lang="fr-FR" i="1" dirty="0" smtClean="0">
                <a:solidFill>
                  <a:srgbClr val="0085C8"/>
                </a:solidFill>
                <a:latin typeface="Calibri" panose="020F0502020204030204" pitchFamily="34" charset="0"/>
                <a:ea typeface="Calibri" panose="020F0502020204030204" pitchFamily="34" charset="0"/>
                <a:cs typeface="Times New Roman" panose="02020603050405020304" pitchFamily="18" charset="0"/>
              </a:rPr>
              <a:t>Si </a:t>
            </a:r>
            <a:r>
              <a:rPr lang="fr-FR" i="1" dirty="0">
                <a:solidFill>
                  <a:srgbClr val="0085C8"/>
                </a:solidFill>
                <a:latin typeface="Calibri" panose="020F0502020204030204" pitchFamily="34" charset="0"/>
                <a:ea typeface="Calibri" panose="020F0502020204030204" pitchFamily="34" charset="0"/>
                <a:cs typeface="Times New Roman" panose="02020603050405020304" pitchFamily="18" charset="0"/>
              </a:rPr>
              <a:t>une coloration de la peau s’opère après </a:t>
            </a:r>
            <a:r>
              <a:rPr lang="fr-FR" i="1" dirty="0" smtClean="0">
                <a:solidFill>
                  <a:srgbClr val="0085C8"/>
                </a:solidFill>
                <a:latin typeface="Calibri" panose="020F0502020204030204" pitchFamily="34" charset="0"/>
                <a:ea typeface="Calibri" panose="020F0502020204030204" pitchFamily="34" charset="0"/>
                <a:cs typeface="Times New Roman" panose="02020603050405020304" pitchFamily="18" charset="0"/>
              </a:rPr>
              <a:t>séchage : jusqu’à </a:t>
            </a:r>
            <a:r>
              <a:rPr lang="fr-FR" i="1" dirty="0">
                <a:solidFill>
                  <a:srgbClr val="0085C8"/>
                </a:solidFill>
                <a:latin typeface="Calibri" panose="020F0502020204030204" pitchFamily="34" charset="0"/>
                <a:ea typeface="Calibri" panose="020F0502020204030204" pitchFamily="34" charset="0"/>
                <a:cs typeface="Times New Roman" panose="02020603050405020304" pitchFamily="18" charset="0"/>
              </a:rPr>
              <a:t>50 % de limons. </a:t>
            </a:r>
            <a:endParaRPr lang="fr-FR" i="1" dirty="0" smtClean="0">
              <a:solidFill>
                <a:srgbClr val="0085C8"/>
              </a:solidFill>
              <a:latin typeface="Calibri" panose="020F0502020204030204" pitchFamily="34" charset="0"/>
              <a:ea typeface="Calibri" panose="020F0502020204030204" pitchFamily="34" charset="0"/>
              <a:cs typeface="Times New Roman" panose="02020603050405020304" pitchFamily="18" charset="0"/>
            </a:endParaRPr>
          </a:p>
          <a:p>
            <a:pPr algn="just"/>
            <a:r>
              <a:rPr lang="fr-FR" i="1" dirty="0" smtClean="0">
                <a:solidFill>
                  <a:srgbClr val="0085C8"/>
                </a:solidFill>
                <a:latin typeface="Calibri" panose="020F0502020204030204" pitchFamily="34" charset="0"/>
                <a:ea typeface="Calibri" panose="020F0502020204030204" pitchFamily="34" charset="0"/>
                <a:cs typeface="Times New Roman" panose="02020603050405020304" pitchFamily="18" charset="0"/>
              </a:rPr>
              <a:t>Les </a:t>
            </a:r>
            <a:r>
              <a:rPr lang="fr-FR" i="1" dirty="0">
                <a:solidFill>
                  <a:srgbClr val="0085C8"/>
                </a:solidFill>
                <a:latin typeface="Calibri" panose="020F0502020204030204" pitchFamily="34" charset="0"/>
                <a:ea typeface="Calibri" panose="020F0502020204030204" pitchFamily="34" charset="0"/>
                <a:cs typeface="Times New Roman" panose="02020603050405020304" pitchFamily="18" charset="0"/>
              </a:rPr>
              <a:t>sables apportent un caractère « exfoliant » au toucher, crissent à l’oreille</a:t>
            </a:r>
            <a:r>
              <a:rPr lang="fr-FR" sz="2000" i="1" dirty="0">
                <a:solidFill>
                  <a:srgbClr val="0085C8"/>
                </a:solidFill>
                <a:latin typeface="Calibri" panose="020F0502020204030204" pitchFamily="34" charset="0"/>
                <a:ea typeface="Calibri" panose="020F0502020204030204" pitchFamily="34" charset="0"/>
                <a:cs typeface="Times New Roman" panose="02020603050405020304" pitchFamily="18" charset="0"/>
              </a:rPr>
              <a:t>.</a:t>
            </a:r>
            <a:endParaRPr lang="fr-FR" sz="2000" i="1" dirty="0"/>
          </a:p>
        </p:txBody>
      </p:sp>
      <p:pic>
        <p:nvPicPr>
          <p:cNvPr id="14" name="Image 13"/>
          <p:cNvPicPr/>
          <p:nvPr/>
        </p:nvPicPr>
        <p:blipFill>
          <a:blip r:embed="rId3" cstate="print">
            <a:extLst>
              <a:ext uri="{28A0092B-C50C-407E-A947-70E740481C1C}">
                <a14:useLocalDpi xmlns:a14="http://schemas.microsoft.com/office/drawing/2010/main" val="0"/>
              </a:ext>
            </a:extLst>
          </a:blip>
          <a:stretch>
            <a:fillRect/>
          </a:stretch>
        </p:blipFill>
        <p:spPr>
          <a:xfrm>
            <a:off x="776690" y="4703064"/>
            <a:ext cx="331470" cy="605155"/>
          </a:xfrm>
          <a:prstGeom prst="rect">
            <a:avLst/>
          </a:prstGeom>
        </p:spPr>
      </p:pic>
      <p:sp>
        <p:nvSpPr>
          <p:cNvPr id="13" name="Rectangle 12"/>
          <p:cNvSpPr/>
          <p:nvPr/>
        </p:nvSpPr>
        <p:spPr>
          <a:xfrm>
            <a:off x="1126222" y="4800087"/>
            <a:ext cx="1926361" cy="369332"/>
          </a:xfrm>
          <a:prstGeom prst="rect">
            <a:avLst/>
          </a:prstGeom>
        </p:spPr>
        <p:txBody>
          <a:bodyPr wrap="none">
            <a:spAutoFit/>
          </a:bodyPr>
          <a:lstStyle/>
          <a:p>
            <a:r>
              <a:rPr lang="fr-FR" b="1" i="1" dirty="0">
                <a:solidFill>
                  <a:srgbClr val="0085C8"/>
                </a:solidFill>
                <a:latin typeface="Trebuchet MS" panose="020B0603020202020204" pitchFamily="34" charset="0"/>
                <a:ea typeface="Calibri" panose="020F0502020204030204" pitchFamily="34" charset="0"/>
                <a:cs typeface="Times New Roman" panose="02020603050405020304" pitchFamily="18" charset="0"/>
              </a:rPr>
              <a:t>L</a:t>
            </a:r>
            <a:r>
              <a:rPr lang="fr-FR" b="1" dirty="0">
                <a:solidFill>
                  <a:srgbClr val="0085C8"/>
                </a:solidFill>
                <a:latin typeface="Trebuchet MS" panose="020B0603020202020204" pitchFamily="34" charset="0"/>
                <a:ea typeface="Calibri" panose="020F0502020204030204" pitchFamily="34" charset="0"/>
                <a:cs typeface="Times New Roman" panose="02020603050405020304" pitchFamily="18" charset="0"/>
              </a:rPr>
              <a:t>e saviez-vous </a:t>
            </a:r>
            <a:r>
              <a:rPr lang="fr-FR" b="1" dirty="0" smtClean="0">
                <a:solidFill>
                  <a:srgbClr val="0085C8"/>
                </a:solidFill>
                <a:latin typeface="Trebuchet MS" panose="020B0603020202020204" pitchFamily="34" charset="0"/>
                <a:ea typeface="Calibri" panose="020F0502020204030204" pitchFamily="34" charset="0"/>
                <a:cs typeface="Times New Roman" panose="02020603050405020304" pitchFamily="18" charset="0"/>
              </a:rPr>
              <a:t>?</a:t>
            </a:r>
            <a:endParaRPr lang="fr-FR" dirty="0"/>
          </a:p>
        </p:txBody>
      </p:sp>
      <p:sp>
        <p:nvSpPr>
          <p:cNvPr id="5" name="Rectangle 4"/>
          <p:cNvSpPr/>
          <p:nvPr/>
        </p:nvSpPr>
        <p:spPr>
          <a:xfrm>
            <a:off x="3584848" y="404294"/>
            <a:ext cx="2520280" cy="538609"/>
          </a:xfrm>
          <a:prstGeom prst="rect">
            <a:avLst/>
          </a:prstGeom>
        </p:spPr>
        <p:txBody>
          <a:bodyPr wrap="square">
            <a:spAutoFit/>
          </a:bodyPr>
          <a:lstStyle/>
          <a:p>
            <a:pPr algn="just"/>
            <a:r>
              <a:rPr lang="fr-FR" altLang="fr-FR" sz="2900" b="1" dirty="0" smtClean="0">
                <a:solidFill>
                  <a:srgbClr val="0085C8"/>
                </a:solidFill>
                <a:latin typeface="+mj-lt"/>
                <a:ea typeface="+mj-ea"/>
                <a:cs typeface="+mj-cs"/>
              </a:rPr>
              <a:t>3</a:t>
            </a:r>
            <a:r>
              <a:rPr lang="fr-FR" altLang="fr-FR" sz="2900" b="1" dirty="0">
                <a:solidFill>
                  <a:srgbClr val="0085C8"/>
                </a:solidFill>
                <a:latin typeface="+mj-lt"/>
                <a:ea typeface="+mj-ea"/>
                <a:cs typeface="+mj-cs"/>
              </a:rPr>
              <a:t>. LA TEXTURE</a:t>
            </a:r>
          </a:p>
        </p:txBody>
      </p:sp>
      <p:sp>
        <p:nvSpPr>
          <p:cNvPr id="15" name="ZoneTexte 6"/>
          <p:cNvSpPr txBox="1">
            <a:spLocks noChangeArrowheads="1"/>
          </p:cNvSpPr>
          <p:nvPr/>
        </p:nvSpPr>
        <p:spPr bwMode="auto">
          <a:xfrm rot="16200000">
            <a:off x="-2105533" y="4028722"/>
            <a:ext cx="5126583" cy="420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itchFamily="18" charset="0"/>
              </a:defRPr>
            </a:lvl1pPr>
            <a:lvl2pPr marL="742950" indent="-285750">
              <a:defRPr>
                <a:solidFill>
                  <a:schemeClr val="tx1"/>
                </a:solidFill>
                <a:latin typeface="Cambria" pitchFamily="18" charset="0"/>
              </a:defRPr>
            </a:lvl2pPr>
            <a:lvl3pPr marL="1143000" indent="-228600">
              <a:defRPr>
                <a:solidFill>
                  <a:schemeClr val="tx1"/>
                </a:solidFill>
                <a:latin typeface="Cambria" pitchFamily="18" charset="0"/>
              </a:defRPr>
            </a:lvl3pPr>
            <a:lvl4pPr marL="1600200" indent="-228600">
              <a:defRPr>
                <a:solidFill>
                  <a:schemeClr val="tx1"/>
                </a:solidFill>
                <a:latin typeface="Cambria" pitchFamily="18" charset="0"/>
              </a:defRPr>
            </a:lvl4pPr>
            <a:lvl5pPr marL="2057400" indent="-228600">
              <a:defRPr>
                <a:solidFill>
                  <a:schemeClr val="tx1"/>
                </a:solidFill>
                <a:latin typeface="Cambria" pitchFamily="18" charset="0"/>
              </a:defRPr>
            </a:lvl5pPr>
            <a:lvl6pPr marL="2514600" indent="-228600" fontAlgn="base">
              <a:spcBef>
                <a:spcPct val="0"/>
              </a:spcBef>
              <a:spcAft>
                <a:spcPct val="0"/>
              </a:spcAft>
              <a:defRPr>
                <a:solidFill>
                  <a:schemeClr val="tx1"/>
                </a:solidFill>
                <a:latin typeface="Cambria" pitchFamily="18" charset="0"/>
              </a:defRPr>
            </a:lvl6pPr>
            <a:lvl7pPr marL="2971800" indent="-228600" fontAlgn="base">
              <a:spcBef>
                <a:spcPct val="0"/>
              </a:spcBef>
              <a:spcAft>
                <a:spcPct val="0"/>
              </a:spcAft>
              <a:defRPr>
                <a:solidFill>
                  <a:schemeClr val="tx1"/>
                </a:solidFill>
                <a:latin typeface="Cambria" pitchFamily="18" charset="0"/>
              </a:defRPr>
            </a:lvl7pPr>
            <a:lvl8pPr marL="3429000" indent="-228600" fontAlgn="base">
              <a:spcBef>
                <a:spcPct val="0"/>
              </a:spcBef>
              <a:spcAft>
                <a:spcPct val="0"/>
              </a:spcAft>
              <a:defRPr>
                <a:solidFill>
                  <a:schemeClr val="tx1"/>
                </a:solidFill>
                <a:latin typeface="Cambria" pitchFamily="18" charset="0"/>
              </a:defRPr>
            </a:lvl8pPr>
            <a:lvl9pPr marL="3886200" indent="-228600" fontAlgn="base">
              <a:spcBef>
                <a:spcPct val="0"/>
              </a:spcBef>
              <a:spcAft>
                <a:spcPct val="0"/>
              </a:spcAft>
              <a:defRPr>
                <a:solidFill>
                  <a:schemeClr val="tx1"/>
                </a:solidFill>
                <a:latin typeface="Cambria" pitchFamily="18" charset="0"/>
              </a:defRPr>
            </a:lvl9pPr>
          </a:lstStyle>
          <a:p>
            <a:pPr algn="ctr"/>
            <a:r>
              <a:rPr lang="fr-FR" altLang="fr-FR" sz="3200" b="1" i="1" baseline="30000" dirty="0" smtClean="0">
                <a:solidFill>
                  <a:srgbClr val="0085C8"/>
                </a:solidFill>
                <a:latin typeface="Calibri" pitchFamily="34" charset="0"/>
              </a:rPr>
              <a:t>Définir </a:t>
            </a:r>
            <a:r>
              <a:rPr lang="fr-FR" altLang="fr-FR" sz="3200" b="1" i="1" baseline="30000" dirty="0">
                <a:solidFill>
                  <a:srgbClr val="0085C8"/>
                </a:solidFill>
                <a:latin typeface="Calibri" pitchFamily="34" charset="0"/>
              </a:rPr>
              <a:t>les paramètres d’étude de la station </a:t>
            </a:r>
          </a:p>
        </p:txBody>
      </p:sp>
    </p:spTree>
    <p:extLst>
      <p:ext uri="{BB962C8B-B14F-4D97-AF65-F5344CB8AC3E}">
        <p14:creationId xmlns:p14="http://schemas.microsoft.com/office/powerpoint/2010/main" val="27838511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9229676" y="6439257"/>
            <a:ext cx="535442" cy="292099"/>
          </a:xfrm>
        </p:spPr>
        <p:txBody>
          <a:bodyPr/>
          <a:lstStyle/>
          <a:p>
            <a:pPr>
              <a:defRPr/>
            </a:pPr>
            <a:fld id="{552BC89B-6869-4F6F-B872-A040215E6FE0}" type="slidenum">
              <a:rPr lang="fr-FR" smtClean="0"/>
              <a:pPr>
                <a:defRPr/>
              </a:pPr>
              <a:t>11</a:t>
            </a:fld>
            <a:endParaRPr lang="fr-FR" dirty="0"/>
          </a:p>
        </p:txBody>
      </p:sp>
      <p:sp>
        <p:nvSpPr>
          <p:cNvPr id="4" name="ZoneTexte 3"/>
          <p:cNvSpPr txBox="1"/>
          <p:nvPr/>
        </p:nvSpPr>
        <p:spPr>
          <a:xfrm>
            <a:off x="854106" y="1709072"/>
            <a:ext cx="3749643" cy="3477875"/>
          </a:xfrm>
          <a:prstGeom prst="rect">
            <a:avLst/>
          </a:prstGeom>
          <a:noFill/>
        </p:spPr>
        <p:txBody>
          <a:bodyPr wrap="square" rtlCol="0">
            <a:spAutoFit/>
          </a:bodyPr>
          <a:lstStyle/>
          <a:p>
            <a:pPr algn="just"/>
            <a:r>
              <a:rPr lang="fr-FR" sz="2000" dirty="0" smtClean="0">
                <a:latin typeface="+mj-lt"/>
              </a:rPr>
              <a:t>Pour </a:t>
            </a:r>
            <a:r>
              <a:rPr lang="fr-FR" sz="2000" b="1" dirty="0">
                <a:solidFill>
                  <a:srgbClr val="BE498B"/>
                </a:solidFill>
                <a:latin typeface="+mj-lt"/>
                <a:cs typeface="+mn-cs"/>
              </a:rPr>
              <a:t>apprécier la quantité d’eau disponible dans le sol</a:t>
            </a:r>
            <a:r>
              <a:rPr lang="fr-FR" sz="2000" dirty="0" smtClean="0">
                <a:latin typeface="+mj-lt"/>
              </a:rPr>
              <a:t> pour les arbres, on calcule la </a:t>
            </a:r>
            <a:r>
              <a:rPr lang="fr-FR" sz="2000" dirty="0">
                <a:latin typeface="+mj-lt"/>
              </a:rPr>
              <a:t>réserve utile maximale </a:t>
            </a:r>
            <a:r>
              <a:rPr lang="fr-FR" sz="2000" dirty="0" smtClean="0">
                <a:latin typeface="+mj-lt"/>
              </a:rPr>
              <a:t>(</a:t>
            </a:r>
            <a:r>
              <a:rPr lang="fr-FR" sz="2000" dirty="0">
                <a:latin typeface="+mj-lt"/>
              </a:rPr>
              <a:t>RUM</a:t>
            </a:r>
            <a:r>
              <a:rPr lang="fr-FR" sz="2000" dirty="0" smtClean="0">
                <a:latin typeface="+mj-lt"/>
              </a:rPr>
              <a:t>).</a:t>
            </a:r>
          </a:p>
          <a:p>
            <a:pPr algn="just"/>
            <a:endParaRPr lang="fr-FR" sz="2000" dirty="0" smtClean="0">
              <a:latin typeface="+mj-lt"/>
            </a:endParaRPr>
          </a:p>
          <a:p>
            <a:pPr algn="just"/>
            <a:r>
              <a:rPr lang="fr-FR" sz="2000" dirty="0" smtClean="0">
                <a:latin typeface="+mj-lt"/>
              </a:rPr>
              <a:t>La RUM </a:t>
            </a:r>
            <a:r>
              <a:rPr lang="fr-FR" sz="2000" dirty="0">
                <a:latin typeface="+mj-lt"/>
              </a:rPr>
              <a:t>est </a:t>
            </a:r>
            <a:r>
              <a:rPr lang="fr-FR" sz="2000" b="1" dirty="0">
                <a:solidFill>
                  <a:srgbClr val="BE498B"/>
                </a:solidFill>
                <a:latin typeface="+mj-lt"/>
                <a:cs typeface="+mn-cs"/>
              </a:rPr>
              <a:t>directement dépendante de</a:t>
            </a:r>
            <a:r>
              <a:rPr lang="fr-FR" sz="2000" dirty="0">
                <a:latin typeface="+mj-lt"/>
              </a:rPr>
              <a:t> </a:t>
            </a:r>
            <a:r>
              <a:rPr lang="fr-FR" sz="2000" dirty="0" smtClean="0">
                <a:latin typeface="+mj-lt"/>
              </a:rPr>
              <a:t>: </a:t>
            </a:r>
          </a:p>
          <a:p>
            <a:pPr marL="342900" indent="-342900" algn="just">
              <a:buFont typeface="Arial" panose="020B0604020202020204" pitchFamily="34" charset="0"/>
              <a:buChar char="•"/>
            </a:pPr>
            <a:r>
              <a:rPr lang="fr-FR" sz="2000" dirty="0" smtClean="0">
                <a:latin typeface="+mj-lt"/>
              </a:rPr>
              <a:t>la </a:t>
            </a:r>
            <a:r>
              <a:rPr lang="fr-FR" sz="2000" dirty="0">
                <a:latin typeface="+mj-lt"/>
              </a:rPr>
              <a:t>charge en cailloux (en </a:t>
            </a:r>
            <a:r>
              <a:rPr lang="fr-FR" sz="2000" dirty="0" smtClean="0">
                <a:latin typeface="+mj-lt"/>
              </a:rPr>
              <a:t>%)</a:t>
            </a:r>
          </a:p>
          <a:p>
            <a:pPr marL="342900" indent="-342900" algn="just">
              <a:buFont typeface="Arial" panose="020B0604020202020204" pitchFamily="34" charset="0"/>
              <a:buChar char="•"/>
            </a:pPr>
            <a:r>
              <a:rPr lang="fr-FR" sz="2000" dirty="0" smtClean="0">
                <a:latin typeface="+mj-lt"/>
              </a:rPr>
              <a:t>la texture</a:t>
            </a:r>
          </a:p>
          <a:p>
            <a:pPr marL="342900" indent="-342900" algn="just">
              <a:buFont typeface="Arial" panose="020B0604020202020204" pitchFamily="34" charset="0"/>
              <a:buChar char="•"/>
            </a:pPr>
            <a:r>
              <a:rPr lang="fr-FR" sz="2000" dirty="0" smtClean="0">
                <a:latin typeface="+mj-lt"/>
              </a:rPr>
              <a:t>l'épaisseur </a:t>
            </a:r>
            <a:r>
              <a:rPr lang="fr-FR" sz="2000" dirty="0">
                <a:latin typeface="+mj-lt"/>
              </a:rPr>
              <a:t>du sol prospectable par les </a:t>
            </a:r>
            <a:r>
              <a:rPr lang="fr-FR" sz="2000" dirty="0" smtClean="0">
                <a:latin typeface="+mj-lt"/>
              </a:rPr>
              <a:t>racines (</a:t>
            </a:r>
            <a:r>
              <a:rPr lang="fr-FR" sz="2000" dirty="0">
                <a:latin typeface="+mj-lt"/>
              </a:rPr>
              <a:t>en cm</a:t>
            </a:r>
            <a:r>
              <a:rPr lang="fr-FR" sz="2000" dirty="0" smtClean="0">
                <a:latin typeface="+mj-lt"/>
              </a:rPr>
              <a:t>)</a:t>
            </a:r>
            <a:endParaRPr lang="fr-FR" sz="2000" dirty="0">
              <a:latin typeface="+mj-lt"/>
            </a:endParaRPr>
          </a:p>
        </p:txBody>
      </p:sp>
      <mc:AlternateContent xmlns:mc="http://schemas.openxmlformats.org/markup-compatibility/2006" xmlns:a14="http://schemas.microsoft.com/office/drawing/2010/main">
        <mc:Choice Requires="a14">
          <p:sp>
            <p:nvSpPr>
              <p:cNvPr id="5" name="Rectangle 4"/>
              <p:cNvSpPr/>
              <p:nvPr/>
            </p:nvSpPr>
            <p:spPr>
              <a:xfrm>
                <a:off x="1121212" y="5489959"/>
                <a:ext cx="8348407" cy="849400"/>
              </a:xfrm>
              <a:prstGeom prst="rect">
                <a:avLst/>
              </a:prstGeom>
            </p:spPr>
            <p:txBody>
              <a:bodyPr wrap="square">
                <a:spAutoFit/>
              </a:bodyPr>
              <a:lstStyle/>
              <a:p>
                <a:pPr algn="just"/>
                <a:r>
                  <a:rPr lang="fr-FR" sz="2000" dirty="0" smtClean="0">
                    <a:solidFill>
                      <a:schemeClr val="tx2"/>
                    </a:solidFill>
                    <a:latin typeface="+mj-lt"/>
                  </a:rPr>
                  <a:t>RUM d’un horizon = </a:t>
                </a:r>
                <a:r>
                  <a:rPr lang="fr-FR" sz="2000" dirty="0">
                    <a:solidFill>
                      <a:schemeClr val="tx2"/>
                    </a:solidFill>
                    <a:latin typeface="+mj-lt"/>
                  </a:rPr>
                  <a:t>Epaisseur (cm) X coef U X (1-(</a:t>
                </a:r>
                <a14:m>
                  <m:oMath xmlns:m="http://schemas.openxmlformats.org/officeDocument/2006/math">
                    <m:f>
                      <m:fPr>
                        <m:ctrlPr>
                          <a:rPr lang="fr-FR" sz="2000" i="1">
                            <a:solidFill>
                              <a:schemeClr val="tx2"/>
                            </a:solidFill>
                            <a:latin typeface="Cambria Math" panose="02040503050406030204" pitchFamily="18" charset="0"/>
                          </a:rPr>
                        </m:ctrlPr>
                      </m:fPr>
                      <m:num>
                        <m:r>
                          <a:rPr lang="fr-FR" sz="2000">
                            <a:solidFill>
                              <a:schemeClr val="tx2"/>
                            </a:solidFill>
                            <a:latin typeface="Cambria Math" panose="02040503050406030204" pitchFamily="18" charset="0"/>
                          </a:rPr>
                          <m:t>% </m:t>
                        </m:r>
                        <m:r>
                          <a:rPr lang="fr-FR" sz="2000">
                            <a:solidFill>
                              <a:schemeClr val="tx2"/>
                            </a:solidFill>
                            <a:latin typeface="Cambria Math" panose="02040503050406030204" pitchFamily="18" charset="0"/>
                          </a:rPr>
                          <m:t>𝒅𝒆</m:t>
                        </m:r>
                        <m:r>
                          <a:rPr lang="fr-FR" sz="2000">
                            <a:solidFill>
                              <a:schemeClr val="tx2"/>
                            </a:solidFill>
                            <a:latin typeface="Cambria Math" panose="02040503050406030204" pitchFamily="18" charset="0"/>
                          </a:rPr>
                          <m:t> </m:t>
                        </m:r>
                        <m:r>
                          <a:rPr lang="fr-FR" sz="2000">
                            <a:solidFill>
                              <a:schemeClr val="tx2"/>
                            </a:solidFill>
                            <a:latin typeface="Cambria Math" panose="02040503050406030204" pitchFamily="18" charset="0"/>
                          </a:rPr>
                          <m:t>𝒄𝒂𝒊𝒍𝒍𝒐𝒖𝒙</m:t>
                        </m:r>
                      </m:num>
                      <m:den>
                        <m:r>
                          <a:rPr lang="fr-FR" sz="2000">
                            <a:solidFill>
                              <a:schemeClr val="tx2"/>
                            </a:solidFill>
                            <a:latin typeface="Cambria Math" panose="02040503050406030204" pitchFamily="18" charset="0"/>
                          </a:rPr>
                          <m:t>𝟏𝟎𝟎</m:t>
                        </m:r>
                      </m:den>
                    </m:f>
                  </m:oMath>
                </a14:m>
                <a:r>
                  <a:rPr lang="fr-FR" sz="2000" dirty="0">
                    <a:solidFill>
                      <a:schemeClr val="tx2"/>
                    </a:solidFill>
                    <a:latin typeface="+mj-lt"/>
                  </a:rPr>
                  <a:t>))</a:t>
                </a:r>
              </a:p>
              <a:p>
                <a:r>
                  <a:rPr lang="fr-FR" sz="2000" dirty="0">
                    <a:solidFill>
                      <a:schemeClr val="tx2"/>
                    </a:solidFill>
                    <a:latin typeface="+mj-lt"/>
                  </a:rPr>
                  <a:t>U étant un coefficient de </a:t>
                </a:r>
                <a:r>
                  <a:rPr lang="fr-FR" sz="2000" dirty="0" err="1" smtClean="0">
                    <a:solidFill>
                      <a:schemeClr val="tx2"/>
                    </a:solidFill>
                    <a:latin typeface="+mj-lt"/>
                  </a:rPr>
                  <a:t>pédo</a:t>
                </a:r>
                <a:r>
                  <a:rPr lang="fr-FR" sz="2000" dirty="0" smtClean="0">
                    <a:solidFill>
                      <a:schemeClr val="tx2"/>
                    </a:solidFill>
                    <a:latin typeface="+mj-lt"/>
                  </a:rPr>
                  <a:t>-transfert</a:t>
                </a:r>
                <a:endParaRPr lang="fr-FR" dirty="0">
                  <a:solidFill>
                    <a:schemeClr val="tx2"/>
                  </a:solidFill>
                </a:endParaRPr>
              </a:p>
            </p:txBody>
          </p:sp>
        </mc:Choice>
        <mc:Fallback xmlns="">
          <p:sp>
            <p:nvSpPr>
              <p:cNvPr id="5" name="Rectangle 4"/>
              <p:cNvSpPr>
                <a:spLocks noRot="1" noChangeAspect="1" noMove="1" noResize="1" noEditPoints="1" noAdjustHandles="1" noChangeArrowheads="1" noChangeShapeType="1" noTextEdit="1"/>
              </p:cNvSpPr>
              <p:nvPr/>
            </p:nvSpPr>
            <p:spPr>
              <a:xfrm>
                <a:off x="1121212" y="5489959"/>
                <a:ext cx="8348407" cy="849400"/>
              </a:xfrm>
              <a:prstGeom prst="rect">
                <a:avLst/>
              </a:prstGeom>
              <a:blipFill rotWithShape="0">
                <a:blip r:embed="rId3"/>
                <a:stretch>
                  <a:fillRect l="-804" b="-12230"/>
                </a:stretch>
              </a:blipFill>
            </p:spPr>
            <p:txBody>
              <a:bodyPr/>
              <a:lstStyle/>
              <a:p>
                <a:r>
                  <a:rPr lang="fr-FR">
                    <a:noFill/>
                  </a:rPr>
                  <a:t> </a:t>
                </a:r>
              </a:p>
            </p:txBody>
          </p:sp>
        </mc:Fallback>
      </mc:AlternateContent>
      <p:sp>
        <p:nvSpPr>
          <p:cNvPr id="6" name="Rectangle 5"/>
          <p:cNvSpPr/>
          <p:nvPr/>
        </p:nvSpPr>
        <p:spPr>
          <a:xfrm>
            <a:off x="2072680" y="332656"/>
            <a:ext cx="6242222" cy="538609"/>
          </a:xfrm>
          <a:prstGeom prst="rect">
            <a:avLst/>
          </a:prstGeom>
        </p:spPr>
        <p:txBody>
          <a:bodyPr wrap="none">
            <a:spAutoFit/>
          </a:bodyPr>
          <a:lstStyle/>
          <a:p>
            <a:pPr algn="just"/>
            <a:r>
              <a:rPr lang="fr-FR" altLang="fr-FR" sz="2900" b="1" dirty="0">
                <a:solidFill>
                  <a:srgbClr val="0085C8"/>
                </a:solidFill>
                <a:latin typeface="+mj-lt"/>
                <a:ea typeface="+mj-ea"/>
                <a:cs typeface="+mj-cs"/>
              </a:rPr>
              <a:t>4. LA RÉSERVE UTILE MAXIMALE (RUM)</a:t>
            </a:r>
          </a:p>
        </p:txBody>
      </p:sp>
      <p:grpSp>
        <p:nvGrpSpPr>
          <p:cNvPr id="40" name="Groupe 39"/>
          <p:cNvGrpSpPr/>
          <p:nvPr/>
        </p:nvGrpSpPr>
        <p:grpSpPr>
          <a:xfrm>
            <a:off x="4772312" y="1376321"/>
            <a:ext cx="5104816" cy="4143375"/>
            <a:chOff x="4468953" y="1484784"/>
            <a:chExt cx="5104816" cy="4143375"/>
          </a:xfrm>
        </p:grpSpPr>
        <p:cxnSp>
          <p:nvCxnSpPr>
            <p:cNvPr id="8" name="Connecteur droit 7"/>
            <p:cNvCxnSpPr/>
            <p:nvPr/>
          </p:nvCxnSpPr>
          <p:spPr>
            <a:xfrm>
              <a:off x="5879707" y="1844824"/>
              <a:ext cx="0" cy="316835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9" name="Groupe 38"/>
            <p:cNvGrpSpPr/>
            <p:nvPr/>
          </p:nvGrpSpPr>
          <p:grpSpPr>
            <a:xfrm>
              <a:off x="4468953" y="1484784"/>
              <a:ext cx="5104816" cy="4143375"/>
              <a:chOff x="4478830" y="1484784"/>
              <a:chExt cx="5104816" cy="4143375"/>
            </a:xfrm>
          </p:grpSpPr>
          <p:pic>
            <p:nvPicPr>
              <p:cNvPr id="3" name="Image 2"/>
              <p:cNvPicPr>
                <a:picLocks noChangeAspect="1"/>
              </p:cNvPicPr>
              <p:nvPr/>
            </p:nvPicPr>
            <p:blipFill rotWithShape="1">
              <a:blip r:embed="rId4"/>
              <a:srcRect r="75929"/>
              <a:stretch/>
            </p:blipFill>
            <p:spPr>
              <a:xfrm>
                <a:off x="4478830" y="1484784"/>
                <a:ext cx="1400877" cy="4143375"/>
              </a:xfrm>
              <a:prstGeom prst="rect">
                <a:avLst/>
              </a:prstGeom>
            </p:spPr>
          </p:pic>
          <p:sp>
            <p:nvSpPr>
              <p:cNvPr id="23" name="ZoneTexte 22"/>
              <p:cNvSpPr txBox="1"/>
              <p:nvPr/>
            </p:nvSpPr>
            <p:spPr>
              <a:xfrm>
                <a:off x="7324990" y="1635431"/>
                <a:ext cx="2232248" cy="338554"/>
              </a:xfrm>
              <a:prstGeom prst="rect">
                <a:avLst/>
              </a:prstGeom>
              <a:noFill/>
            </p:spPr>
            <p:txBody>
              <a:bodyPr wrap="square" rtlCol="0">
                <a:spAutoFit/>
              </a:bodyPr>
              <a:lstStyle/>
              <a:p>
                <a:r>
                  <a:rPr lang="fr-FR" sz="1600" dirty="0">
                    <a:latin typeface="+mj-lt"/>
                  </a:rPr>
                  <a:t>Humidité maximale</a:t>
                </a:r>
              </a:p>
            </p:txBody>
          </p:sp>
          <p:sp>
            <p:nvSpPr>
              <p:cNvPr id="24" name="ZoneTexte 23"/>
              <p:cNvSpPr txBox="1"/>
              <p:nvPr/>
            </p:nvSpPr>
            <p:spPr>
              <a:xfrm>
                <a:off x="7323995" y="2154342"/>
                <a:ext cx="2232248" cy="338554"/>
              </a:xfrm>
              <a:prstGeom prst="rect">
                <a:avLst/>
              </a:prstGeom>
              <a:noFill/>
            </p:spPr>
            <p:txBody>
              <a:bodyPr wrap="square" rtlCol="0">
                <a:spAutoFit/>
              </a:bodyPr>
              <a:lstStyle/>
              <a:p>
                <a:r>
                  <a:rPr lang="fr-FR" sz="1600" dirty="0" smtClean="0">
                    <a:latin typeface="+mj-lt"/>
                  </a:rPr>
                  <a:t>Capacité au champ</a:t>
                </a:r>
                <a:endParaRPr lang="fr-FR" sz="1600" dirty="0">
                  <a:latin typeface="+mj-lt"/>
                </a:endParaRPr>
              </a:p>
            </p:txBody>
          </p:sp>
          <p:sp>
            <p:nvSpPr>
              <p:cNvPr id="25" name="ZoneTexte 24"/>
              <p:cNvSpPr txBox="1"/>
              <p:nvPr/>
            </p:nvSpPr>
            <p:spPr>
              <a:xfrm>
                <a:off x="7323995" y="3372961"/>
                <a:ext cx="2232248" cy="584775"/>
              </a:xfrm>
              <a:prstGeom prst="rect">
                <a:avLst/>
              </a:prstGeom>
              <a:noFill/>
            </p:spPr>
            <p:txBody>
              <a:bodyPr wrap="square" rtlCol="0">
                <a:spAutoFit/>
              </a:bodyPr>
              <a:lstStyle/>
              <a:p>
                <a:r>
                  <a:rPr lang="fr-FR" sz="1600" dirty="0">
                    <a:latin typeface="+mj-lt"/>
                  </a:rPr>
                  <a:t>Humidité </a:t>
                </a:r>
                <a:r>
                  <a:rPr lang="fr-FR" sz="1600" dirty="0" smtClean="0">
                    <a:latin typeface="+mj-lt"/>
                  </a:rPr>
                  <a:t>au point de flétrissement</a:t>
                </a:r>
                <a:endParaRPr lang="fr-FR" sz="1600" dirty="0">
                  <a:latin typeface="+mj-lt"/>
                </a:endParaRPr>
              </a:p>
            </p:txBody>
          </p:sp>
          <p:cxnSp>
            <p:nvCxnSpPr>
              <p:cNvPr id="27" name="Connecteur droit avec flèche 26"/>
              <p:cNvCxnSpPr/>
              <p:nvPr/>
            </p:nvCxnSpPr>
            <p:spPr>
              <a:xfrm>
                <a:off x="5879707" y="1887358"/>
                <a:ext cx="144016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cteur droit avec flèche 27"/>
              <p:cNvCxnSpPr/>
              <p:nvPr/>
            </p:nvCxnSpPr>
            <p:spPr>
              <a:xfrm>
                <a:off x="5879707" y="2276872"/>
                <a:ext cx="144016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eur droit avec flèche 28"/>
              <p:cNvCxnSpPr/>
              <p:nvPr/>
            </p:nvCxnSpPr>
            <p:spPr>
              <a:xfrm>
                <a:off x="5879707" y="3573016"/>
                <a:ext cx="144016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necteur droit avec flèche 30"/>
              <p:cNvCxnSpPr/>
              <p:nvPr/>
            </p:nvCxnSpPr>
            <p:spPr>
              <a:xfrm>
                <a:off x="6033120" y="1930289"/>
                <a:ext cx="0" cy="346583"/>
              </a:xfrm>
              <a:prstGeom prst="straightConnector1">
                <a:avLst/>
              </a:prstGeom>
              <a:ln w="28575">
                <a:solidFill>
                  <a:srgbClr val="57F7E8"/>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Connecteur droit avec flèche 31"/>
              <p:cNvCxnSpPr/>
              <p:nvPr/>
            </p:nvCxnSpPr>
            <p:spPr>
              <a:xfrm>
                <a:off x="6033120" y="2348880"/>
                <a:ext cx="0" cy="1224136"/>
              </a:xfrm>
              <a:prstGeom prst="straightConnector1">
                <a:avLst/>
              </a:prstGeom>
              <a:ln w="28575">
                <a:solidFill>
                  <a:srgbClr val="AD9025"/>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Connecteur droit avec flèche 33"/>
              <p:cNvCxnSpPr/>
              <p:nvPr/>
            </p:nvCxnSpPr>
            <p:spPr>
              <a:xfrm>
                <a:off x="6033120" y="3645024"/>
                <a:ext cx="0" cy="1224136"/>
              </a:xfrm>
              <a:prstGeom prst="straightConnector1">
                <a:avLst/>
              </a:prstGeom>
              <a:ln w="28575">
                <a:solidFill>
                  <a:srgbClr val="CC66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6" name="ZoneTexte 35"/>
              <p:cNvSpPr txBox="1"/>
              <p:nvPr/>
            </p:nvSpPr>
            <p:spPr>
              <a:xfrm>
                <a:off x="6046739" y="4014402"/>
                <a:ext cx="3068807" cy="830997"/>
              </a:xfrm>
              <a:prstGeom prst="rect">
                <a:avLst/>
              </a:prstGeom>
              <a:noFill/>
            </p:spPr>
            <p:txBody>
              <a:bodyPr wrap="square" rtlCol="0">
                <a:spAutoFit/>
              </a:bodyPr>
              <a:lstStyle/>
              <a:p>
                <a:r>
                  <a:rPr lang="fr-FR" sz="1600" dirty="0">
                    <a:solidFill>
                      <a:srgbClr val="CC6600"/>
                    </a:solidFill>
                    <a:latin typeface="+mj-lt"/>
                  </a:rPr>
                  <a:t>Eau capillaire non assimilable (porosité&lt;0,2 micron) et eau </a:t>
                </a:r>
                <a:r>
                  <a:rPr lang="fr-FR" sz="1600" dirty="0" smtClean="0">
                    <a:solidFill>
                      <a:srgbClr val="CC6600"/>
                    </a:solidFill>
                    <a:latin typeface="+mj-lt"/>
                  </a:rPr>
                  <a:t>hygroscopique</a:t>
                </a:r>
                <a:endParaRPr lang="fr-FR" sz="1600" dirty="0">
                  <a:solidFill>
                    <a:srgbClr val="CC6600"/>
                  </a:solidFill>
                  <a:latin typeface="+mj-lt"/>
                </a:endParaRPr>
              </a:p>
            </p:txBody>
          </p:sp>
          <p:sp>
            <p:nvSpPr>
              <p:cNvPr id="37" name="ZoneTexte 36"/>
              <p:cNvSpPr txBox="1"/>
              <p:nvPr/>
            </p:nvSpPr>
            <p:spPr>
              <a:xfrm>
                <a:off x="6046739" y="2656318"/>
                <a:ext cx="2362645" cy="584775"/>
              </a:xfrm>
              <a:prstGeom prst="rect">
                <a:avLst/>
              </a:prstGeom>
              <a:noFill/>
            </p:spPr>
            <p:txBody>
              <a:bodyPr wrap="square" rtlCol="0">
                <a:spAutoFit/>
              </a:bodyPr>
              <a:lstStyle/>
              <a:p>
                <a:r>
                  <a:rPr lang="fr-FR" sz="1600" dirty="0">
                    <a:solidFill>
                      <a:srgbClr val="AD9025"/>
                    </a:solidFill>
                    <a:latin typeface="+mj-lt"/>
                  </a:rPr>
                  <a:t>Eau capillaire </a:t>
                </a:r>
                <a:r>
                  <a:rPr lang="fr-FR" sz="1600" dirty="0" smtClean="0">
                    <a:solidFill>
                      <a:srgbClr val="AD9025"/>
                    </a:solidFill>
                    <a:latin typeface="+mj-lt"/>
                  </a:rPr>
                  <a:t>assimilable à circulation lente</a:t>
                </a:r>
                <a:endParaRPr lang="fr-FR" sz="1600" dirty="0">
                  <a:solidFill>
                    <a:srgbClr val="AD9025"/>
                  </a:solidFill>
                  <a:latin typeface="+mj-lt"/>
                </a:endParaRPr>
              </a:p>
            </p:txBody>
          </p:sp>
          <p:sp>
            <p:nvSpPr>
              <p:cNvPr id="38" name="ZoneTexte 37"/>
              <p:cNvSpPr txBox="1"/>
              <p:nvPr/>
            </p:nvSpPr>
            <p:spPr>
              <a:xfrm>
                <a:off x="6062581" y="1916832"/>
                <a:ext cx="3521065" cy="338554"/>
              </a:xfrm>
              <a:prstGeom prst="rect">
                <a:avLst/>
              </a:prstGeom>
              <a:noFill/>
            </p:spPr>
            <p:txBody>
              <a:bodyPr wrap="square" rtlCol="0">
                <a:spAutoFit/>
              </a:bodyPr>
              <a:lstStyle/>
              <a:p>
                <a:r>
                  <a:rPr lang="fr-FR" sz="1600" dirty="0">
                    <a:solidFill>
                      <a:srgbClr val="00B0F0"/>
                    </a:solidFill>
                    <a:latin typeface="+mj-lt"/>
                  </a:rPr>
                  <a:t>Eau </a:t>
                </a:r>
                <a:r>
                  <a:rPr lang="fr-FR" sz="1600" dirty="0" smtClean="0">
                    <a:solidFill>
                      <a:srgbClr val="00B0F0"/>
                    </a:solidFill>
                    <a:latin typeface="+mj-lt"/>
                  </a:rPr>
                  <a:t>à circulation rapide (macroporosité)</a:t>
                </a:r>
                <a:endParaRPr lang="fr-FR" sz="1600" dirty="0">
                  <a:solidFill>
                    <a:srgbClr val="00B0F0"/>
                  </a:solidFill>
                  <a:latin typeface="+mj-lt"/>
                </a:endParaRPr>
              </a:p>
            </p:txBody>
          </p:sp>
        </p:grpSp>
      </p:grpSp>
      <p:sp>
        <p:nvSpPr>
          <p:cNvPr id="41" name="ZoneTexte 6"/>
          <p:cNvSpPr txBox="1">
            <a:spLocks noChangeArrowheads="1"/>
          </p:cNvSpPr>
          <p:nvPr/>
        </p:nvSpPr>
        <p:spPr bwMode="auto">
          <a:xfrm rot="16200000">
            <a:off x="-2105533" y="4028722"/>
            <a:ext cx="5126583" cy="420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itchFamily="18" charset="0"/>
              </a:defRPr>
            </a:lvl1pPr>
            <a:lvl2pPr marL="742950" indent="-285750">
              <a:defRPr>
                <a:solidFill>
                  <a:schemeClr val="tx1"/>
                </a:solidFill>
                <a:latin typeface="Cambria" pitchFamily="18" charset="0"/>
              </a:defRPr>
            </a:lvl2pPr>
            <a:lvl3pPr marL="1143000" indent="-228600">
              <a:defRPr>
                <a:solidFill>
                  <a:schemeClr val="tx1"/>
                </a:solidFill>
                <a:latin typeface="Cambria" pitchFamily="18" charset="0"/>
              </a:defRPr>
            </a:lvl3pPr>
            <a:lvl4pPr marL="1600200" indent="-228600">
              <a:defRPr>
                <a:solidFill>
                  <a:schemeClr val="tx1"/>
                </a:solidFill>
                <a:latin typeface="Cambria" pitchFamily="18" charset="0"/>
              </a:defRPr>
            </a:lvl4pPr>
            <a:lvl5pPr marL="2057400" indent="-228600">
              <a:defRPr>
                <a:solidFill>
                  <a:schemeClr val="tx1"/>
                </a:solidFill>
                <a:latin typeface="Cambria" pitchFamily="18" charset="0"/>
              </a:defRPr>
            </a:lvl5pPr>
            <a:lvl6pPr marL="2514600" indent="-228600" fontAlgn="base">
              <a:spcBef>
                <a:spcPct val="0"/>
              </a:spcBef>
              <a:spcAft>
                <a:spcPct val="0"/>
              </a:spcAft>
              <a:defRPr>
                <a:solidFill>
                  <a:schemeClr val="tx1"/>
                </a:solidFill>
                <a:latin typeface="Cambria" pitchFamily="18" charset="0"/>
              </a:defRPr>
            </a:lvl6pPr>
            <a:lvl7pPr marL="2971800" indent="-228600" fontAlgn="base">
              <a:spcBef>
                <a:spcPct val="0"/>
              </a:spcBef>
              <a:spcAft>
                <a:spcPct val="0"/>
              </a:spcAft>
              <a:defRPr>
                <a:solidFill>
                  <a:schemeClr val="tx1"/>
                </a:solidFill>
                <a:latin typeface="Cambria" pitchFamily="18" charset="0"/>
              </a:defRPr>
            </a:lvl7pPr>
            <a:lvl8pPr marL="3429000" indent="-228600" fontAlgn="base">
              <a:spcBef>
                <a:spcPct val="0"/>
              </a:spcBef>
              <a:spcAft>
                <a:spcPct val="0"/>
              </a:spcAft>
              <a:defRPr>
                <a:solidFill>
                  <a:schemeClr val="tx1"/>
                </a:solidFill>
                <a:latin typeface="Cambria" pitchFamily="18" charset="0"/>
              </a:defRPr>
            </a:lvl8pPr>
            <a:lvl9pPr marL="3886200" indent="-228600" fontAlgn="base">
              <a:spcBef>
                <a:spcPct val="0"/>
              </a:spcBef>
              <a:spcAft>
                <a:spcPct val="0"/>
              </a:spcAft>
              <a:defRPr>
                <a:solidFill>
                  <a:schemeClr val="tx1"/>
                </a:solidFill>
                <a:latin typeface="Cambria" pitchFamily="18" charset="0"/>
              </a:defRPr>
            </a:lvl9pPr>
          </a:lstStyle>
          <a:p>
            <a:pPr algn="ctr"/>
            <a:r>
              <a:rPr lang="fr-FR" altLang="fr-FR" sz="3200" b="1" i="1" baseline="30000" dirty="0" smtClean="0">
                <a:solidFill>
                  <a:srgbClr val="0085C8"/>
                </a:solidFill>
                <a:latin typeface="Calibri" pitchFamily="34" charset="0"/>
              </a:rPr>
              <a:t>Définir </a:t>
            </a:r>
            <a:r>
              <a:rPr lang="fr-FR" altLang="fr-FR" sz="3200" b="1" i="1" baseline="30000" dirty="0">
                <a:solidFill>
                  <a:srgbClr val="0085C8"/>
                </a:solidFill>
                <a:latin typeface="Calibri" pitchFamily="34" charset="0"/>
              </a:rPr>
              <a:t>les paramètres d’étude de la station </a:t>
            </a:r>
          </a:p>
        </p:txBody>
      </p:sp>
    </p:spTree>
    <p:extLst>
      <p:ext uri="{BB962C8B-B14F-4D97-AF65-F5344CB8AC3E}">
        <p14:creationId xmlns:p14="http://schemas.microsoft.com/office/powerpoint/2010/main" val="7626725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9235749" y="6453336"/>
            <a:ext cx="535442" cy="292099"/>
          </a:xfrm>
        </p:spPr>
        <p:txBody>
          <a:bodyPr/>
          <a:lstStyle/>
          <a:p>
            <a:pPr>
              <a:defRPr/>
            </a:pPr>
            <a:fld id="{552BC89B-6869-4F6F-B872-A040215E6FE0}" type="slidenum">
              <a:rPr lang="fr-FR" smtClean="0"/>
              <a:pPr>
                <a:defRPr/>
              </a:pPr>
              <a:t>12</a:t>
            </a:fld>
            <a:endParaRPr lang="fr-FR" dirty="0"/>
          </a:p>
        </p:txBody>
      </p:sp>
      <p:sp>
        <p:nvSpPr>
          <p:cNvPr id="4" name="ZoneTexte 3"/>
          <p:cNvSpPr txBox="1"/>
          <p:nvPr/>
        </p:nvSpPr>
        <p:spPr>
          <a:xfrm>
            <a:off x="776536" y="1916832"/>
            <a:ext cx="3843083" cy="1323439"/>
          </a:xfrm>
          <a:prstGeom prst="rect">
            <a:avLst/>
          </a:prstGeom>
          <a:noFill/>
        </p:spPr>
        <p:txBody>
          <a:bodyPr wrap="square" rtlCol="0">
            <a:spAutoFit/>
          </a:bodyPr>
          <a:lstStyle/>
          <a:p>
            <a:pPr algn="just"/>
            <a:r>
              <a:rPr lang="fr-FR" sz="2000" dirty="0" smtClean="0">
                <a:latin typeface="+mj-lt"/>
              </a:rPr>
              <a:t>Liées </a:t>
            </a:r>
            <a:r>
              <a:rPr lang="fr-FR" sz="2000" dirty="0">
                <a:latin typeface="+mj-lt"/>
              </a:rPr>
              <a:t>directement à la </a:t>
            </a:r>
            <a:r>
              <a:rPr lang="fr-FR" sz="2000" dirty="0" smtClean="0">
                <a:latin typeface="+mj-lt"/>
              </a:rPr>
              <a:t>stagnation </a:t>
            </a:r>
            <a:r>
              <a:rPr lang="fr-FR" sz="2000" dirty="0">
                <a:latin typeface="+mj-lt"/>
              </a:rPr>
              <a:t>d’eau dans le sol, les </a:t>
            </a:r>
            <a:r>
              <a:rPr lang="fr-FR" sz="2000" b="1" dirty="0">
                <a:solidFill>
                  <a:srgbClr val="BE498B"/>
                </a:solidFill>
                <a:latin typeface="+mj-lt"/>
                <a:cs typeface="+mn-cs"/>
              </a:rPr>
              <a:t>traces d’hydromorphie </a:t>
            </a:r>
            <a:r>
              <a:rPr lang="fr-FR" sz="2000" dirty="0" smtClean="0">
                <a:latin typeface="+mj-lt"/>
              </a:rPr>
              <a:t>résultent </a:t>
            </a:r>
            <a:r>
              <a:rPr lang="fr-FR" sz="2000" dirty="0">
                <a:latin typeface="+mj-lt"/>
              </a:rPr>
              <a:t>d’une accumulation d’eau dans le sol. </a:t>
            </a:r>
            <a:endParaRPr lang="fr-FR" sz="2000" dirty="0" smtClean="0">
              <a:latin typeface="+mj-lt"/>
            </a:endParaRPr>
          </a:p>
        </p:txBody>
      </p:sp>
      <p:sp>
        <p:nvSpPr>
          <p:cNvPr id="8" name="Zone de texte 2"/>
          <p:cNvSpPr txBox="1">
            <a:spLocks noChangeArrowheads="1"/>
          </p:cNvSpPr>
          <p:nvPr/>
        </p:nvSpPr>
        <p:spPr bwMode="auto">
          <a:xfrm>
            <a:off x="6917297" y="5013176"/>
            <a:ext cx="2915543" cy="72008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fr-FR" sz="1600" i="1" dirty="0">
                <a:latin typeface="+mj-lt"/>
              </a:rPr>
              <a:t>Engorgement hivernal et fer sous forme oxydée en saison estivale</a:t>
            </a:r>
          </a:p>
        </p:txBody>
      </p:sp>
      <p:pic>
        <p:nvPicPr>
          <p:cNvPr id="11" name="Image 10">
            <a:extLst>
              <a:ext uri="{FF2B5EF4-FFF2-40B4-BE49-F238E27FC236}">
                <a16:creationId xmlns="" xmlns:a16="http://schemas.microsoft.com/office/drawing/2014/main" id="{FC27F707-4EC5-428A-9BC2-D31401457191}"/>
              </a:ext>
            </a:extLst>
          </p:cNvPr>
          <p:cNvPicPr>
            <a:picLocks noChangeAspect="1"/>
          </p:cNvPicPr>
          <p:nvPr/>
        </p:nvPicPr>
        <p:blipFill rotWithShape="1">
          <a:blip r:embed="rId2">
            <a:extLst>
              <a:ext uri="{28A0092B-C50C-407E-A947-70E740481C1C}">
                <a14:useLocalDpi xmlns:a14="http://schemas.microsoft.com/office/drawing/2010/main" val="0"/>
              </a:ext>
            </a:extLst>
          </a:blip>
          <a:srcRect l="8029" r="7923"/>
          <a:stretch/>
        </p:blipFill>
        <p:spPr>
          <a:xfrm>
            <a:off x="4893009" y="1256601"/>
            <a:ext cx="2016224" cy="3596124"/>
          </a:xfrm>
          <a:prstGeom prst="rect">
            <a:avLst/>
          </a:prstGeom>
        </p:spPr>
      </p:pic>
      <p:pic>
        <p:nvPicPr>
          <p:cNvPr id="9" name="Image 8"/>
          <p:cNvPicPr/>
          <p:nvPr/>
        </p:nvPicPr>
        <p:blipFill>
          <a:blip r:embed="rId3">
            <a:extLst>
              <a:ext uri="{28A0092B-C50C-407E-A947-70E740481C1C}">
                <a14:useLocalDpi xmlns:a14="http://schemas.microsoft.com/office/drawing/2010/main" val="0"/>
              </a:ext>
            </a:extLst>
          </a:blip>
          <a:stretch>
            <a:fillRect/>
          </a:stretch>
        </p:blipFill>
        <p:spPr>
          <a:xfrm>
            <a:off x="7004866" y="1268760"/>
            <a:ext cx="2740406" cy="3583965"/>
          </a:xfrm>
          <a:prstGeom prst="rect">
            <a:avLst/>
          </a:prstGeom>
        </p:spPr>
      </p:pic>
      <p:sp>
        <p:nvSpPr>
          <p:cNvPr id="5" name="Rectangle 4"/>
          <p:cNvSpPr/>
          <p:nvPr/>
        </p:nvSpPr>
        <p:spPr>
          <a:xfrm>
            <a:off x="3177396" y="476672"/>
            <a:ext cx="3431227" cy="538609"/>
          </a:xfrm>
          <a:prstGeom prst="rect">
            <a:avLst/>
          </a:prstGeom>
        </p:spPr>
        <p:txBody>
          <a:bodyPr wrap="square">
            <a:spAutoFit/>
          </a:bodyPr>
          <a:lstStyle/>
          <a:p>
            <a:pPr algn="just"/>
            <a:r>
              <a:rPr lang="fr-FR" altLang="fr-FR" sz="2900" b="1" dirty="0">
                <a:solidFill>
                  <a:srgbClr val="0085C8"/>
                </a:solidFill>
                <a:latin typeface="+mj-lt"/>
                <a:ea typeface="+mj-ea"/>
                <a:cs typeface="+mj-cs"/>
              </a:rPr>
              <a:t>5. L’HYDROMORPHIE</a:t>
            </a:r>
          </a:p>
        </p:txBody>
      </p:sp>
      <p:cxnSp>
        <p:nvCxnSpPr>
          <p:cNvPr id="6" name="Connecteur droit avec flèche 5"/>
          <p:cNvCxnSpPr/>
          <p:nvPr/>
        </p:nvCxnSpPr>
        <p:spPr>
          <a:xfrm flipH="1">
            <a:off x="8193360" y="3060742"/>
            <a:ext cx="181710" cy="195243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Zone de texte 2"/>
          <p:cNvSpPr txBox="1">
            <a:spLocks noChangeArrowheads="1"/>
          </p:cNvSpPr>
          <p:nvPr/>
        </p:nvSpPr>
        <p:spPr bwMode="auto">
          <a:xfrm>
            <a:off x="5001079" y="4892761"/>
            <a:ext cx="1632782" cy="1416559"/>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ctr">
              <a:lnSpc>
                <a:spcPct val="115000"/>
              </a:lnSpc>
              <a:spcAft>
                <a:spcPts val="1000"/>
              </a:spcAft>
            </a:pPr>
            <a:r>
              <a:rPr lang="fr-FR" sz="1600" i="1" dirty="0" smtClean="0">
                <a:latin typeface="+mj-lt"/>
              </a:rPr>
              <a:t>Tâches de rouille = Signe d’engorgement temporaire</a:t>
            </a:r>
            <a:endParaRPr lang="fr-FR" sz="1600" i="1" dirty="0">
              <a:latin typeface="+mj-lt"/>
            </a:endParaRPr>
          </a:p>
        </p:txBody>
      </p:sp>
      <p:sp>
        <p:nvSpPr>
          <p:cNvPr id="16" name="ZoneTexte 15"/>
          <p:cNvSpPr txBox="1"/>
          <p:nvPr/>
        </p:nvSpPr>
        <p:spPr>
          <a:xfrm>
            <a:off x="776536" y="3573016"/>
            <a:ext cx="3843083" cy="2554545"/>
          </a:xfrm>
          <a:prstGeom prst="rect">
            <a:avLst/>
          </a:prstGeom>
          <a:noFill/>
        </p:spPr>
        <p:txBody>
          <a:bodyPr wrap="square" rtlCol="0">
            <a:spAutoFit/>
          </a:bodyPr>
          <a:lstStyle/>
          <a:p>
            <a:pPr algn="just"/>
            <a:r>
              <a:rPr lang="fr-FR" sz="2000" b="1" dirty="0">
                <a:solidFill>
                  <a:srgbClr val="BE498B"/>
                </a:solidFill>
                <a:latin typeface="+mj-lt"/>
                <a:cs typeface="+mn-cs"/>
              </a:rPr>
              <a:t>Tâches de rouille </a:t>
            </a:r>
            <a:r>
              <a:rPr lang="fr-FR" sz="2000" dirty="0" smtClean="0">
                <a:latin typeface="+mj-lt"/>
              </a:rPr>
              <a:t>= fer </a:t>
            </a:r>
            <a:r>
              <a:rPr lang="fr-FR" sz="2000" dirty="0">
                <a:latin typeface="+mj-lt"/>
              </a:rPr>
              <a:t>sous forme </a:t>
            </a:r>
            <a:r>
              <a:rPr lang="fr-FR" sz="2000" dirty="0" smtClean="0">
                <a:latin typeface="+mj-lt"/>
              </a:rPr>
              <a:t>oxydée =&gt; niveau maximal et temporaire </a:t>
            </a:r>
            <a:r>
              <a:rPr lang="fr-FR" sz="2000" dirty="0">
                <a:latin typeface="+mj-lt"/>
              </a:rPr>
              <a:t>de la </a:t>
            </a:r>
            <a:r>
              <a:rPr lang="fr-FR" sz="2000" dirty="0" smtClean="0">
                <a:latin typeface="+mj-lt"/>
              </a:rPr>
              <a:t>nappe.</a:t>
            </a:r>
          </a:p>
          <a:p>
            <a:pPr algn="just"/>
            <a:endParaRPr lang="fr-FR" sz="2000" dirty="0" smtClean="0">
              <a:latin typeface="+mj-lt"/>
            </a:endParaRPr>
          </a:p>
          <a:p>
            <a:pPr algn="just"/>
            <a:r>
              <a:rPr lang="fr-FR" sz="2000" b="1" dirty="0">
                <a:solidFill>
                  <a:srgbClr val="BE498B"/>
                </a:solidFill>
                <a:latin typeface="+mj-lt"/>
                <a:cs typeface="+mn-cs"/>
              </a:rPr>
              <a:t>Tâches bleutées + forte odeur fétide</a:t>
            </a:r>
            <a:r>
              <a:rPr lang="fr-FR" sz="2000" dirty="0">
                <a:latin typeface="+mj-lt"/>
              </a:rPr>
              <a:t> </a:t>
            </a:r>
            <a:r>
              <a:rPr lang="fr-FR" sz="2000" dirty="0" smtClean="0">
                <a:latin typeface="+mj-lt"/>
              </a:rPr>
              <a:t>=&gt; engorgement </a:t>
            </a:r>
            <a:r>
              <a:rPr lang="fr-FR" sz="2000" dirty="0">
                <a:latin typeface="+mj-lt"/>
              </a:rPr>
              <a:t>permanent sur les sols les plus </a:t>
            </a:r>
            <a:r>
              <a:rPr lang="fr-FR" sz="2000" dirty="0" err="1">
                <a:latin typeface="+mj-lt"/>
              </a:rPr>
              <a:t>hydromorphes</a:t>
            </a:r>
            <a:r>
              <a:rPr lang="fr-FR" sz="2000" dirty="0">
                <a:latin typeface="+mj-lt"/>
              </a:rPr>
              <a:t> </a:t>
            </a:r>
            <a:r>
              <a:rPr lang="fr-FR" sz="2000" dirty="0" smtClean="0">
                <a:latin typeface="+mj-lt"/>
              </a:rPr>
              <a:t>(l’été voir toute l’année).</a:t>
            </a:r>
            <a:endParaRPr lang="fr-FR" sz="2000" dirty="0">
              <a:latin typeface="+mj-lt"/>
            </a:endParaRPr>
          </a:p>
        </p:txBody>
      </p:sp>
      <p:sp>
        <p:nvSpPr>
          <p:cNvPr id="17" name="ZoneTexte 6"/>
          <p:cNvSpPr txBox="1">
            <a:spLocks noChangeArrowheads="1"/>
          </p:cNvSpPr>
          <p:nvPr/>
        </p:nvSpPr>
        <p:spPr bwMode="auto">
          <a:xfrm rot="16200000">
            <a:off x="-2105533" y="4028722"/>
            <a:ext cx="5126583" cy="420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itchFamily="18" charset="0"/>
              </a:defRPr>
            </a:lvl1pPr>
            <a:lvl2pPr marL="742950" indent="-285750">
              <a:defRPr>
                <a:solidFill>
                  <a:schemeClr val="tx1"/>
                </a:solidFill>
                <a:latin typeface="Cambria" pitchFamily="18" charset="0"/>
              </a:defRPr>
            </a:lvl2pPr>
            <a:lvl3pPr marL="1143000" indent="-228600">
              <a:defRPr>
                <a:solidFill>
                  <a:schemeClr val="tx1"/>
                </a:solidFill>
                <a:latin typeface="Cambria" pitchFamily="18" charset="0"/>
              </a:defRPr>
            </a:lvl3pPr>
            <a:lvl4pPr marL="1600200" indent="-228600">
              <a:defRPr>
                <a:solidFill>
                  <a:schemeClr val="tx1"/>
                </a:solidFill>
                <a:latin typeface="Cambria" pitchFamily="18" charset="0"/>
              </a:defRPr>
            </a:lvl4pPr>
            <a:lvl5pPr marL="2057400" indent="-228600">
              <a:defRPr>
                <a:solidFill>
                  <a:schemeClr val="tx1"/>
                </a:solidFill>
                <a:latin typeface="Cambria" pitchFamily="18" charset="0"/>
              </a:defRPr>
            </a:lvl5pPr>
            <a:lvl6pPr marL="2514600" indent="-228600" fontAlgn="base">
              <a:spcBef>
                <a:spcPct val="0"/>
              </a:spcBef>
              <a:spcAft>
                <a:spcPct val="0"/>
              </a:spcAft>
              <a:defRPr>
                <a:solidFill>
                  <a:schemeClr val="tx1"/>
                </a:solidFill>
                <a:latin typeface="Cambria" pitchFamily="18" charset="0"/>
              </a:defRPr>
            </a:lvl6pPr>
            <a:lvl7pPr marL="2971800" indent="-228600" fontAlgn="base">
              <a:spcBef>
                <a:spcPct val="0"/>
              </a:spcBef>
              <a:spcAft>
                <a:spcPct val="0"/>
              </a:spcAft>
              <a:defRPr>
                <a:solidFill>
                  <a:schemeClr val="tx1"/>
                </a:solidFill>
                <a:latin typeface="Cambria" pitchFamily="18" charset="0"/>
              </a:defRPr>
            </a:lvl7pPr>
            <a:lvl8pPr marL="3429000" indent="-228600" fontAlgn="base">
              <a:spcBef>
                <a:spcPct val="0"/>
              </a:spcBef>
              <a:spcAft>
                <a:spcPct val="0"/>
              </a:spcAft>
              <a:defRPr>
                <a:solidFill>
                  <a:schemeClr val="tx1"/>
                </a:solidFill>
                <a:latin typeface="Cambria" pitchFamily="18" charset="0"/>
              </a:defRPr>
            </a:lvl8pPr>
            <a:lvl9pPr marL="3886200" indent="-228600" fontAlgn="base">
              <a:spcBef>
                <a:spcPct val="0"/>
              </a:spcBef>
              <a:spcAft>
                <a:spcPct val="0"/>
              </a:spcAft>
              <a:defRPr>
                <a:solidFill>
                  <a:schemeClr val="tx1"/>
                </a:solidFill>
                <a:latin typeface="Cambria" pitchFamily="18" charset="0"/>
              </a:defRPr>
            </a:lvl9pPr>
          </a:lstStyle>
          <a:p>
            <a:pPr algn="ctr"/>
            <a:r>
              <a:rPr lang="fr-FR" altLang="fr-FR" sz="3200" b="1" i="1" baseline="30000" dirty="0" smtClean="0">
                <a:solidFill>
                  <a:srgbClr val="0085C8"/>
                </a:solidFill>
                <a:latin typeface="Calibri" pitchFamily="34" charset="0"/>
              </a:rPr>
              <a:t>Définir </a:t>
            </a:r>
            <a:r>
              <a:rPr lang="fr-FR" altLang="fr-FR" sz="3200" b="1" i="1" baseline="30000" dirty="0">
                <a:solidFill>
                  <a:srgbClr val="0085C8"/>
                </a:solidFill>
                <a:latin typeface="Calibri" pitchFamily="34" charset="0"/>
              </a:rPr>
              <a:t>les paramètres d’étude de la station </a:t>
            </a:r>
          </a:p>
        </p:txBody>
      </p:sp>
    </p:spTree>
    <p:extLst>
      <p:ext uri="{BB962C8B-B14F-4D97-AF65-F5344CB8AC3E}">
        <p14:creationId xmlns:p14="http://schemas.microsoft.com/office/powerpoint/2010/main" val="36425050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9222847" y="6453027"/>
            <a:ext cx="535442" cy="292099"/>
          </a:xfrm>
        </p:spPr>
        <p:txBody>
          <a:bodyPr/>
          <a:lstStyle/>
          <a:p>
            <a:pPr>
              <a:defRPr/>
            </a:pPr>
            <a:fld id="{552BC89B-6869-4F6F-B872-A040215E6FE0}" type="slidenum">
              <a:rPr lang="fr-FR" smtClean="0"/>
              <a:pPr>
                <a:defRPr/>
              </a:pPr>
              <a:t>13</a:t>
            </a:fld>
            <a:endParaRPr lang="fr-FR" dirty="0"/>
          </a:p>
        </p:txBody>
      </p:sp>
      <p:sp>
        <p:nvSpPr>
          <p:cNvPr id="4" name="ZoneTexte 3"/>
          <p:cNvSpPr txBox="1"/>
          <p:nvPr/>
        </p:nvSpPr>
        <p:spPr>
          <a:xfrm>
            <a:off x="1064568" y="1287564"/>
            <a:ext cx="8296793" cy="2554545"/>
          </a:xfrm>
          <a:prstGeom prst="rect">
            <a:avLst/>
          </a:prstGeom>
          <a:noFill/>
        </p:spPr>
        <p:txBody>
          <a:bodyPr wrap="square" rtlCol="0">
            <a:spAutoFit/>
          </a:bodyPr>
          <a:lstStyle/>
          <a:p>
            <a:pPr algn="just"/>
            <a:r>
              <a:rPr lang="fr-FR" sz="2000" dirty="0">
                <a:latin typeface="+mj-lt"/>
              </a:rPr>
              <a:t>S</a:t>
            </a:r>
            <a:r>
              <a:rPr lang="fr-FR" sz="2000" dirty="0" smtClean="0">
                <a:latin typeface="+mj-lt"/>
              </a:rPr>
              <a:t>tructure </a:t>
            </a:r>
            <a:r>
              <a:rPr lang="fr-FR" sz="2000" b="1" dirty="0">
                <a:solidFill>
                  <a:srgbClr val="BE498B"/>
                </a:solidFill>
                <a:latin typeface="+mj-lt"/>
                <a:cs typeface="+mn-cs"/>
              </a:rPr>
              <a:t>grumeleuse dans l’horizon organo-minéral A </a:t>
            </a:r>
            <a:r>
              <a:rPr lang="fr-FR" sz="2000" dirty="0" smtClean="0">
                <a:latin typeface="+mj-lt"/>
              </a:rPr>
              <a:t>=&gt; présence </a:t>
            </a:r>
            <a:r>
              <a:rPr lang="fr-FR" sz="2000" dirty="0">
                <a:latin typeface="+mj-lt"/>
              </a:rPr>
              <a:t>de </a:t>
            </a:r>
            <a:r>
              <a:rPr lang="fr-FR" sz="2000" dirty="0" smtClean="0">
                <a:latin typeface="+mj-lt"/>
              </a:rPr>
              <a:t>vers </a:t>
            </a:r>
            <a:r>
              <a:rPr lang="fr-FR" sz="2000" dirty="0">
                <a:latin typeface="+mj-lt"/>
              </a:rPr>
              <a:t>de terre et </a:t>
            </a:r>
            <a:r>
              <a:rPr lang="fr-FR" sz="2000" dirty="0" smtClean="0">
                <a:latin typeface="+mj-lt"/>
              </a:rPr>
              <a:t>donc milieu </a:t>
            </a:r>
            <a:r>
              <a:rPr lang="fr-FR" sz="2000" dirty="0">
                <a:latin typeface="+mj-lt"/>
              </a:rPr>
              <a:t>riche et vivant. </a:t>
            </a:r>
            <a:endParaRPr lang="fr-FR" sz="2000" dirty="0" smtClean="0">
              <a:latin typeface="+mj-lt"/>
            </a:endParaRPr>
          </a:p>
          <a:p>
            <a:pPr algn="just"/>
            <a:r>
              <a:rPr lang="fr-FR" sz="2000" dirty="0">
                <a:latin typeface="+mj-lt"/>
              </a:rPr>
              <a:t>S</a:t>
            </a:r>
            <a:r>
              <a:rPr lang="fr-FR" sz="2000" dirty="0" smtClean="0">
                <a:latin typeface="+mj-lt"/>
              </a:rPr>
              <a:t>tructure </a:t>
            </a:r>
            <a:r>
              <a:rPr lang="fr-FR" sz="2000" b="1" dirty="0">
                <a:solidFill>
                  <a:srgbClr val="BE498B"/>
                </a:solidFill>
                <a:latin typeface="+mj-lt"/>
                <a:cs typeface="+mn-cs"/>
              </a:rPr>
              <a:t>polyédrique</a:t>
            </a:r>
            <a:r>
              <a:rPr lang="fr-FR" sz="2000" dirty="0" smtClean="0">
                <a:latin typeface="+mj-lt"/>
              </a:rPr>
              <a:t> =&gt; augmentation du </a:t>
            </a:r>
            <a:r>
              <a:rPr lang="fr-FR" sz="2000" dirty="0">
                <a:latin typeface="+mj-lt"/>
              </a:rPr>
              <a:t>taux d’argile </a:t>
            </a:r>
            <a:r>
              <a:rPr lang="fr-FR" sz="2000" dirty="0" smtClean="0">
                <a:latin typeface="+mj-lt"/>
              </a:rPr>
              <a:t>et diminution </a:t>
            </a:r>
            <a:r>
              <a:rPr lang="fr-FR" sz="2000" dirty="0">
                <a:latin typeface="+mj-lt"/>
              </a:rPr>
              <a:t>du caractère filtrant. </a:t>
            </a:r>
            <a:endParaRPr lang="fr-FR" sz="2000" dirty="0" smtClean="0">
              <a:latin typeface="+mj-lt"/>
            </a:endParaRPr>
          </a:p>
          <a:p>
            <a:pPr algn="just"/>
            <a:r>
              <a:rPr lang="fr-FR" sz="2000" dirty="0">
                <a:latin typeface="+mj-lt"/>
              </a:rPr>
              <a:t>Structures </a:t>
            </a:r>
            <a:r>
              <a:rPr lang="fr-FR" sz="2000" b="1" dirty="0">
                <a:solidFill>
                  <a:srgbClr val="BE498B"/>
                </a:solidFill>
                <a:latin typeface="+mj-lt"/>
                <a:cs typeface="+mn-cs"/>
              </a:rPr>
              <a:t>massives ou lamellaires </a:t>
            </a:r>
            <a:r>
              <a:rPr lang="fr-FR" sz="2000" dirty="0">
                <a:latin typeface="+mj-lt"/>
              </a:rPr>
              <a:t>se retrouvent en </a:t>
            </a:r>
            <a:r>
              <a:rPr lang="fr-FR" sz="2000" b="1" dirty="0">
                <a:solidFill>
                  <a:srgbClr val="BE498B"/>
                </a:solidFill>
                <a:latin typeface="+mj-lt"/>
                <a:cs typeface="+mn-cs"/>
              </a:rPr>
              <a:t>sol très tassé </a:t>
            </a:r>
            <a:r>
              <a:rPr lang="fr-FR" sz="2000" dirty="0">
                <a:latin typeface="+mj-lt"/>
              </a:rPr>
              <a:t>=&gt; sol imperméable à l’eau et à l’air</a:t>
            </a:r>
            <a:r>
              <a:rPr lang="fr-FR" sz="2000" dirty="0" smtClean="0">
                <a:latin typeface="+mj-lt"/>
              </a:rPr>
              <a:t>.</a:t>
            </a:r>
          </a:p>
          <a:p>
            <a:pPr algn="just"/>
            <a:r>
              <a:rPr lang="fr-FR" sz="2000" b="1" dirty="0">
                <a:solidFill>
                  <a:srgbClr val="BE498B"/>
                </a:solidFill>
                <a:latin typeface="+mj-lt"/>
                <a:cs typeface="+mn-cs"/>
              </a:rPr>
              <a:t>L’eau</a:t>
            </a:r>
            <a:r>
              <a:rPr lang="fr-FR" sz="2000" dirty="0" smtClean="0">
                <a:latin typeface="+mj-lt"/>
              </a:rPr>
              <a:t> </a:t>
            </a:r>
            <a:r>
              <a:rPr lang="fr-FR" sz="2000" dirty="0">
                <a:latin typeface="+mj-lt"/>
              </a:rPr>
              <a:t>sera uniquement présente dans les inter-espaces </a:t>
            </a:r>
            <a:r>
              <a:rPr lang="fr-FR" sz="2000" dirty="0" smtClean="0">
                <a:latin typeface="+mj-lt"/>
              </a:rPr>
              <a:t>de </a:t>
            </a:r>
            <a:r>
              <a:rPr lang="fr-FR" sz="2000" dirty="0">
                <a:latin typeface="+mj-lt"/>
              </a:rPr>
              <a:t>macroporosité (donc peu </a:t>
            </a:r>
            <a:r>
              <a:rPr lang="fr-FR" sz="2000" dirty="0" smtClean="0">
                <a:latin typeface="+mj-lt"/>
              </a:rPr>
              <a:t>assimilable par les plantes). </a:t>
            </a:r>
          </a:p>
        </p:txBody>
      </p:sp>
      <p:pic>
        <p:nvPicPr>
          <p:cNvPr id="11" name="Image 10">
            <a:extLst>
              <a:ext uri="{FF2B5EF4-FFF2-40B4-BE49-F238E27FC236}">
                <a16:creationId xmlns="" xmlns:a16="http://schemas.microsoft.com/office/drawing/2014/main" id="{F98F873C-5279-4AE0-B9C5-9433FF04F7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35348" y="3947077"/>
            <a:ext cx="2522555" cy="1891367"/>
          </a:xfrm>
          <a:prstGeom prst="rect">
            <a:avLst/>
          </a:prstGeom>
          <a:ln>
            <a:noFill/>
          </a:ln>
          <a:effectLst>
            <a:softEdge rad="112500"/>
          </a:effectLst>
        </p:spPr>
      </p:pic>
      <p:pic>
        <p:nvPicPr>
          <p:cNvPr id="6" name="Image 5"/>
          <p:cNvPicPr>
            <a:picLocks noChangeAspect="1"/>
          </p:cNvPicPr>
          <p:nvPr/>
        </p:nvPicPr>
        <p:blipFill rotWithShape="1">
          <a:blip r:embed="rId4"/>
          <a:srcRect r="21533"/>
          <a:stretch/>
        </p:blipFill>
        <p:spPr>
          <a:xfrm>
            <a:off x="6784385" y="3920383"/>
            <a:ext cx="2777127" cy="1884881"/>
          </a:xfrm>
          <a:prstGeom prst="rect">
            <a:avLst/>
          </a:prstGeom>
          <a:ln>
            <a:noFill/>
          </a:ln>
          <a:effectLst>
            <a:softEdge rad="112500"/>
          </a:effectLst>
        </p:spPr>
      </p:pic>
      <p:pic>
        <p:nvPicPr>
          <p:cNvPr id="13" name="Image 12"/>
          <p:cNvPicPr/>
          <p:nvPr/>
        </p:nvPicPr>
        <p:blipFill>
          <a:blip r:embed="rId5" cstate="print">
            <a:extLst>
              <a:ext uri="{28A0092B-C50C-407E-A947-70E740481C1C}">
                <a14:useLocalDpi xmlns:a14="http://schemas.microsoft.com/office/drawing/2010/main" val="0"/>
              </a:ext>
            </a:extLst>
          </a:blip>
          <a:stretch>
            <a:fillRect/>
          </a:stretch>
        </p:blipFill>
        <p:spPr>
          <a:xfrm>
            <a:off x="1064568" y="3920383"/>
            <a:ext cx="3096344" cy="1958791"/>
          </a:xfrm>
          <a:prstGeom prst="rect">
            <a:avLst/>
          </a:prstGeom>
          <a:ln>
            <a:noFill/>
          </a:ln>
          <a:effectLst>
            <a:softEdge rad="112500"/>
          </a:effectLst>
        </p:spPr>
      </p:pic>
      <p:sp>
        <p:nvSpPr>
          <p:cNvPr id="5" name="Rectangle 4"/>
          <p:cNvSpPr/>
          <p:nvPr/>
        </p:nvSpPr>
        <p:spPr>
          <a:xfrm>
            <a:off x="3728864" y="404664"/>
            <a:ext cx="2382062" cy="538609"/>
          </a:xfrm>
          <a:prstGeom prst="rect">
            <a:avLst/>
          </a:prstGeom>
        </p:spPr>
        <p:txBody>
          <a:bodyPr wrap="none">
            <a:spAutoFit/>
          </a:bodyPr>
          <a:lstStyle/>
          <a:p>
            <a:pPr algn="just"/>
            <a:r>
              <a:rPr lang="fr-FR" altLang="fr-FR" sz="2900" b="1" dirty="0">
                <a:solidFill>
                  <a:srgbClr val="0085C8"/>
                </a:solidFill>
                <a:latin typeface="+mj-lt"/>
                <a:ea typeface="+mj-ea"/>
                <a:cs typeface="+mj-cs"/>
              </a:rPr>
              <a:t>6. La structure</a:t>
            </a:r>
          </a:p>
        </p:txBody>
      </p:sp>
      <p:sp>
        <p:nvSpPr>
          <p:cNvPr id="10" name="ZoneTexte 6"/>
          <p:cNvSpPr txBox="1">
            <a:spLocks noChangeArrowheads="1"/>
          </p:cNvSpPr>
          <p:nvPr/>
        </p:nvSpPr>
        <p:spPr bwMode="auto">
          <a:xfrm rot="16200000">
            <a:off x="-2105533" y="4028722"/>
            <a:ext cx="5126583" cy="420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itchFamily="18" charset="0"/>
              </a:defRPr>
            </a:lvl1pPr>
            <a:lvl2pPr marL="742950" indent="-285750">
              <a:defRPr>
                <a:solidFill>
                  <a:schemeClr val="tx1"/>
                </a:solidFill>
                <a:latin typeface="Cambria" pitchFamily="18" charset="0"/>
              </a:defRPr>
            </a:lvl2pPr>
            <a:lvl3pPr marL="1143000" indent="-228600">
              <a:defRPr>
                <a:solidFill>
                  <a:schemeClr val="tx1"/>
                </a:solidFill>
                <a:latin typeface="Cambria" pitchFamily="18" charset="0"/>
              </a:defRPr>
            </a:lvl3pPr>
            <a:lvl4pPr marL="1600200" indent="-228600">
              <a:defRPr>
                <a:solidFill>
                  <a:schemeClr val="tx1"/>
                </a:solidFill>
                <a:latin typeface="Cambria" pitchFamily="18" charset="0"/>
              </a:defRPr>
            </a:lvl4pPr>
            <a:lvl5pPr marL="2057400" indent="-228600">
              <a:defRPr>
                <a:solidFill>
                  <a:schemeClr val="tx1"/>
                </a:solidFill>
                <a:latin typeface="Cambria" pitchFamily="18" charset="0"/>
              </a:defRPr>
            </a:lvl5pPr>
            <a:lvl6pPr marL="2514600" indent="-228600" fontAlgn="base">
              <a:spcBef>
                <a:spcPct val="0"/>
              </a:spcBef>
              <a:spcAft>
                <a:spcPct val="0"/>
              </a:spcAft>
              <a:defRPr>
                <a:solidFill>
                  <a:schemeClr val="tx1"/>
                </a:solidFill>
                <a:latin typeface="Cambria" pitchFamily="18" charset="0"/>
              </a:defRPr>
            </a:lvl6pPr>
            <a:lvl7pPr marL="2971800" indent="-228600" fontAlgn="base">
              <a:spcBef>
                <a:spcPct val="0"/>
              </a:spcBef>
              <a:spcAft>
                <a:spcPct val="0"/>
              </a:spcAft>
              <a:defRPr>
                <a:solidFill>
                  <a:schemeClr val="tx1"/>
                </a:solidFill>
                <a:latin typeface="Cambria" pitchFamily="18" charset="0"/>
              </a:defRPr>
            </a:lvl7pPr>
            <a:lvl8pPr marL="3429000" indent="-228600" fontAlgn="base">
              <a:spcBef>
                <a:spcPct val="0"/>
              </a:spcBef>
              <a:spcAft>
                <a:spcPct val="0"/>
              </a:spcAft>
              <a:defRPr>
                <a:solidFill>
                  <a:schemeClr val="tx1"/>
                </a:solidFill>
                <a:latin typeface="Cambria" pitchFamily="18" charset="0"/>
              </a:defRPr>
            </a:lvl8pPr>
            <a:lvl9pPr marL="3886200" indent="-228600" fontAlgn="base">
              <a:spcBef>
                <a:spcPct val="0"/>
              </a:spcBef>
              <a:spcAft>
                <a:spcPct val="0"/>
              </a:spcAft>
              <a:defRPr>
                <a:solidFill>
                  <a:schemeClr val="tx1"/>
                </a:solidFill>
                <a:latin typeface="Cambria" pitchFamily="18" charset="0"/>
              </a:defRPr>
            </a:lvl9pPr>
          </a:lstStyle>
          <a:p>
            <a:pPr algn="ctr"/>
            <a:r>
              <a:rPr lang="fr-FR" altLang="fr-FR" sz="3200" b="1" i="1" baseline="30000" dirty="0" smtClean="0">
                <a:solidFill>
                  <a:srgbClr val="0085C8"/>
                </a:solidFill>
                <a:latin typeface="Calibri" pitchFamily="34" charset="0"/>
              </a:rPr>
              <a:t>Définir </a:t>
            </a:r>
            <a:r>
              <a:rPr lang="fr-FR" altLang="fr-FR" sz="3200" b="1" i="1" baseline="30000" dirty="0">
                <a:solidFill>
                  <a:srgbClr val="0085C8"/>
                </a:solidFill>
                <a:latin typeface="Calibri" pitchFamily="34" charset="0"/>
              </a:rPr>
              <a:t>les paramètres d’étude de la station </a:t>
            </a:r>
          </a:p>
        </p:txBody>
      </p:sp>
      <p:sp>
        <p:nvSpPr>
          <p:cNvPr id="14" name="Zone de texte 2"/>
          <p:cNvSpPr txBox="1">
            <a:spLocks noChangeArrowheads="1"/>
          </p:cNvSpPr>
          <p:nvPr/>
        </p:nvSpPr>
        <p:spPr bwMode="auto">
          <a:xfrm>
            <a:off x="1640632" y="5812219"/>
            <a:ext cx="2065282" cy="428792"/>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fr-FR" sz="1600" i="1" dirty="0" smtClean="0">
                <a:latin typeface="+mj-lt"/>
              </a:rPr>
              <a:t>Structure grumeleuse</a:t>
            </a:r>
            <a:endParaRPr lang="fr-FR" sz="1600" i="1" dirty="0">
              <a:latin typeface="+mj-lt"/>
            </a:endParaRPr>
          </a:p>
        </p:txBody>
      </p:sp>
      <p:sp>
        <p:nvSpPr>
          <p:cNvPr id="15" name="Zone de texte 2"/>
          <p:cNvSpPr txBox="1">
            <a:spLocks noChangeArrowheads="1"/>
          </p:cNvSpPr>
          <p:nvPr/>
        </p:nvSpPr>
        <p:spPr bwMode="auto">
          <a:xfrm>
            <a:off x="7329264" y="5762737"/>
            <a:ext cx="1632782" cy="402567"/>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fr-FR" sz="1600" i="1" dirty="0"/>
              <a:t>Structure friable </a:t>
            </a:r>
          </a:p>
        </p:txBody>
      </p:sp>
      <p:sp>
        <p:nvSpPr>
          <p:cNvPr id="16" name="Zone de texte 2"/>
          <p:cNvSpPr txBox="1">
            <a:spLocks noChangeArrowheads="1"/>
          </p:cNvSpPr>
          <p:nvPr/>
        </p:nvSpPr>
        <p:spPr bwMode="auto">
          <a:xfrm>
            <a:off x="4589689" y="5805264"/>
            <a:ext cx="1907762" cy="50961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ctr">
              <a:spcAft>
                <a:spcPts val="0"/>
              </a:spcAft>
            </a:pPr>
            <a:r>
              <a:rPr lang="fr-FR" sz="1600" i="1" dirty="0"/>
              <a:t>Structure </a:t>
            </a:r>
            <a:r>
              <a:rPr lang="fr-FR" sz="1600" i="1" dirty="0" err="1" smtClean="0"/>
              <a:t>polyèdrique</a:t>
            </a:r>
            <a:r>
              <a:rPr lang="fr-FR" sz="1600" i="1" dirty="0" smtClean="0"/>
              <a:t>, anguleuse</a:t>
            </a:r>
            <a:endParaRPr lang="fr-FR" sz="1600" i="1" dirty="0">
              <a:latin typeface="+mj-lt"/>
            </a:endParaRPr>
          </a:p>
        </p:txBody>
      </p:sp>
    </p:spTree>
    <p:extLst>
      <p:ext uri="{BB962C8B-B14F-4D97-AF65-F5344CB8AC3E}">
        <p14:creationId xmlns:p14="http://schemas.microsoft.com/office/powerpoint/2010/main" val="17398053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9242094" y="6453188"/>
            <a:ext cx="535442" cy="292099"/>
          </a:xfrm>
        </p:spPr>
        <p:txBody>
          <a:bodyPr/>
          <a:lstStyle/>
          <a:p>
            <a:pPr>
              <a:defRPr/>
            </a:pPr>
            <a:fld id="{552BC89B-6869-4F6F-B872-A040215E6FE0}" type="slidenum">
              <a:rPr lang="fr-FR" smtClean="0"/>
              <a:pPr>
                <a:defRPr/>
              </a:pPr>
              <a:t>14</a:t>
            </a:fld>
            <a:endParaRPr lang="fr-FR" dirty="0"/>
          </a:p>
        </p:txBody>
      </p:sp>
      <p:sp>
        <p:nvSpPr>
          <p:cNvPr id="5" name="ZoneTexte 4"/>
          <p:cNvSpPr txBox="1"/>
          <p:nvPr/>
        </p:nvSpPr>
        <p:spPr>
          <a:xfrm>
            <a:off x="1264611" y="1472348"/>
            <a:ext cx="8098594" cy="1323439"/>
          </a:xfrm>
          <a:prstGeom prst="rect">
            <a:avLst/>
          </a:prstGeom>
          <a:noFill/>
        </p:spPr>
        <p:txBody>
          <a:bodyPr wrap="square" rtlCol="0">
            <a:spAutoFit/>
          </a:bodyPr>
          <a:lstStyle/>
          <a:p>
            <a:pPr algn="just"/>
            <a:r>
              <a:rPr lang="fr-FR" sz="2000" b="1" dirty="0">
                <a:solidFill>
                  <a:srgbClr val="BE498B"/>
                </a:solidFill>
                <a:latin typeface="+mj-lt"/>
                <a:cs typeface="+mn-cs"/>
              </a:rPr>
              <a:t>Effervescence</a:t>
            </a:r>
            <a:r>
              <a:rPr lang="fr-FR" sz="2000" dirty="0" smtClean="0">
                <a:latin typeface="+mj-lt"/>
              </a:rPr>
              <a:t> </a:t>
            </a:r>
            <a:r>
              <a:rPr lang="fr-FR" sz="2000" dirty="0">
                <a:latin typeface="+mj-lt"/>
              </a:rPr>
              <a:t>de la terre fine </a:t>
            </a:r>
            <a:r>
              <a:rPr lang="fr-FR" sz="2000" b="1" dirty="0">
                <a:solidFill>
                  <a:srgbClr val="BE498B"/>
                </a:solidFill>
                <a:latin typeface="+mj-lt"/>
                <a:cs typeface="+mn-cs"/>
              </a:rPr>
              <a:t>en contact avec de l’acide chlorhydrique </a:t>
            </a:r>
            <a:r>
              <a:rPr lang="fr-FR" sz="2000" dirty="0">
                <a:latin typeface="+mj-lt"/>
              </a:rPr>
              <a:t>(HCl)  </a:t>
            </a:r>
            <a:r>
              <a:rPr lang="fr-FR" sz="2000" dirty="0" smtClean="0">
                <a:latin typeface="+mj-lt"/>
              </a:rPr>
              <a:t>=&gt; désigne une </a:t>
            </a:r>
            <a:r>
              <a:rPr lang="fr-FR" sz="2000" b="1" dirty="0">
                <a:solidFill>
                  <a:srgbClr val="BE498B"/>
                </a:solidFill>
                <a:latin typeface="+mj-lt"/>
                <a:cs typeface="+mn-cs"/>
              </a:rPr>
              <a:t>présence de carbonates de calcium</a:t>
            </a:r>
            <a:r>
              <a:rPr lang="fr-FR" sz="2000" dirty="0" smtClean="0">
                <a:latin typeface="+mj-lt"/>
              </a:rPr>
              <a:t> dans </a:t>
            </a:r>
            <a:r>
              <a:rPr lang="fr-FR" sz="2000" dirty="0">
                <a:latin typeface="+mj-lt"/>
              </a:rPr>
              <a:t>le </a:t>
            </a:r>
            <a:r>
              <a:rPr lang="fr-FR" sz="2000" dirty="0" smtClean="0">
                <a:latin typeface="+mj-lt"/>
              </a:rPr>
              <a:t>sol</a:t>
            </a:r>
          </a:p>
          <a:p>
            <a:pPr algn="just"/>
            <a:r>
              <a:rPr lang="fr-FR" sz="2000" dirty="0" smtClean="0">
                <a:latin typeface="+mj-lt"/>
              </a:rPr>
              <a:t>L’omniprésence </a:t>
            </a:r>
            <a:r>
              <a:rPr lang="fr-FR" sz="2000" dirty="0">
                <a:latin typeface="+mj-lt"/>
              </a:rPr>
              <a:t>de </a:t>
            </a:r>
            <a:r>
              <a:rPr lang="fr-FR" sz="2000" dirty="0" smtClean="0">
                <a:latin typeface="+mj-lt"/>
              </a:rPr>
              <a:t>ces ions peut perturber </a:t>
            </a:r>
            <a:r>
              <a:rPr lang="fr-FR" sz="2000" dirty="0">
                <a:latin typeface="+mj-lt"/>
              </a:rPr>
              <a:t>l’assimilation d’autres éléments nutritifs (phosphore, sodium, magnésium) et </a:t>
            </a:r>
            <a:r>
              <a:rPr lang="fr-FR" sz="2000" b="1" dirty="0">
                <a:solidFill>
                  <a:srgbClr val="BE498B"/>
                </a:solidFill>
                <a:latin typeface="+mj-lt"/>
                <a:cs typeface="+mn-cs"/>
              </a:rPr>
              <a:t>peut induire des carences</a:t>
            </a:r>
            <a:r>
              <a:rPr lang="fr-FR" sz="2000" dirty="0" smtClean="0">
                <a:latin typeface="+mj-lt"/>
              </a:rPr>
              <a:t>.</a:t>
            </a:r>
            <a:endParaRPr lang="fr-FR" sz="2000" dirty="0">
              <a:latin typeface="+mj-lt"/>
            </a:endParaRPr>
          </a:p>
        </p:txBody>
      </p:sp>
      <p:pic>
        <p:nvPicPr>
          <p:cNvPr id="6" name="Image 5">
            <a:extLst>
              <a:ext uri="{FF2B5EF4-FFF2-40B4-BE49-F238E27FC236}">
                <a16:creationId xmlns="" xmlns:a16="http://schemas.microsoft.com/office/drawing/2014/main" id="{8CFE0EBD-EB0E-403C-8E64-7479592CC5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4611" y="3122381"/>
            <a:ext cx="3904413" cy="2601873"/>
          </a:xfrm>
          <a:prstGeom prst="rect">
            <a:avLst/>
          </a:prstGeom>
        </p:spPr>
      </p:pic>
      <p:pic>
        <p:nvPicPr>
          <p:cNvPr id="9" name="Image 8">
            <a:extLst>
              <a:ext uri="{FF2B5EF4-FFF2-40B4-BE49-F238E27FC236}">
                <a16:creationId xmlns="" xmlns:a16="http://schemas.microsoft.com/office/drawing/2014/main" id="{60D71CA6-8DF6-467E-910B-04E9CC9EFE2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20774" y="3123320"/>
            <a:ext cx="3889041" cy="2591629"/>
          </a:xfrm>
          <a:prstGeom prst="rect">
            <a:avLst/>
          </a:prstGeom>
        </p:spPr>
      </p:pic>
      <p:sp>
        <p:nvSpPr>
          <p:cNvPr id="3" name="Rectangle 2"/>
          <p:cNvSpPr/>
          <p:nvPr/>
        </p:nvSpPr>
        <p:spPr>
          <a:xfrm>
            <a:off x="3008784" y="401239"/>
            <a:ext cx="4432752" cy="538609"/>
          </a:xfrm>
          <a:prstGeom prst="rect">
            <a:avLst/>
          </a:prstGeom>
        </p:spPr>
        <p:txBody>
          <a:bodyPr wrap="none">
            <a:spAutoFit/>
          </a:bodyPr>
          <a:lstStyle/>
          <a:p>
            <a:pPr algn="just"/>
            <a:r>
              <a:rPr lang="fr-FR" altLang="fr-FR" sz="2900" b="1" dirty="0">
                <a:solidFill>
                  <a:srgbClr val="0085C8"/>
                </a:solidFill>
                <a:latin typeface="+mj-lt"/>
                <a:ea typeface="+mj-ea"/>
                <a:cs typeface="+mj-cs"/>
              </a:rPr>
              <a:t>7</a:t>
            </a:r>
            <a:r>
              <a:rPr lang="fr-FR" altLang="fr-FR" sz="2900" b="1" dirty="0" smtClean="0">
                <a:solidFill>
                  <a:srgbClr val="0085C8"/>
                </a:solidFill>
                <a:latin typeface="+mj-lt"/>
                <a:ea typeface="+mj-ea"/>
                <a:cs typeface="+mj-cs"/>
              </a:rPr>
              <a:t>. Présence </a:t>
            </a:r>
            <a:r>
              <a:rPr lang="fr-FR" altLang="fr-FR" sz="2900" b="1" dirty="0">
                <a:solidFill>
                  <a:srgbClr val="0085C8"/>
                </a:solidFill>
                <a:latin typeface="+mj-lt"/>
                <a:ea typeface="+mj-ea"/>
                <a:cs typeface="+mj-cs"/>
              </a:rPr>
              <a:t>de calcaire actif</a:t>
            </a:r>
          </a:p>
        </p:txBody>
      </p:sp>
      <p:sp>
        <p:nvSpPr>
          <p:cNvPr id="4" name="ZoneTexte 3"/>
          <p:cNvSpPr txBox="1"/>
          <p:nvPr/>
        </p:nvSpPr>
        <p:spPr>
          <a:xfrm>
            <a:off x="1568624" y="5826750"/>
            <a:ext cx="3422480" cy="338554"/>
          </a:xfrm>
          <a:prstGeom prst="rect">
            <a:avLst/>
          </a:prstGeom>
          <a:noFill/>
        </p:spPr>
        <p:txBody>
          <a:bodyPr wrap="square" rtlCol="0">
            <a:spAutoFit/>
          </a:bodyPr>
          <a:lstStyle/>
          <a:p>
            <a:r>
              <a:rPr lang="fr-FR" sz="1600" i="1" dirty="0">
                <a:latin typeface="+mj-lt"/>
              </a:rPr>
              <a:t>Trace d’effervescence sur la terre fine</a:t>
            </a:r>
          </a:p>
        </p:txBody>
      </p:sp>
      <p:sp>
        <p:nvSpPr>
          <p:cNvPr id="13" name="ZoneTexte 6"/>
          <p:cNvSpPr txBox="1">
            <a:spLocks noChangeArrowheads="1"/>
          </p:cNvSpPr>
          <p:nvPr/>
        </p:nvSpPr>
        <p:spPr bwMode="auto">
          <a:xfrm rot="16200000">
            <a:off x="-2105533" y="4028722"/>
            <a:ext cx="5126583" cy="420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itchFamily="18" charset="0"/>
              </a:defRPr>
            </a:lvl1pPr>
            <a:lvl2pPr marL="742950" indent="-285750">
              <a:defRPr>
                <a:solidFill>
                  <a:schemeClr val="tx1"/>
                </a:solidFill>
                <a:latin typeface="Cambria" pitchFamily="18" charset="0"/>
              </a:defRPr>
            </a:lvl2pPr>
            <a:lvl3pPr marL="1143000" indent="-228600">
              <a:defRPr>
                <a:solidFill>
                  <a:schemeClr val="tx1"/>
                </a:solidFill>
                <a:latin typeface="Cambria" pitchFamily="18" charset="0"/>
              </a:defRPr>
            </a:lvl3pPr>
            <a:lvl4pPr marL="1600200" indent="-228600">
              <a:defRPr>
                <a:solidFill>
                  <a:schemeClr val="tx1"/>
                </a:solidFill>
                <a:latin typeface="Cambria" pitchFamily="18" charset="0"/>
              </a:defRPr>
            </a:lvl4pPr>
            <a:lvl5pPr marL="2057400" indent="-228600">
              <a:defRPr>
                <a:solidFill>
                  <a:schemeClr val="tx1"/>
                </a:solidFill>
                <a:latin typeface="Cambria" pitchFamily="18" charset="0"/>
              </a:defRPr>
            </a:lvl5pPr>
            <a:lvl6pPr marL="2514600" indent="-228600" fontAlgn="base">
              <a:spcBef>
                <a:spcPct val="0"/>
              </a:spcBef>
              <a:spcAft>
                <a:spcPct val="0"/>
              </a:spcAft>
              <a:defRPr>
                <a:solidFill>
                  <a:schemeClr val="tx1"/>
                </a:solidFill>
                <a:latin typeface="Cambria" pitchFamily="18" charset="0"/>
              </a:defRPr>
            </a:lvl6pPr>
            <a:lvl7pPr marL="2971800" indent="-228600" fontAlgn="base">
              <a:spcBef>
                <a:spcPct val="0"/>
              </a:spcBef>
              <a:spcAft>
                <a:spcPct val="0"/>
              </a:spcAft>
              <a:defRPr>
                <a:solidFill>
                  <a:schemeClr val="tx1"/>
                </a:solidFill>
                <a:latin typeface="Cambria" pitchFamily="18" charset="0"/>
              </a:defRPr>
            </a:lvl7pPr>
            <a:lvl8pPr marL="3429000" indent="-228600" fontAlgn="base">
              <a:spcBef>
                <a:spcPct val="0"/>
              </a:spcBef>
              <a:spcAft>
                <a:spcPct val="0"/>
              </a:spcAft>
              <a:defRPr>
                <a:solidFill>
                  <a:schemeClr val="tx1"/>
                </a:solidFill>
                <a:latin typeface="Cambria" pitchFamily="18" charset="0"/>
              </a:defRPr>
            </a:lvl8pPr>
            <a:lvl9pPr marL="3886200" indent="-228600" fontAlgn="base">
              <a:spcBef>
                <a:spcPct val="0"/>
              </a:spcBef>
              <a:spcAft>
                <a:spcPct val="0"/>
              </a:spcAft>
              <a:defRPr>
                <a:solidFill>
                  <a:schemeClr val="tx1"/>
                </a:solidFill>
                <a:latin typeface="Cambria" pitchFamily="18" charset="0"/>
              </a:defRPr>
            </a:lvl9pPr>
          </a:lstStyle>
          <a:p>
            <a:pPr algn="ctr"/>
            <a:r>
              <a:rPr lang="fr-FR" altLang="fr-FR" sz="3200" b="1" i="1" baseline="30000" dirty="0" smtClean="0">
                <a:solidFill>
                  <a:srgbClr val="0085C8"/>
                </a:solidFill>
                <a:latin typeface="Calibri" pitchFamily="34" charset="0"/>
              </a:rPr>
              <a:t>Définir </a:t>
            </a:r>
            <a:r>
              <a:rPr lang="fr-FR" altLang="fr-FR" sz="3200" b="1" i="1" baseline="30000" dirty="0">
                <a:solidFill>
                  <a:srgbClr val="0085C8"/>
                </a:solidFill>
                <a:latin typeface="Calibri" pitchFamily="34" charset="0"/>
              </a:rPr>
              <a:t>les paramètres d’étude de la station </a:t>
            </a:r>
          </a:p>
        </p:txBody>
      </p:sp>
      <p:sp>
        <p:nvSpPr>
          <p:cNvPr id="16" name="ZoneTexte 15"/>
          <p:cNvSpPr txBox="1"/>
          <p:nvPr/>
        </p:nvSpPr>
        <p:spPr>
          <a:xfrm>
            <a:off x="6321152" y="6042482"/>
            <a:ext cx="1838305" cy="338554"/>
          </a:xfrm>
          <a:prstGeom prst="rect">
            <a:avLst/>
          </a:prstGeom>
          <a:noFill/>
        </p:spPr>
        <p:txBody>
          <a:bodyPr wrap="square" rtlCol="0">
            <a:spAutoFit/>
          </a:bodyPr>
          <a:lstStyle/>
          <a:p>
            <a:r>
              <a:rPr lang="fr-FR" sz="1600" i="1" dirty="0">
                <a:latin typeface="+mj-lt"/>
              </a:rPr>
              <a:t>Trace de calcaire</a:t>
            </a:r>
          </a:p>
        </p:txBody>
      </p:sp>
      <p:cxnSp>
        <p:nvCxnSpPr>
          <p:cNvPr id="17" name="Connecteur droit avec flèche 16"/>
          <p:cNvCxnSpPr/>
          <p:nvPr/>
        </p:nvCxnSpPr>
        <p:spPr>
          <a:xfrm>
            <a:off x="6897216" y="4836011"/>
            <a:ext cx="159997" cy="119210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828960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9242094" y="6450014"/>
            <a:ext cx="535442" cy="292099"/>
          </a:xfrm>
        </p:spPr>
        <p:txBody>
          <a:bodyPr/>
          <a:lstStyle/>
          <a:p>
            <a:pPr>
              <a:defRPr/>
            </a:pPr>
            <a:fld id="{552BC89B-6869-4F6F-B872-A040215E6FE0}" type="slidenum">
              <a:rPr lang="fr-FR" smtClean="0"/>
              <a:pPr>
                <a:defRPr/>
              </a:pPr>
              <a:t>15</a:t>
            </a:fld>
            <a:endParaRPr lang="fr-FR" dirty="0"/>
          </a:p>
        </p:txBody>
      </p:sp>
      <p:sp>
        <p:nvSpPr>
          <p:cNvPr id="5" name="ZoneTexte 4"/>
          <p:cNvSpPr txBox="1"/>
          <p:nvPr/>
        </p:nvSpPr>
        <p:spPr>
          <a:xfrm>
            <a:off x="1002147" y="1549098"/>
            <a:ext cx="8496944" cy="2416046"/>
          </a:xfrm>
          <a:prstGeom prst="rect">
            <a:avLst/>
          </a:prstGeom>
          <a:noFill/>
        </p:spPr>
        <p:txBody>
          <a:bodyPr wrap="square" rtlCol="0">
            <a:spAutoFit/>
          </a:bodyPr>
          <a:lstStyle/>
          <a:p>
            <a:pPr algn="just"/>
            <a:endParaRPr lang="fr-FR" sz="1100" dirty="0">
              <a:latin typeface="+mj-lt"/>
            </a:endParaRPr>
          </a:p>
          <a:p>
            <a:pPr marL="342900" indent="-342900" algn="just">
              <a:buFont typeface="+mj-lt"/>
              <a:buAutoNum type="arabicPeriod"/>
            </a:pPr>
            <a:r>
              <a:rPr lang="fr-FR" sz="2000" dirty="0" smtClean="0">
                <a:latin typeface="+mj-lt"/>
              </a:rPr>
              <a:t>Par </a:t>
            </a:r>
            <a:r>
              <a:rPr lang="fr-FR" sz="2000" b="1" dirty="0">
                <a:solidFill>
                  <a:srgbClr val="BE498B"/>
                </a:solidFill>
                <a:latin typeface="+mj-lt"/>
                <a:cs typeface="+mn-cs"/>
              </a:rPr>
              <a:t>relevé exhaustif </a:t>
            </a:r>
            <a:r>
              <a:rPr lang="fr-FR" sz="2000" dirty="0">
                <a:latin typeface="+mj-lt"/>
              </a:rPr>
              <a:t>(attention aux stations très hétérogènes et/ou possédant de grandes surfaces)</a:t>
            </a:r>
          </a:p>
          <a:p>
            <a:pPr marL="342900" indent="-342900" algn="just">
              <a:buFont typeface="+mj-lt"/>
              <a:buAutoNum type="arabicPeriod"/>
            </a:pPr>
            <a:r>
              <a:rPr lang="fr-FR" sz="2000" dirty="0">
                <a:latin typeface="+mj-lt"/>
              </a:rPr>
              <a:t>Par des </a:t>
            </a:r>
            <a:r>
              <a:rPr lang="fr-FR" sz="2000" b="1" dirty="0">
                <a:solidFill>
                  <a:srgbClr val="BE498B"/>
                </a:solidFill>
                <a:latin typeface="+mj-lt"/>
                <a:cs typeface="+mn-cs"/>
              </a:rPr>
              <a:t>placettes rondes </a:t>
            </a:r>
            <a:r>
              <a:rPr lang="fr-FR" sz="2000" dirty="0">
                <a:latin typeface="+mj-lt"/>
              </a:rPr>
              <a:t>de </a:t>
            </a:r>
            <a:r>
              <a:rPr lang="fr-FR" sz="2000" dirty="0" smtClean="0">
                <a:latin typeface="+mj-lt"/>
              </a:rPr>
              <a:t>10 à 12 </a:t>
            </a:r>
            <a:r>
              <a:rPr lang="fr-FR" sz="2000" dirty="0">
                <a:latin typeface="+mj-lt"/>
              </a:rPr>
              <a:t>m de rayon (soit </a:t>
            </a:r>
            <a:r>
              <a:rPr lang="fr-FR" sz="2000" dirty="0" smtClean="0">
                <a:latin typeface="+mj-lt"/>
              </a:rPr>
              <a:t>314 ou 452 </a:t>
            </a:r>
            <a:r>
              <a:rPr lang="fr-FR" sz="2000" dirty="0">
                <a:latin typeface="+mj-lt"/>
              </a:rPr>
              <a:t>m²) : </a:t>
            </a:r>
            <a:r>
              <a:rPr lang="fr-FR" sz="2000" dirty="0" smtClean="0">
                <a:latin typeface="+mj-lt"/>
              </a:rPr>
              <a:t>plus </a:t>
            </a:r>
            <a:r>
              <a:rPr lang="fr-FR" sz="2000" dirty="0">
                <a:latin typeface="+mj-lt"/>
              </a:rPr>
              <a:t>facile et assez représentatif (</a:t>
            </a:r>
            <a:r>
              <a:rPr lang="fr-FR" sz="2000" dirty="0" smtClean="0">
                <a:latin typeface="+mj-lt"/>
              </a:rPr>
              <a:t>1 point/ha </a:t>
            </a:r>
            <a:r>
              <a:rPr lang="fr-FR" sz="2000" dirty="0">
                <a:latin typeface="+mj-lt"/>
              </a:rPr>
              <a:t>pour les forêts homogènes, 4/ha pour les forêts </a:t>
            </a:r>
            <a:r>
              <a:rPr lang="fr-FR" sz="2000" dirty="0" smtClean="0">
                <a:latin typeface="+mj-lt"/>
              </a:rPr>
              <a:t>hétérogènes et/ou </a:t>
            </a:r>
            <a:r>
              <a:rPr lang="fr-FR" sz="2000" dirty="0">
                <a:latin typeface="+mj-lt"/>
              </a:rPr>
              <a:t>très éclaircies)</a:t>
            </a:r>
          </a:p>
          <a:p>
            <a:pPr marL="342900" indent="-342900" algn="just">
              <a:buFont typeface="+mj-lt"/>
              <a:buAutoNum type="arabicPeriod"/>
            </a:pPr>
            <a:r>
              <a:rPr lang="fr-FR" sz="2000" dirty="0">
                <a:latin typeface="+mj-lt"/>
              </a:rPr>
              <a:t>Des </a:t>
            </a:r>
            <a:r>
              <a:rPr lang="fr-FR" sz="2000" b="1" dirty="0">
                <a:solidFill>
                  <a:srgbClr val="BE498B"/>
                </a:solidFill>
                <a:latin typeface="+mj-lt"/>
                <a:cs typeface="+mn-cs"/>
              </a:rPr>
              <a:t>placettes </a:t>
            </a:r>
            <a:r>
              <a:rPr lang="fr-FR" sz="2000" b="1" dirty="0" smtClean="0">
                <a:solidFill>
                  <a:srgbClr val="BE498B"/>
                </a:solidFill>
                <a:latin typeface="+mj-lt"/>
                <a:cs typeface="+mn-cs"/>
              </a:rPr>
              <a:t>carrées de </a:t>
            </a:r>
            <a:r>
              <a:rPr lang="fr-FR" sz="2000" b="1" dirty="0">
                <a:solidFill>
                  <a:srgbClr val="BE498B"/>
                </a:solidFill>
                <a:latin typeface="+mj-lt"/>
                <a:cs typeface="+mn-cs"/>
              </a:rPr>
              <a:t>100 m²</a:t>
            </a:r>
            <a:r>
              <a:rPr lang="fr-FR" sz="2000" b="1" dirty="0" smtClean="0">
                <a:solidFill>
                  <a:srgbClr val="BE498B"/>
                </a:solidFill>
                <a:latin typeface="+mj-lt"/>
                <a:cs typeface="+mn-cs"/>
              </a:rPr>
              <a:t>, </a:t>
            </a:r>
            <a:r>
              <a:rPr lang="fr-FR" sz="2000" dirty="0">
                <a:latin typeface="+mj-lt"/>
              </a:rPr>
              <a:t>(</a:t>
            </a:r>
            <a:r>
              <a:rPr lang="fr-FR" sz="2000" dirty="0" smtClean="0">
                <a:latin typeface="+mj-lt"/>
              </a:rPr>
              <a:t>1 point/ha </a:t>
            </a:r>
            <a:r>
              <a:rPr lang="fr-FR" sz="2000" dirty="0">
                <a:latin typeface="+mj-lt"/>
              </a:rPr>
              <a:t>pour les forêts homogènes, 4/ha pour les forêts hétérogènes, très éclaircies</a:t>
            </a:r>
            <a:r>
              <a:rPr lang="fr-FR" sz="2000" dirty="0" smtClean="0">
                <a:latin typeface="+mj-lt"/>
              </a:rPr>
              <a:t>).</a:t>
            </a:r>
            <a:endParaRPr lang="fr-FR" sz="2000" dirty="0">
              <a:latin typeface="+mj-lt"/>
            </a:endParaRPr>
          </a:p>
        </p:txBody>
      </p:sp>
      <p:sp>
        <p:nvSpPr>
          <p:cNvPr id="6" name="Rectangle 5"/>
          <p:cNvSpPr/>
          <p:nvPr/>
        </p:nvSpPr>
        <p:spPr>
          <a:xfrm>
            <a:off x="3061299" y="409750"/>
            <a:ext cx="3918189" cy="538609"/>
          </a:xfrm>
          <a:prstGeom prst="rect">
            <a:avLst/>
          </a:prstGeom>
        </p:spPr>
        <p:txBody>
          <a:bodyPr wrap="none">
            <a:spAutoFit/>
          </a:bodyPr>
          <a:lstStyle/>
          <a:p>
            <a:pPr algn="just"/>
            <a:r>
              <a:rPr lang="fr-FR" altLang="fr-FR" sz="2900" b="1" dirty="0">
                <a:solidFill>
                  <a:srgbClr val="0085C8"/>
                </a:solidFill>
                <a:latin typeface="+mj-lt"/>
                <a:ea typeface="+mj-ea"/>
                <a:cs typeface="+mj-cs"/>
              </a:rPr>
              <a:t>8. Végétation indicatrice</a:t>
            </a:r>
          </a:p>
        </p:txBody>
      </p:sp>
      <p:sp>
        <p:nvSpPr>
          <p:cNvPr id="13" name="ZoneTexte 12"/>
          <p:cNvSpPr txBox="1"/>
          <p:nvPr/>
        </p:nvSpPr>
        <p:spPr>
          <a:xfrm>
            <a:off x="1009905" y="1227964"/>
            <a:ext cx="6026363" cy="400110"/>
          </a:xfrm>
          <a:prstGeom prst="rect">
            <a:avLst/>
          </a:prstGeom>
          <a:noFill/>
        </p:spPr>
        <p:txBody>
          <a:bodyPr wrap="square" rtlCol="0">
            <a:spAutoFit/>
          </a:bodyPr>
          <a:lstStyle/>
          <a:p>
            <a:pPr algn="just"/>
            <a:r>
              <a:rPr lang="fr-FR" sz="2000" dirty="0" smtClean="0">
                <a:latin typeface="+mj-lt"/>
              </a:rPr>
              <a:t>Pour </a:t>
            </a:r>
            <a:r>
              <a:rPr lang="fr-FR" sz="2000" dirty="0">
                <a:latin typeface="+mj-lt"/>
              </a:rPr>
              <a:t>analyser la végétation, il existe plusieurs </a:t>
            </a:r>
            <a:r>
              <a:rPr lang="fr-FR" sz="2000" dirty="0" smtClean="0">
                <a:latin typeface="+mj-lt"/>
              </a:rPr>
              <a:t>méthodes</a:t>
            </a:r>
          </a:p>
        </p:txBody>
      </p:sp>
      <p:sp>
        <p:nvSpPr>
          <p:cNvPr id="14" name="ZoneTexte 6"/>
          <p:cNvSpPr txBox="1">
            <a:spLocks noChangeArrowheads="1"/>
          </p:cNvSpPr>
          <p:nvPr/>
        </p:nvSpPr>
        <p:spPr bwMode="auto">
          <a:xfrm rot="16200000">
            <a:off x="-2105533" y="4028722"/>
            <a:ext cx="5126583" cy="420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itchFamily="18" charset="0"/>
              </a:defRPr>
            </a:lvl1pPr>
            <a:lvl2pPr marL="742950" indent="-285750">
              <a:defRPr>
                <a:solidFill>
                  <a:schemeClr val="tx1"/>
                </a:solidFill>
                <a:latin typeface="Cambria" pitchFamily="18" charset="0"/>
              </a:defRPr>
            </a:lvl2pPr>
            <a:lvl3pPr marL="1143000" indent="-228600">
              <a:defRPr>
                <a:solidFill>
                  <a:schemeClr val="tx1"/>
                </a:solidFill>
                <a:latin typeface="Cambria" pitchFamily="18" charset="0"/>
              </a:defRPr>
            </a:lvl3pPr>
            <a:lvl4pPr marL="1600200" indent="-228600">
              <a:defRPr>
                <a:solidFill>
                  <a:schemeClr val="tx1"/>
                </a:solidFill>
                <a:latin typeface="Cambria" pitchFamily="18" charset="0"/>
              </a:defRPr>
            </a:lvl4pPr>
            <a:lvl5pPr marL="2057400" indent="-228600">
              <a:defRPr>
                <a:solidFill>
                  <a:schemeClr val="tx1"/>
                </a:solidFill>
                <a:latin typeface="Cambria" pitchFamily="18" charset="0"/>
              </a:defRPr>
            </a:lvl5pPr>
            <a:lvl6pPr marL="2514600" indent="-228600" fontAlgn="base">
              <a:spcBef>
                <a:spcPct val="0"/>
              </a:spcBef>
              <a:spcAft>
                <a:spcPct val="0"/>
              </a:spcAft>
              <a:defRPr>
                <a:solidFill>
                  <a:schemeClr val="tx1"/>
                </a:solidFill>
                <a:latin typeface="Cambria" pitchFamily="18" charset="0"/>
              </a:defRPr>
            </a:lvl6pPr>
            <a:lvl7pPr marL="2971800" indent="-228600" fontAlgn="base">
              <a:spcBef>
                <a:spcPct val="0"/>
              </a:spcBef>
              <a:spcAft>
                <a:spcPct val="0"/>
              </a:spcAft>
              <a:defRPr>
                <a:solidFill>
                  <a:schemeClr val="tx1"/>
                </a:solidFill>
                <a:latin typeface="Cambria" pitchFamily="18" charset="0"/>
              </a:defRPr>
            </a:lvl7pPr>
            <a:lvl8pPr marL="3429000" indent="-228600" fontAlgn="base">
              <a:spcBef>
                <a:spcPct val="0"/>
              </a:spcBef>
              <a:spcAft>
                <a:spcPct val="0"/>
              </a:spcAft>
              <a:defRPr>
                <a:solidFill>
                  <a:schemeClr val="tx1"/>
                </a:solidFill>
                <a:latin typeface="Cambria" pitchFamily="18" charset="0"/>
              </a:defRPr>
            </a:lvl8pPr>
            <a:lvl9pPr marL="3886200" indent="-228600" fontAlgn="base">
              <a:spcBef>
                <a:spcPct val="0"/>
              </a:spcBef>
              <a:spcAft>
                <a:spcPct val="0"/>
              </a:spcAft>
              <a:defRPr>
                <a:solidFill>
                  <a:schemeClr val="tx1"/>
                </a:solidFill>
                <a:latin typeface="Cambria" pitchFamily="18" charset="0"/>
              </a:defRPr>
            </a:lvl9pPr>
          </a:lstStyle>
          <a:p>
            <a:pPr algn="ctr"/>
            <a:r>
              <a:rPr lang="fr-FR" altLang="fr-FR" sz="3200" b="1" i="1" baseline="30000" dirty="0" smtClean="0">
                <a:solidFill>
                  <a:srgbClr val="0085C8"/>
                </a:solidFill>
                <a:latin typeface="Calibri" pitchFamily="34" charset="0"/>
              </a:rPr>
              <a:t>Définir </a:t>
            </a:r>
            <a:r>
              <a:rPr lang="fr-FR" altLang="fr-FR" sz="3200" b="1" i="1" baseline="30000" dirty="0">
                <a:solidFill>
                  <a:srgbClr val="0085C8"/>
                </a:solidFill>
                <a:latin typeface="Calibri" pitchFamily="34" charset="0"/>
              </a:rPr>
              <a:t>les paramètres d’étude de la station </a:t>
            </a:r>
          </a:p>
        </p:txBody>
      </p:sp>
      <p:grpSp>
        <p:nvGrpSpPr>
          <p:cNvPr id="4" name="Groupe 3"/>
          <p:cNvGrpSpPr/>
          <p:nvPr/>
        </p:nvGrpSpPr>
        <p:grpSpPr>
          <a:xfrm>
            <a:off x="1261943" y="4239036"/>
            <a:ext cx="2782056" cy="2127739"/>
            <a:chOff x="1503694" y="4492099"/>
            <a:chExt cx="2782056" cy="2127739"/>
          </a:xfrm>
        </p:grpSpPr>
        <p:pic>
          <p:nvPicPr>
            <p:cNvPr id="10" name="Image 9">
              <a:extLst>
                <a:ext uri="{FF2B5EF4-FFF2-40B4-BE49-F238E27FC236}">
                  <a16:creationId xmlns="" xmlns:a16="http://schemas.microsoft.com/office/drawing/2014/main" id="{2E42EC3A-FEE1-41A2-871A-EBBCC55A0987}"/>
                </a:ext>
              </a:extLst>
            </p:cNvPr>
            <p:cNvPicPr>
              <a:picLocks noChangeAspect="1"/>
            </p:cNvPicPr>
            <p:nvPr/>
          </p:nvPicPr>
          <p:blipFill>
            <a:blip r:embed="rId2"/>
            <a:stretch>
              <a:fillRect/>
            </a:stretch>
          </p:blipFill>
          <p:spPr>
            <a:xfrm>
              <a:off x="2523680" y="4492099"/>
              <a:ext cx="1762070" cy="2103964"/>
            </a:xfrm>
            <a:prstGeom prst="rect">
              <a:avLst/>
            </a:prstGeom>
          </p:spPr>
        </p:pic>
        <p:sp>
          <p:nvSpPr>
            <p:cNvPr id="15" name="ZoneTexte 14"/>
            <p:cNvSpPr txBox="1"/>
            <p:nvPr/>
          </p:nvSpPr>
          <p:spPr>
            <a:xfrm>
              <a:off x="1503694" y="6281284"/>
              <a:ext cx="1571618" cy="338554"/>
            </a:xfrm>
            <a:prstGeom prst="rect">
              <a:avLst/>
            </a:prstGeom>
            <a:noFill/>
          </p:spPr>
          <p:txBody>
            <a:bodyPr wrap="square" rtlCol="0">
              <a:spAutoFit/>
            </a:bodyPr>
            <a:lstStyle/>
            <a:p>
              <a:r>
                <a:rPr lang="fr-FR" sz="1600" i="1" dirty="0" smtClean="0">
                  <a:latin typeface="+mj-lt"/>
                </a:rPr>
                <a:t>Placette ronde</a:t>
              </a:r>
              <a:endParaRPr lang="fr-FR" sz="1600" i="1" dirty="0">
                <a:latin typeface="+mj-lt"/>
              </a:endParaRPr>
            </a:p>
          </p:txBody>
        </p:sp>
      </p:grpSp>
      <p:grpSp>
        <p:nvGrpSpPr>
          <p:cNvPr id="7" name="Groupe 6"/>
          <p:cNvGrpSpPr/>
          <p:nvPr/>
        </p:nvGrpSpPr>
        <p:grpSpPr>
          <a:xfrm>
            <a:off x="4759000" y="4286278"/>
            <a:ext cx="2398399" cy="2276186"/>
            <a:chOff x="4989225" y="4363707"/>
            <a:chExt cx="2398399" cy="2276186"/>
          </a:xfrm>
        </p:grpSpPr>
        <p:pic>
          <p:nvPicPr>
            <p:cNvPr id="3" name="Image 2">
              <a:extLst>
                <a:ext uri="{FF2B5EF4-FFF2-40B4-BE49-F238E27FC236}">
                  <a16:creationId xmlns="" xmlns:a16="http://schemas.microsoft.com/office/drawing/2014/main" id="{84A8E005-98A1-4328-A749-9BB9FE28A038}"/>
                </a:ext>
              </a:extLst>
            </p:cNvPr>
            <p:cNvPicPr>
              <a:picLocks noChangeAspect="1"/>
            </p:cNvPicPr>
            <p:nvPr/>
          </p:nvPicPr>
          <p:blipFill>
            <a:blip r:embed="rId3"/>
            <a:stretch>
              <a:fillRect/>
            </a:stretch>
          </p:blipFill>
          <p:spPr>
            <a:xfrm>
              <a:off x="4989225" y="4363707"/>
              <a:ext cx="2398399" cy="1917030"/>
            </a:xfrm>
            <a:prstGeom prst="rect">
              <a:avLst/>
            </a:prstGeom>
          </p:spPr>
        </p:pic>
        <p:sp>
          <p:nvSpPr>
            <p:cNvPr id="16" name="ZoneTexte 15"/>
            <p:cNvSpPr txBox="1"/>
            <p:nvPr/>
          </p:nvSpPr>
          <p:spPr>
            <a:xfrm>
              <a:off x="5250619" y="6301339"/>
              <a:ext cx="1571618" cy="338554"/>
            </a:xfrm>
            <a:prstGeom prst="rect">
              <a:avLst/>
            </a:prstGeom>
            <a:noFill/>
          </p:spPr>
          <p:txBody>
            <a:bodyPr wrap="square" rtlCol="0">
              <a:spAutoFit/>
            </a:bodyPr>
            <a:lstStyle/>
            <a:p>
              <a:r>
                <a:rPr lang="fr-FR" sz="1600" i="1" dirty="0" smtClean="0">
                  <a:latin typeface="+mj-lt"/>
                </a:rPr>
                <a:t>Placette carrée</a:t>
              </a:r>
              <a:endParaRPr lang="fr-FR" sz="1600" i="1" dirty="0">
                <a:latin typeface="+mj-lt"/>
              </a:endParaRPr>
            </a:p>
          </p:txBody>
        </p:sp>
      </p:grpSp>
      <p:sp>
        <p:nvSpPr>
          <p:cNvPr id="17" name="ZoneTexte 16"/>
          <p:cNvSpPr txBox="1"/>
          <p:nvPr/>
        </p:nvSpPr>
        <p:spPr>
          <a:xfrm>
            <a:off x="7168638" y="3965144"/>
            <a:ext cx="2341177" cy="1477328"/>
          </a:xfrm>
          <a:prstGeom prst="rect">
            <a:avLst/>
          </a:prstGeom>
          <a:noFill/>
        </p:spPr>
        <p:txBody>
          <a:bodyPr wrap="square" rtlCol="0">
            <a:spAutoFit/>
          </a:bodyPr>
          <a:lstStyle/>
          <a:p>
            <a:pPr algn="ctr"/>
            <a:r>
              <a:rPr lang="fr-FR" i="1" dirty="0">
                <a:solidFill>
                  <a:srgbClr val="0085C8"/>
                </a:solidFill>
                <a:latin typeface="Calibri" panose="020F0502020204030204" pitchFamily="34" charset="0"/>
                <a:ea typeface="Calibri" panose="020F0502020204030204" pitchFamily="34" charset="0"/>
                <a:cs typeface="Times New Roman" panose="02020603050405020304" pitchFamily="18" charset="0"/>
              </a:rPr>
              <a:t>On utilisera de préférence la méthode 2 en effectuant </a:t>
            </a:r>
            <a:r>
              <a:rPr lang="fr-FR" i="1" dirty="0" smtClean="0">
                <a:solidFill>
                  <a:srgbClr val="0085C8"/>
                </a:solidFill>
                <a:latin typeface="Calibri" panose="020F0502020204030204" pitchFamily="34" charset="0"/>
                <a:ea typeface="Calibri" panose="020F0502020204030204" pitchFamily="34" charset="0"/>
                <a:cs typeface="Times New Roman" panose="02020603050405020304" pitchFamily="18" charset="0"/>
              </a:rPr>
              <a:t>un </a:t>
            </a:r>
            <a:r>
              <a:rPr lang="fr-FR" i="1" dirty="0">
                <a:solidFill>
                  <a:srgbClr val="0085C8"/>
                </a:solidFill>
                <a:latin typeface="Calibri" panose="020F0502020204030204" pitchFamily="34" charset="0"/>
                <a:ea typeface="Calibri" panose="020F0502020204030204" pitchFamily="34" charset="0"/>
                <a:cs typeface="Times New Roman" panose="02020603050405020304" pitchFamily="18" charset="0"/>
              </a:rPr>
              <a:t>ou plusieurs relevés par station.</a:t>
            </a:r>
          </a:p>
        </p:txBody>
      </p:sp>
    </p:spTree>
    <p:extLst>
      <p:ext uri="{BB962C8B-B14F-4D97-AF65-F5344CB8AC3E}">
        <p14:creationId xmlns:p14="http://schemas.microsoft.com/office/powerpoint/2010/main" val="35129192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9242094" y="6461524"/>
            <a:ext cx="535442" cy="292099"/>
          </a:xfrm>
        </p:spPr>
        <p:txBody>
          <a:bodyPr/>
          <a:lstStyle/>
          <a:p>
            <a:pPr>
              <a:defRPr/>
            </a:pPr>
            <a:fld id="{552BC89B-6869-4F6F-B872-A040215E6FE0}" type="slidenum">
              <a:rPr lang="fr-FR" smtClean="0"/>
              <a:pPr>
                <a:defRPr/>
              </a:pPr>
              <a:t>16</a:t>
            </a:fld>
            <a:endParaRPr lang="fr-FR" dirty="0"/>
          </a:p>
        </p:txBody>
      </p:sp>
      <p:sp>
        <p:nvSpPr>
          <p:cNvPr id="4" name="ZoneTexte 3"/>
          <p:cNvSpPr txBox="1"/>
          <p:nvPr/>
        </p:nvSpPr>
        <p:spPr>
          <a:xfrm>
            <a:off x="820625" y="1064930"/>
            <a:ext cx="8956911" cy="707886"/>
          </a:xfrm>
          <a:prstGeom prst="rect">
            <a:avLst/>
          </a:prstGeom>
          <a:noFill/>
        </p:spPr>
        <p:txBody>
          <a:bodyPr wrap="square" rtlCol="0">
            <a:spAutoFit/>
          </a:bodyPr>
          <a:lstStyle/>
          <a:p>
            <a:pPr algn="just"/>
            <a:r>
              <a:rPr lang="fr-FR" sz="2000" b="1" dirty="0">
                <a:solidFill>
                  <a:srgbClr val="BE498B"/>
                </a:solidFill>
                <a:latin typeface="+mj-lt"/>
                <a:cs typeface="+mn-cs"/>
              </a:rPr>
              <a:t>Relevé botanique </a:t>
            </a:r>
            <a:r>
              <a:rPr lang="fr-FR" sz="2000" dirty="0" smtClean="0">
                <a:latin typeface="+mj-lt"/>
              </a:rPr>
              <a:t>: relevé de toutes espèces présentes dans les 3 strates en </a:t>
            </a:r>
            <a:r>
              <a:rPr lang="fr-FR" sz="2000" dirty="0">
                <a:latin typeface="+mj-lt"/>
              </a:rPr>
              <a:t>leur affectant un coefficient de Braun </a:t>
            </a:r>
            <a:r>
              <a:rPr lang="fr-FR" sz="2000" dirty="0" smtClean="0">
                <a:latin typeface="+mj-lt"/>
              </a:rPr>
              <a:t>Blanquet</a:t>
            </a:r>
            <a:endParaRPr lang="fr-FR" sz="2000" dirty="0">
              <a:latin typeface="+mj-lt"/>
            </a:endParaRPr>
          </a:p>
        </p:txBody>
      </p:sp>
      <p:graphicFrame>
        <p:nvGraphicFramePr>
          <p:cNvPr id="9" name="Tableau 8"/>
          <p:cNvGraphicFramePr>
            <a:graphicFrameLocks noGrp="1"/>
          </p:cNvGraphicFramePr>
          <p:nvPr>
            <p:extLst>
              <p:ext uri="{D42A27DB-BD31-4B8C-83A1-F6EECF244321}">
                <p14:modId xmlns:p14="http://schemas.microsoft.com/office/powerpoint/2010/main" val="3782404168"/>
              </p:ext>
            </p:extLst>
          </p:nvPr>
        </p:nvGraphicFramePr>
        <p:xfrm>
          <a:off x="848544" y="2016589"/>
          <a:ext cx="3587062" cy="1992948"/>
        </p:xfrm>
        <a:graphic>
          <a:graphicData uri="http://schemas.openxmlformats.org/drawingml/2006/table">
            <a:tbl>
              <a:tblPr firstRow="1" firstCol="1" bandRow="1">
                <a:tableStyleId>{5C22544A-7EE6-4342-B048-85BDC9FD1C3A}</a:tableStyleId>
              </a:tblPr>
              <a:tblGrid>
                <a:gridCol w="949182">
                  <a:extLst>
                    <a:ext uri="{9D8B030D-6E8A-4147-A177-3AD203B41FA5}">
                      <a16:colId xmlns="" xmlns:a16="http://schemas.microsoft.com/office/drawing/2014/main" val="3455835951"/>
                    </a:ext>
                  </a:extLst>
                </a:gridCol>
                <a:gridCol w="2637880">
                  <a:extLst>
                    <a:ext uri="{9D8B030D-6E8A-4147-A177-3AD203B41FA5}">
                      <a16:colId xmlns="" xmlns:a16="http://schemas.microsoft.com/office/drawing/2014/main" val="2669859736"/>
                    </a:ext>
                  </a:extLst>
                </a:gridCol>
              </a:tblGrid>
              <a:tr h="252095">
                <a:tc>
                  <a:txBody>
                    <a:bodyPr/>
                    <a:lstStyle/>
                    <a:p>
                      <a:pPr algn="ctr">
                        <a:lnSpc>
                          <a:spcPct val="107000"/>
                        </a:lnSpc>
                        <a:spcAft>
                          <a:spcPts val="800"/>
                        </a:spcAft>
                      </a:pPr>
                      <a:r>
                        <a:rPr lang="fr-FR" sz="1400" kern="1200" dirty="0">
                          <a:solidFill>
                            <a:schemeClr val="tx1"/>
                          </a:solidFill>
                          <a:latin typeface="+mj-lt"/>
                          <a:ea typeface="+mn-ea"/>
                          <a:cs typeface="Arial" charset="0"/>
                        </a:rPr>
                        <a:t>Coefficient</a:t>
                      </a:r>
                    </a:p>
                  </a:txBody>
                  <a:tcPr marL="68580" marR="68580" marT="0" marB="0">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2"/>
                    </a:solidFill>
                  </a:tcPr>
                </a:tc>
                <a:tc>
                  <a:txBody>
                    <a:bodyPr/>
                    <a:lstStyle/>
                    <a:p>
                      <a:pPr algn="ctr">
                        <a:lnSpc>
                          <a:spcPct val="107000"/>
                        </a:lnSpc>
                        <a:spcAft>
                          <a:spcPts val="800"/>
                        </a:spcAft>
                      </a:pPr>
                      <a:r>
                        <a:rPr lang="fr-FR" sz="1400" kern="1200" dirty="0">
                          <a:solidFill>
                            <a:schemeClr val="tx1"/>
                          </a:solidFill>
                          <a:latin typeface="+mj-lt"/>
                          <a:ea typeface="+mn-ea"/>
                          <a:cs typeface="Arial" charset="0"/>
                        </a:rPr>
                        <a:t>Taux de recouvrement</a:t>
                      </a:r>
                    </a:p>
                  </a:txBody>
                  <a:tcPr marL="68580" marR="68580" marT="0" marB="0">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2"/>
                    </a:solidFill>
                  </a:tcPr>
                </a:tc>
                <a:extLst>
                  <a:ext uri="{0D108BD9-81ED-4DB2-BD59-A6C34878D82A}">
                    <a16:rowId xmlns="" xmlns:a16="http://schemas.microsoft.com/office/drawing/2014/main" val="3549830755"/>
                  </a:ext>
                </a:extLst>
              </a:tr>
              <a:tr h="252095">
                <a:tc>
                  <a:txBody>
                    <a:bodyPr/>
                    <a:lstStyle/>
                    <a:p>
                      <a:pPr algn="ctr">
                        <a:lnSpc>
                          <a:spcPct val="107000"/>
                        </a:lnSpc>
                        <a:spcAft>
                          <a:spcPts val="800"/>
                        </a:spcAft>
                      </a:pPr>
                      <a:r>
                        <a:rPr lang="fr-FR" sz="1400" kern="1200" dirty="0">
                          <a:solidFill>
                            <a:schemeClr val="tx1"/>
                          </a:solidFill>
                          <a:latin typeface="+mj-lt"/>
                          <a:ea typeface="+mn-ea"/>
                          <a:cs typeface="Arial" charset="0"/>
                        </a:rPr>
                        <a:t>R</a:t>
                      </a:r>
                    </a:p>
                  </a:txBody>
                  <a:tcPr marL="68580" marR="68580" marT="0" marB="0">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2"/>
                    </a:solidFill>
                  </a:tcPr>
                </a:tc>
                <a:tc>
                  <a:txBody>
                    <a:bodyPr/>
                    <a:lstStyle/>
                    <a:p>
                      <a:pPr algn="ctr">
                        <a:lnSpc>
                          <a:spcPct val="107000"/>
                        </a:lnSpc>
                        <a:spcAft>
                          <a:spcPts val="800"/>
                        </a:spcAft>
                      </a:pPr>
                      <a:r>
                        <a:rPr lang="fr-FR" sz="1400" kern="1200" dirty="0">
                          <a:solidFill>
                            <a:schemeClr val="tx1"/>
                          </a:solidFill>
                          <a:latin typeface="+mj-lt"/>
                          <a:ea typeface="+mn-ea"/>
                          <a:cs typeface="Arial" charset="0"/>
                        </a:rPr>
                        <a:t>Espèce rare, quelques individus</a:t>
                      </a:r>
                    </a:p>
                  </a:txBody>
                  <a:tcPr marL="68580" marR="68580" marT="0" marB="0">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443366239"/>
                  </a:ext>
                </a:extLst>
              </a:tr>
              <a:tr h="252095">
                <a:tc>
                  <a:txBody>
                    <a:bodyPr/>
                    <a:lstStyle/>
                    <a:p>
                      <a:pPr algn="ctr">
                        <a:lnSpc>
                          <a:spcPct val="107000"/>
                        </a:lnSpc>
                        <a:spcAft>
                          <a:spcPts val="800"/>
                        </a:spcAft>
                      </a:pPr>
                      <a:r>
                        <a:rPr lang="fr-FR" sz="1400" kern="1200" dirty="0">
                          <a:solidFill>
                            <a:schemeClr val="tx1"/>
                          </a:solidFill>
                          <a:latin typeface="+mj-lt"/>
                          <a:ea typeface="+mn-ea"/>
                          <a:cs typeface="Arial" charset="0"/>
                        </a:rPr>
                        <a:t>+</a:t>
                      </a:r>
                    </a:p>
                  </a:txBody>
                  <a:tcPr marL="68580" marR="68580" marT="0" marB="0">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2"/>
                    </a:solidFill>
                  </a:tcPr>
                </a:tc>
                <a:tc>
                  <a:txBody>
                    <a:bodyPr/>
                    <a:lstStyle/>
                    <a:p>
                      <a:pPr algn="ctr">
                        <a:lnSpc>
                          <a:spcPct val="107000"/>
                        </a:lnSpc>
                        <a:spcAft>
                          <a:spcPts val="800"/>
                        </a:spcAft>
                      </a:pPr>
                      <a:r>
                        <a:rPr lang="fr-FR" sz="1400" kern="1200" dirty="0">
                          <a:solidFill>
                            <a:schemeClr val="tx1"/>
                          </a:solidFill>
                          <a:latin typeface="+mj-lt"/>
                          <a:ea typeface="+mn-ea"/>
                          <a:cs typeface="Arial" charset="0"/>
                        </a:rPr>
                        <a:t>Espèce rare et recouvrement </a:t>
                      </a:r>
                      <a:r>
                        <a:rPr lang="fr-FR" sz="1400" kern="1200" dirty="0" smtClean="0">
                          <a:solidFill>
                            <a:schemeClr val="tx1"/>
                          </a:solidFill>
                          <a:latin typeface="+mj-lt"/>
                          <a:ea typeface="+mn-ea"/>
                          <a:cs typeface="Arial" charset="0"/>
                        </a:rPr>
                        <a:t>&lt;1 </a:t>
                      </a:r>
                      <a:r>
                        <a:rPr lang="fr-FR" sz="1400" kern="1200" dirty="0">
                          <a:solidFill>
                            <a:schemeClr val="tx1"/>
                          </a:solidFill>
                          <a:latin typeface="+mj-lt"/>
                          <a:ea typeface="+mn-ea"/>
                          <a:cs typeface="Arial" charset="0"/>
                        </a:rPr>
                        <a:t>%</a:t>
                      </a:r>
                    </a:p>
                  </a:txBody>
                  <a:tcPr marL="68580" marR="68580" marT="0" marB="0">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988005750"/>
                  </a:ext>
                </a:extLst>
              </a:tr>
              <a:tr h="252095">
                <a:tc>
                  <a:txBody>
                    <a:bodyPr/>
                    <a:lstStyle/>
                    <a:p>
                      <a:pPr algn="ctr">
                        <a:lnSpc>
                          <a:spcPct val="107000"/>
                        </a:lnSpc>
                        <a:spcAft>
                          <a:spcPts val="800"/>
                        </a:spcAft>
                      </a:pPr>
                      <a:r>
                        <a:rPr lang="fr-FR" sz="1400" kern="1200" dirty="0">
                          <a:solidFill>
                            <a:schemeClr val="tx1"/>
                          </a:solidFill>
                          <a:latin typeface="+mj-lt"/>
                          <a:ea typeface="+mn-ea"/>
                          <a:cs typeface="Arial" charset="0"/>
                        </a:rPr>
                        <a:t>1</a:t>
                      </a:r>
                    </a:p>
                  </a:txBody>
                  <a:tcPr marL="68580" marR="68580" marT="0" marB="0">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2"/>
                    </a:solidFill>
                  </a:tcPr>
                </a:tc>
                <a:tc>
                  <a:txBody>
                    <a:bodyPr/>
                    <a:lstStyle/>
                    <a:p>
                      <a:pPr algn="ctr">
                        <a:lnSpc>
                          <a:spcPct val="107000"/>
                        </a:lnSpc>
                        <a:spcAft>
                          <a:spcPts val="800"/>
                        </a:spcAft>
                      </a:pPr>
                      <a:r>
                        <a:rPr lang="fr-FR" sz="1400" kern="1200" dirty="0">
                          <a:solidFill>
                            <a:schemeClr val="tx1"/>
                          </a:solidFill>
                          <a:latin typeface="+mj-lt"/>
                          <a:ea typeface="+mn-ea"/>
                          <a:cs typeface="Arial" charset="0"/>
                        </a:rPr>
                        <a:t>1 – 5 %</a:t>
                      </a:r>
                    </a:p>
                  </a:txBody>
                  <a:tcPr marL="68580" marR="68580" marT="0" marB="0">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508181031"/>
                  </a:ext>
                </a:extLst>
              </a:tr>
              <a:tr h="252095">
                <a:tc>
                  <a:txBody>
                    <a:bodyPr/>
                    <a:lstStyle/>
                    <a:p>
                      <a:pPr algn="ctr">
                        <a:lnSpc>
                          <a:spcPct val="107000"/>
                        </a:lnSpc>
                        <a:spcAft>
                          <a:spcPts val="800"/>
                        </a:spcAft>
                      </a:pPr>
                      <a:r>
                        <a:rPr lang="fr-FR" sz="1400" kern="1200" dirty="0">
                          <a:solidFill>
                            <a:schemeClr val="tx1"/>
                          </a:solidFill>
                          <a:latin typeface="+mj-lt"/>
                          <a:ea typeface="+mn-ea"/>
                          <a:cs typeface="Arial" charset="0"/>
                        </a:rPr>
                        <a:t>2</a:t>
                      </a:r>
                    </a:p>
                  </a:txBody>
                  <a:tcPr marL="68580" marR="68580" marT="0" marB="0">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2"/>
                    </a:solidFill>
                  </a:tcPr>
                </a:tc>
                <a:tc>
                  <a:txBody>
                    <a:bodyPr/>
                    <a:lstStyle/>
                    <a:p>
                      <a:pPr algn="ctr">
                        <a:lnSpc>
                          <a:spcPct val="107000"/>
                        </a:lnSpc>
                        <a:spcAft>
                          <a:spcPts val="800"/>
                        </a:spcAft>
                      </a:pPr>
                      <a:r>
                        <a:rPr lang="fr-FR" sz="1400" kern="1200" dirty="0">
                          <a:solidFill>
                            <a:schemeClr val="tx1"/>
                          </a:solidFill>
                          <a:latin typeface="+mj-lt"/>
                          <a:ea typeface="+mn-ea"/>
                          <a:cs typeface="Arial" charset="0"/>
                        </a:rPr>
                        <a:t>5 – 25 %</a:t>
                      </a:r>
                    </a:p>
                  </a:txBody>
                  <a:tcPr marL="68580" marR="68580" marT="0" marB="0">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3373503364"/>
                  </a:ext>
                </a:extLst>
              </a:tr>
              <a:tr h="252095">
                <a:tc>
                  <a:txBody>
                    <a:bodyPr/>
                    <a:lstStyle/>
                    <a:p>
                      <a:pPr algn="ctr">
                        <a:lnSpc>
                          <a:spcPct val="107000"/>
                        </a:lnSpc>
                        <a:spcAft>
                          <a:spcPts val="800"/>
                        </a:spcAft>
                      </a:pPr>
                      <a:r>
                        <a:rPr lang="fr-FR" sz="1400" kern="1200" dirty="0">
                          <a:solidFill>
                            <a:schemeClr val="tx1"/>
                          </a:solidFill>
                          <a:latin typeface="+mj-lt"/>
                          <a:ea typeface="+mn-ea"/>
                          <a:cs typeface="Arial" charset="0"/>
                        </a:rPr>
                        <a:t>3</a:t>
                      </a:r>
                    </a:p>
                  </a:txBody>
                  <a:tcPr marL="68580" marR="68580" marT="0" marB="0">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2"/>
                    </a:solidFill>
                  </a:tcPr>
                </a:tc>
                <a:tc>
                  <a:txBody>
                    <a:bodyPr/>
                    <a:lstStyle/>
                    <a:p>
                      <a:pPr algn="ctr">
                        <a:lnSpc>
                          <a:spcPct val="107000"/>
                        </a:lnSpc>
                        <a:spcAft>
                          <a:spcPts val="800"/>
                        </a:spcAft>
                      </a:pPr>
                      <a:r>
                        <a:rPr lang="fr-FR" sz="1400" kern="1200" dirty="0">
                          <a:solidFill>
                            <a:schemeClr val="tx1"/>
                          </a:solidFill>
                          <a:latin typeface="+mj-lt"/>
                          <a:ea typeface="+mn-ea"/>
                          <a:cs typeface="Arial" charset="0"/>
                        </a:rPr>
                        <a:t>25 – 50 %</a:t>
                      </a:r>
                    </a:p>
                  </a:txBody>
                  <a:tcPr marL="68580" marR="68580" marT="0" marB="0">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1904452294"/>
                  </a:ext>
                </a:extLst>
              </a:tr>
              <a:tr h="40133">
                <a:tc>
                  <a:txBody>
                    <a:bodyPr/>
                    <a:lstStyle/>
                    <a:p>
                      <a:pPr algn="ctr">
                        <a:lnSpc>
                          <a:spcPct val="107000"/>
                        </a:lnSpc>
                        <a:spcAft>
                          <a:spcPts val="800"/>
                        </a:spcAft>
                      </a:pPr>
                      <a:r>
                        <a:rPr lang="fr-FR" sz="1400" kern="1200" dirty="0">
                          <a:solidFill>
                            <a:schemeClr val="tx1"/>
                          </a:solidFill>
                          <a:latin typeface="+mj-lt"/>
                          <a:ea typeface="+mn-ea"/>
                          <a:cs typeface="Arial" charset="0"/>
                        </a:rPr>
                        <a:t>4</a:t>
                      </a:r>
                    </a:p>
                  </a:txBody>
                  <a:tcPr marL="68580" marR="68580" marT="0" marB="0">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2"/>
                    </a:solidFill>
                  </a:tcPr>
                </a:tc>
                <a:tc>
                  <a:txBody>
                    <a:bodyPr/>
                    <a:lstStyle/>
                    <a:p>
                      <a:pPr algn="ctr">
                        <a:lnSpc>
                          <a:spcPct val="107000"/>
                        </a:lnSpc>
                        <a:spcAft>
                          <a:spcPts val="800"/>
                        </a:spcAft>
                      </a:pPr>
                      <a:r>
                        <a:rPr lang="fr-FR" sz="1400" kern="1200" dirty="0">
                          <a:solidFill>
                            <a:schemeClr val="tx1"/>
                          </a:solidFill>
                          <a:latin typeface="+mj-lt"/>
                          <a:ea typeface="+mn-ea"/>
                          <a:cs typeface="Arial" charset="0"/>
                        </a:rPr>
                        <a:t>50 – 75 %</a:t>
                      </a:r>
                    </a:p>
                  </a:txBody>
                  <a:tcPr marL="68580" marR="68580" marT="0" marB="0">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4074073546"/>
                  </a:ext>
                </a:extLst>
              </a:tr>
              <a:tr h="252095">
                <a:tc>
                  <a:txBody>
                    <a:bodyPr/>
                    <a:lstStyle/>
                    <a:p>
                      <a:pPr algn="ctr">
                        <a:lnSpc>
                          <a:spcPct val="107000"/>
                        </a:lnSpc>
                        <a:spcAft>
                          <a:spcPts val="800"/>
                        </a:spcAft>
                      </a:pPr>
                      <a:r>
                        <a:rPr lang="fr-FR" sz="1400" kern="1200" dirty="0">
                          <a:solidFill>
                            <a:schemeClr val="tx1"/>
                          </a:solidFill>
                          <a:latin typeface="+mj-lt"/>
                          <a:ea typeface="+mn-ea"/>
                          <a:cs typeface="Arial" charset="0"/>
                        </a:rPr>
                        <a:t>5</a:t>
                      </a:r>
                    </a:p>
                  </a:txBody>
                  <a:tcPr marL="68580" marR="68580" marT="0" marB="0">
                    <a:lnL w="190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2"/>
                    </a:solidFill>
                  </a:tcPr>
                </a:tc>
                <a:tc>
                  <a:txBody>
                    <a:bodyPr/>
                    <a:lstStyle/>
                    <a:p>
                      <a:pPr algn="ctr">
                        <a:lnSpc>
                          <a:spcPct val="115000"/>
                        </a:lnSpc>
                        <a:spcAft>
                          <a:spcPts val="0"/>
                        </a:spcAft>
                      </a:pPr>
                      <a:r>
                        <a:rPr lang="fr-FR" sz="1400" kern="1200" dirty="0">
                          <a:solidFill>
                            <a:schemeClr val="tx1"/>
                          </a:solidFill>
                          <a:latin typeface="+mj-lt"/>
                          <a:ea typeface="+mn-ea"/>
                          <a:cs typeface="Arial" charset="0"/>
                        </a:rPr>
                        <a:t>&gt; 75 %</a:t>
                      </a:r>
                    </a:p>
                  </a:txBody>
                  <a:tcPr marL="68580" marR="68580" marT="0" marB="0">
                    <a:lnL w="63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 xmlns:a16="http://schemas.microsoft.com/office/drawing/2014/main" val="893133060"/>
                  </a:ext>
                </a:extLst>
              </a:tr>
            </a:tbl>
          </a:graphicData>
        </a:graphic>
      </p:graphicFrame>
      <p:sp>
        <p:nvSpPr>
          <p:cNvPr id="10" name="Rectangle 9"/>
          <p:cNvSpPr/>
          <p:nvPr/>
        </p:nvSpPr>
        <p:spPr>
          <a:xfrm>
            <a:off x="3061299" y="409750"/>
            <a:ext cx="3918189" cy="538609"/>
          </a:xfrm>
          <a:prstGeom prst="rect">
            <a:avLst/>
          </a:prstGeom>
        </p:spPr>
        <p:txBody>
          <a:bodyPr wrap="none">
            <a:spAutoFit/>
          </a:bodyPr>
          <a:lstStyle/>
          <a:p>
            <a:pPr algn="just"/>
            <a:r>
              <a:rPr lang="fr-FR" altLang="fr-FR" sz="2900" b="1" dirty="0">
                <a:solidFill>
                  <a:srgbClr val="0085C8"/>
                </a:solidFill>
                <a:latin typeface="+mj-lt"/>
                <a:ea typeface="+mj-ea"/>
                <a:cs typeface="+mj-cs"/>
              </a:rPr>
              <a:t>8. Végétation indicatrice</a:t>
            </a:r>
          </a:p>
        </p:txBody>
      </p:sp>
      <p:sp>
        <p:nvSpPr>
          <p:cNvPr id="14" name="ZoneTexte 13"/>
          <p:cNvSpPr txBox="1"/>
          <p:nvPr/>
        </p:nvSpPr>
        <p:spPr>
          <a:xfrm>
            <a:off x="5169024" y="5004128"/>
            <a:ext cx="3412295" cy="1123712"/>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fr-FR" sz="2000" dirty="0" smtClean="0">
                <a:latin typeface="+mj-lt"/>
              </a:rPr>
              <a:t>Plus </a:t>
            </a:r>
            <a:r>
              <a:rPr lang="fr-FR" sz="2000" dirty="0">
                <a:latin typeface="+mj-lt"/>
              </a:rPr>
              <a:t>le coefficient est grand, plus </a:t>
            </a:r>
            <a:r>
              <a:rPr lang="fr-FR" sz="2000" dirty="0" smtClean="0">
                <a:latin typeface="+mj-lt"/>
              </a:rPr>
              <a:t>le taux de recouvrement de </a:t>
            </a:r>
            <a:r>
              <a:rPr lang="fr-FR" sz="2000" dirty="0">
                <a:latin typeface="+mj-lt"/>
              </a:rPr>
              <a:t>l’espèce est </a:t>
            </a:r>
            <a:r>
              <a:rPr lang="fr-FR" sz="2000" dirty="0" smtClean="0">
                <a:latin typeface="+mj-lt"/>
              </a:rPr>
              <a:t>importante.</a:t>
            </a:r>
            <a:endParaRPr lang="fr-FR" sz="2000" dirty="0">
              <a:latin typeface="+mj-lt"/>
            </a:endParaRPr>
          </a:p>
        </p:txBody>
      </p:sp>
      <p:grpSp>
        <p:nvGrpSpPr>
          <p:cNvPr id="5" name="Groupe 4"/>
          <p:cNvGrpSpPr/>
          <p:nvPr/>
        </p:nvGrpSpPr>
        <p:grpSpPr>
          <a:xfrm>
            <a:off x="4568583" y="2143702"/>
            <a:ext cx="5496985" cy="2725458"/>
            <a:chOff x="278375" y="3814331"/>
            <a:chExt cx="5819653" cy="2962084"/>
          </a:xfrm>
        </p:grpSpPr>
        <p:pic>
          <p:nvPicPr>
            <p:cNvPr id="8" name="Image 7"/>
            <p:cNvPicPr>
              <a:picLocks noChangeAspect="1"/>
            </p:cNvPicPr>
            <p:nvPr/>
          </p:nvPicPr>
          <p:blipFill rotWithShape="1">
            <a:blip r:embed="rId3"/>
            <a:srcRect l="3860" t="3724" r="29178"/>
            <a:stretch/>
          </p:blipFill>
          <p:spPr>
            <a:xfrm>
              <a:off x="278375" y="3814331"/>
              <a:ext cx="4098561" cy="2854100"/>
            </a:xfrm>
            <a:prstGeom prst="rect">
              <a:avLst/>
            </a:prstGeom>
            <a:solidFill>
              <a:srgbClr val="FFFFFF">
                <a:shade val="85000"/>
              </a:srgbClr>
            </a:solidFill>
            <a:ln w="88900" cap="sq">
              <a:noFill/>
              <a:miter lim="800000"/>
            </a:ln>
            <a:effectLst/>
          </p:spPr>
        </p:pic>
        <p:sp>
          <p:nvSpPr>
            <p:cNvPr id="3" name="ZoneTexte 2"/>
            <p:cNvSpPr txBox="1"/>
            <p:nvPr/>
          </p:nvSpPr>
          <p:spPr>
            <a:xfrm>
              <a:off x="4317785" y="3843647"/>
              <a:ext cx="1475988" cy="830997"/>
            </a:xfrm>
            <a:prstGeom prst="rect">
              <a:avLst/>
            </a:prstGeom>
            <a:noFill/>
          </p:spPr>
          <p:txBody>
            <a:bodyPr wrap="square" rtlCol="0">
              <a:spAutoFit/>
            </a:bodyPr>
            <a:lstStyle/>
            <a:p>
              <a:r>
                <a:rPr lang="fr-FR" sz="1600" dirty="0">
                  <a:solidFill>
                    <a:srgbClr val="0085C8"/>
                  </a:solidFill>
                  <a:latin typeface="+mj-lt"/>
                </a:rPr>
                <a:t>Strate arborescente </a:t>
              </a:r>
              <a:r>
                <a:rPr lang="fr-FR" sz="1600" dirty="0" smtClean="0">
                  <a:solidFill>
                    <a:srgbClr val="0085C8"/>
                  </a:solidFill>
                  <a:latin typeface="+mj-lt"/>
                </a:rPr>
                <a:t>(&gt;7m)</a:t>
              </a:r>
              <a:endParaRPr lang="fr-FR" sz="1600" dirty="0">
                <a:solidFill>
                  <a:srgbClr val="0085C8"/>
                </a:solidFill>
                <a:latin typeface="+mj-lt"/>
              </a:endParaRPr>
            </a:p>
          </p:txBody>
        </p:sp>
        <p:sp>
          <p:nvSpPr>
            <p:cNvPr id="15" name="ZoneTexte 14"/>
            <p:cNvSpPr txBox="1"/>
            <p:nvPr/>
          </p:nvSpPr>
          <p:spPr>
            <a:xfrm>
              <a:off x="4321389" y="5171400"/>
              <a:ext cx="1776639" cy="635546"/>
            </a:xfrm>
            <a:prstGeom prst="rect">
              <a:avLst/>
            </a:prstGeom>
            <a:noFill/>
          </p:spPr>
          <p:txBody>
            <a:bodyPr wrap="square" rtlCol="0">
              <a:spAutoFit/>
            </a:bodyPr>
            <a:lstStyle/>
            <a:p>
              <a:r>
                <a:rPr lang="fr-FR" sz="1600" dirty="0">
                  <a:solidFill>
                    <a:srgbClr val="0085C8"/>
                  </a:solidFill>
                  <a:latin typeface="+mj-lt"/>
                </a:rPr>
                <a:t>Strate </a:t>
              </a:r>
              <a:r>
                <a:rPr lang="fr-FR" sz="1600" dirty="0" smtClean="0">
                  <a:solidFill>
                    <a:srgbClr val="0085C8"/>
                  </a:solidFill>
                  <a:latin typeface="+mj-lt"/>
                </a:rPr>
                <a:t>arbustive </a:t>
              </a:r>
            </a:p>
            <a:p>
              <a:r>
                <a:rPr lang="fr-FR" sz="1600" dirty="0" smtClean="0">
                  <a:solidFill>
                    <a:srgbClr val="0085C8"/>
                  </a:solidFill>
                  <a:latin typeface="+mj-lt"/>
                </a:rPr>
                <a:t>(1 à 7m)</a:t>
              </a:r>
              <a:endParaRPr lang="fr-FR" sz="1600" dirty="0">
                <a:solidFill>
                  <a:srgbClr val="0085C8"/>
                </a:solidFill>
                <a:latin typeface="+mj-lt"/>
              </a:endParaRPr>
            </a:p>
          </p:txBody>
        </p:sp>
        <p:sp>
          <p:nvSpPr>
            <p:cNvPr id="16" name="ZoneTexte 15"/>
            <p:cNvSpPr txBox="1"/>
            <p:nvPr/>
          </p:nvSpPr>
          <p:spPr>
            <a:xfrm>
              <a:off x="4321389" y="6140869"/>
              <a:ext cx="1776639" cy="635546"/>
            </a:xfrm>
            <a:prstGeom prst="rect">
              <a:avLst/>
            </a:prstGeom>
            <a:noFill/>
          </p:spPr>
          <p:txBody>
            <a:bodyPr wrap="square" rtlCol="0">
              <a:spAutoFit/>
            </a:bodyPr>
            <a:lstStyle/>
            <a:p>
              <a:r>
                <a:rPr lang="fr-FR" sz="1600" dirty="0">
                  <a:solidFill>
                    <a:srgbClr val="0085C8"/>
                  </a:solidFill>
                  <a:latin typeface="+mj-lt"/>
                </a:rPr>
                <a:t>Strate h</a:t>
              </a:r>
              <a:r>
                <a:rPr lang="fr-FR" sz="1600" dirty="0" smtClean="0">
                  <a:solidFill>
                    <a:srgbClr val="0085C8"/>
                  </a:solidFill>
                  <a:latin typeface="+mj-lt"/>
                </a:rPr>
                <a:t>erbacée (&lt;1m)</a:t>
              </a:r>
              <a:endParaRPr lang="fr-FR" sz="1600" dirty="0">
                <a:solidFill>
                  <a:srgbClr val="0085C8"/>
                </a:solidFill>
                <a:latin typeface="+mj-lt"/>
              </a:endParaRPr>
            </a:p>
          </p:txBody>
        </p:sp>
      </p:grpSp>
      <p:sp>
        <p:nvSpPr>
          <p:cNvPr id="17" name="ZoneTexte 6"/>
          <p:cNvSpPr txBox="1">
            <a:spLocks noChangeArrowheads="1"/>
          </p:cNvSpPr>
          <p:nvPr/>
        </p:nvSpPr>
        <p:spPr bwMode="auto">
          <a:xfrm rot="16200000">
            <a:off x="-2105533" y="4028722"/>
            <a:ext cx="5126583" cy="420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itchFamily="18" charset="0"/>
              </a:defRPr>
            </a:lvl1pPr>
            <a:lvl2pPr marL="742950" indent="-285750">
              <a:defRPr>
                <a:solidFill>
                  <a:schemeClr val="tx1"/>
                </a:solidFill>
                <a:latin typeface="Cambria" pitchFamily="18" charset="0"/>
              </a:defRPr>
            </a:lvl2pPr>
            <a:lvl3pPr marL="1143000" indent="-228600">
              <a:defRPr>
                <a:solidFill>
                  <a:schemeClr val="tx1"/>
                </a:solidFill>
                <a:latin typeface="Cambria" pitchFamily="18" charset="0"/>
              </a:defRPr>
            </a:lvl3pPr>
            <a:lvl4pPr marL="1600200" indent="-228600">
              <a:defRPr>
                <a:solidFill>
                  <a:schemeClr val="tx1"/>
                </a:solidFill>
                <a:latin typeface="Cambria" pitchFamily="18" charset="0"/>
              </a:defRPr>
            </a:lvl4pPr>
            <a:lvl5pPr marL="2057400" indent="-228600">
              <a:defRPr>
                <a:solidFill>
                  <a:schemeClr val="tx1"/>
                </a:solidFill>
                <a:latin typeface="Cambria" pitchFamily="18" charset="0"/>
              </a:defRPr>
            </a:lvl5pPr>
            <a:lvl6pPr marL="2514600" indent="-228600" fontAlgn="base">
              <a:spcBef>
                <a:spcPct val="0"/>
              </a:spcBef>
              <a:spcAft>
                <a:spcPct val="0"/>
              </a:spcAft>
              <a:defRPr>
                <a:solidFill>
                  <a:schemeClr val="tx1"/>
                </a:solidFill>
                <a:latin typeface="Cambria" pitchFamily="18" charset="0"/>
              </a:defRPr>
            </a:lvl6pPr>
            <a:lvl7pPr marL="2971800" indent="-228600" fontAlgn="base">
              <a:spcBef>
                <a:spcPct val="0"/>
              </a:spcBef>
              <a:spcAft>
                <a:spcPct val="0"/>
              </a:spcAft>
              <a:defRPr>
                <a:solidFill>
                  <a:schemeClr val="tx1"/>
                </a:solidFill>
                <a:latin typeface="Cambria" pitchFamily="18" charset="0"/>
              </a:defRPr>
            </a:lvl7pPr>
            <a:lvl8pPr marL="3429000" indent="-228600" fontAlgn="base">
              <a:spcBef>
                <a:spcPct val="0"/>
              </a:spcBef>
              <a:spcAft>
                <a:spcPct val="0"/>
              </a:spcAft>
              <a:defRPr>
                <a:solidFill>
                  <a:schemeClr val="tx1"/>
                </a:solidFill>
                <a:latin typeface="Cambria" pitchFamily="18" charset="0"/>
              </a:defRPr>
            </a:lvl8pPr>
            <a:lvl9pPr marL="3886200" indent="-228600" fontAlgn="base">
              <a:spcBef>
                <a:spcPct val="0"/>
              </a:spcBef>
              <a:spcAft>
                <a:spcPct val="0"/>
              </a:spcAft>
              <a:defRPr>
                <a:solidFill>
                  <a:schemeClr val="tx1"/>
                </a:solidFill>
                <a:latin typeface="Cambria" pitchFamily="18" charset="0"/>
              </a:defRPr>
            </a:lvl9pPr>
          </a:lstStyle>
          <a:p>
            <a:pPr algn="ctr"/>
            <a:r>
              <a:rPr lang="fr-FR" altLang="fr-FR" sz="3200" b="1" i="1" baseline="30000" dirty="0" smtClean="0">
                <a:solidFill>
                  <a:srgbClr val="0085C8"/>
                </a:solidFill>
                <a:latin typeface="Calibri" pitchFamily="34" charset="0"/>
              </a:rPr>
              <a:t>Définir </a:t>
            </a:r>
            <a:r>
              <a:rPr lang="fr-FR" altLang="fr-FR" sz="3200" b="1" i="1" baseline="30000" dirty="0">
                <a:solidFill>
                  <a:srgbClr val="0085C8"/>
                </a:solidFill>
                <a:latin typeface="Calibri" pitchFamily="34" charset="0"/>
              </a:rPr>
              <a:t>les paramètres d’étude de la station </a:t>
            </a:r>
          </a:p>
        </p:txBody>
      </p:sp>
      <p:grpSp>
        <p:nvGrpSpPr>
          <p:cNvPr id="6" name="Groupe 5"/>
          <p:cNvGrpSpPr/>
          <p:nvPr/>
        </p:nvGrpSpPr>
        <p:grpSpPr>
          <a:xfrm>
            <a:off x="848544" y="4221088"/>
            <a:ext cx="3494672" cy="2408074"/>
            <a:chOff x="797224" y="4197437"/>
            <a:chExt cx="3494672" cy="2408074"/>
          </a:xfrm>
        </p:grpSpPr>
        <p:pic>
          <p:nvPicPr>
            <p:cNvPr id="11" name="Image 10"/>
            <p:cNvPicPr/>
            <p:nvPr/>
          </p:nvPicPr>
          <p:blipFill rotWithShape="1">
            <a:blip r:embed="rId4" cstate="print">
              <a:extLst>
                <a:ext uri="{28A0092B-C50C-407E-A947-70E740481C1C}">
                  <a14:useLocalDpi xmlns:a14="http://schemas.microsoft.com/office/drawing/2010/main" val="0"/>
                </a:ext>
              </a:extLst>
            </a:blip>
            <a:srcRect r="12153"/>
            <a:stretch/>
          </p:blipFill>
          <p:spPr>
            <a:xfrm>
              <a:off x="797224" y="4197437"/>
              <a:ext cx="2895194" cy="2408074"/>
            </a:xfrm>
            <a:prstGeom prst="rect">
              <a:avLst/>
            </a:prstGeom>
          </p:spPr>
        </p:pic>
        <p:sp>
          <p:nvSpPr>
            <p:cNvPr id="18" name="ZoneTexte 17"/>
            <p:cNvSpPr txBox="1"/>
            <p:nvPr/>
          </p:nvSpPr>
          <p:spPr>
            <a:xfrm>
              <a:off x="3665383" y="4372711"/>
              <a:ext cx="606236" cy="338554"/>
            </a:xfrm>
            <a:prstGeom prst="rect">
              <a:avLst/>
            </a:prstGeom>
            <a:noFill/>
          </p:spPr>
          <p:txBody>
            <a:bodyPr wrap="square" rtlCol="0">
              <a:spAutoFit/>
            </a:bodyPr>
            <a:lstStyle/>
            <a:p>
              <a:pPr algn="just"/>
              <a:r>
                <a:rPr lang="fr-FR" sz="1600" dirty="0" smtClean="0">
                  <a:latin typeface="+mj-lt"/>
                </a:rPr>
                <a:t>25%</a:t>
              </a:r>
              <a:endParaRPr lang="fr-FR" sz="1600" dirty="0">
                <a:latin typeface="+mj-lt"/>
              </a:endParaRPr>
            </a:p>
          </p:txBody>
        </p:sp>
        <p:sp>
          <p:nvSpPr>
            <p:cNvPr id="19" name="ZoneTexte 18"/>
            <p:cNvSpPr txBox="1"/>
            <p:nvPr/>
          </p:nvSpPr>
          <p:spPr>
            <a:xfrm>
              <a:off x="3678901" y="5236145"/>
              <a:ext cx="606236" cy="338554"/>
            </a:xfrm>
            <a:prstGeom prst="rect">
              <a:avLst/>
            </a:prstGeom>
            <a:noFill/>
          </p:spPr>
          <p:txBody>
            <a:bodyPr wrap="square" rtlCol="0">
              <a:spAutoFit/>
            </a:bodyPr>
            <a:lstStyle/>
            <a:p>
              <a:pPr algn="just"/>
              <a:r>
                <a:rPr lang="fr-FR" sz="1600" dirty="0" smtClean="0">
                  <a:latin typeface="+mj-lt"/>
                </a:rPr>
                <a:t>50%</a:t>
              </a:r>
              <a:endParaRPr lang="fr-FR" sz="1600" dirty="0">
                <a:latin typeface="+mj-lt"/>
              </a:endParaRPr>
            </a:p>
          </p:txBody>
        </p:sp>
        <p:sp>
          <p:nvSpPr>
            <p:cNvPr id="20" name="ZoneTexte 19"/>
            <p:cNvSpPr txBox="1"/>
            <p:nvPr/>
          </p:nvSpPr>
          <p:spPr>
            <a:xfrm>
              <a:off x="3685660" y="6099579"/>
              <a:ext cx="606236" cy="338554"/>
            </a:xfrm>
            <a:prstGeom prst="rect">
              <a:avLst/>
            </a:prstGeom>
            <a:noFill/>
          </p:spPr>
          <p:txBody>
            <a:bodyPr wrap="square" rtlCol="0">
              <a:spAutoFit/>
            </a:bodyPr>
            <a:lstStyle/>
            <a:p>
              <a:pPr algn="just"/>
              <a:r>
                <a:rPr lang="fr-FR" sz="1600" dirty="0" smtClean="0">
                  <a:latin typeface="+mj-lt"/>
                </a:rPr>
                <a:t>75%</a:t>
              </a:r>
              <a:endParaRPr lang="fr-FR" sz="1600" dirty="0">
                <a:latin typeface="+mj-lt"/>
              </a:endParaRPr>
            </a:p>
          </p:txBody>
        </p:sp>
      </p:grpSp>
    </p:spTree>
    <p:extLst>
      <p:ext uri="{BB962C8B-B14F-4D97-AF65-F5344CB8AC3E}">
        <p14:creationId xmlns:p14="http://schemas.microsoft.com/office/powerpoint/2010/main" val="20494905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9242094" y="6453336"/>
            <a:ext cx="535442" cy="292099"/>
          </a:xfrm>
        </p:spPr>
        <p:txBody>
          <a:bodyPr/>
          <a:lstStyle/>
          <a:p>
            <a:pPr>
              <a:defRPr/>
            </a:pPr>
            <a:fld id="{552BC89B-6869-4F6F-B872-A040215E6FE0}" type="slidenum">
              <a:rPr lang="fr-FR" smtClean="0"/>
              <a:pPr>
                <a:defRPr/>
              </a:pPr>
              <a:t>17</a:t>
            </a:fld>
            <a:endParaRPr lang="fr-FR" dirty="0"/>
          </a:p>
        </p:txBody>
      </p:sp>
      <p:sp>
        <p:nvSpPr>
          <p:cNvPr id="4" name="ZoneTexte 3"/>
          <p:cNvSpPr txBox="1"/>
          <p:nvPr/>
        </p:nvSpPr>
        <p:spPr>
          <a:xfrm>
            <a:off x="987404" y="2099839"/>
            <a:ext cx="8576738" cy="1631216"/>
          </a:xfrm>
          <a:prstGeom prst="rect">
            <a:avLst/>
          </a:prstGeom>
          <a:noFill/>
        </p:spPr>
        <p:txBody>
          <a:bodyPr wrap="square" rtlCol="0">
            <a:spAutoFit/>
          </a:bodyPr>
          <a:lstStyle/>
          <a:p>
            <a:pPr algn="just"/>
            <a:r>
              <a:rPr lang="fr-FR" sz="2000" dirty="0" smtClean="0">
                <a:latin typeface="+mj-lt"/>
              </a:rPr>
              <a:t>Indique un </a:t>
            </a:r>
            <a:r>
              <a:rPr lang="fr-FR" sz="2000" b="1" dirty="0">
                <a:solidFill>
                  <a:srgbClr val="BE498B"/>
                </a:solidFill>
                <a:latin typeface="+mj-lt"/>
                <a:cs typeface="+mn-cs"/>
              </a:rPr>
              <a:t>milieu plutôt acide </a:t>
            </a:r>
            <a:r>
              <a:rPr lang="fr-FR" sz="2000" dirty="0">
                <a:latin typeface="+mj-lt"/>
              </a:rPr>
              <a:t>: </a:t>
            </a:r>
            <a:r>
              <a:rPr lang="fr-FR" sz="2000" i="1" dirty="0">
                <a:latin typeface="+mj-lt"/>
              </a:rPr>
              <a:t>Polytric élégant, </a:t>
            </a:r>
            <a:r>
              <a:rPr lang="fr-FR" sz="2000" i="1" dirty="0" smtClean="0">
                <a:latin typeface="+mj-lt"/>
              </a:rPr>
              <a:t>Fougère aigle, </a:t>
            </a:r>
            <a:r>
              <a:rPr lang="fr-FR" sz="2000" i="1" dirty="0">
                <a:latin typeface="+mj-lt"/>
              </a:rPr>
              <a:t>Leucobryum glauque, </a:t>
            </a:r>
            <a:r>
              <a:rPr lang="fr-FR" sz="2000" i="1" dirty="0" smtClean="0">
                <a:latin typeface="+mj-lt"/>
              </a:rPr>
              <a:t>Sorbier </a:t>
            </a:r>
            <a:r>
              <a:rPr lang="fr-FR" sz="2000" i="1" dirty="0">
                <a:latin typeface="+mj-lt"/>
              </a:rPr>
              <a:t>des </a:t>
            </a:r>
            <a:r>
              <a:rPr lang="fr-FR" sz="2000" i="1" dirty="0" smtClean="0">
                <a:latin typeface="+mj-lt"/>
              </a:rPr>
              <a:t>oiseleurs</a:t>
            </a:r>
            <a:r>
              <a:rPr lang="fr-FR" sz="2000" dirty="0" smtClean="0">
                <a:latin typeface="+mj-lt"/>
              </a:rPr>
              <a:t>…</a:t>
            </a:r>
            <a:endParaRPr lang="fr-FR" sz="2000" dirty="0">
              <a:latin typeface="+mj-lt"/>
            </a:endParaRPr>
          </a:p>
          <a:p>
            <a:pPr algn="just"/>
            <a:r>
              <a:rPr lang="fr-FR" sz="2000" dirty="0" smtClean="0">
                <a:latin typeface="+mj-lt"/>
              </a:rPr>
              <a:t>Indique un </a:t>
            </a:r>
            <a:r>
              <a:rPr lang="fr-FR" sz="2000" b="1" dirty="0">
                <a:solidFill>
                  <a:srgbClr val="BE498B"/>
                </a:solidFill>
                <a:latin typeface="+mj-lt"/>
                <a:cs typeface="+mn-cs"/>
              </a:rPr>
              <a:t>milieu plutôt neutre à basique </a:t>
            </a:r>
            <a:r>
              <a:rPr lang="fr-FR" sz="2000" dirty="0">
                <a:latin typeface="+mj-lt"/>
              </a:rPr>
              <a:t>: </a:t>
            </a:r>
            <a:r>
              <a:rPr lang="fr-FR" sz="2000" i="1" dirty="0">
                <a:latin typeface="+mj-lt"/>
              </a:rPr>
              <a:t>Érable </a:t>
            </a:r>
            <a:r>
              <a:rPr lang="fr-FR" sz="2000" i="1" dirty="0" smtClean="0">
                <a:latin typeface="+mj-lt"/>
              </a:rPr>
              <a:t>champêtre, </a:t>
            </a:r>
            <a:r>
              <a:rPr lang="fr-FR" sz="2000" i="1" dirty="0">
                <a:latin typeface="+mj-lt"/>
              </a:rPr>
              <a:t>Viorne lantane, </a:t>
            </a:r>
            <a:r>
              <a:rPr lang="fr-FR" sz="2000" i="1" dirty="0" smtClean="0">
                <a:latin typeface="+mj-lt"/>
              </a:rPr>
              <a:t>Troène, Cornouiller sanguin…</a:t>
            </a:r>
          </a:p>
          <a:p>
            <a:pPr algn="just"/>
            <a:r>
              <a:rPr lang="fr-FR" sz="2000" dirty="0" smtClean="0">
                <a:latin typeface="+mj-lt"/>
              </a:rPr>
              <a:t>Indique </a:t>
            </a:r>
            <a:r>
              <a:rPr lang="fr-FR" sz="2000" dirty="0">
                <a:latin typeface="+mj-lt"/>
              </a:rPr>
              <a:t>un </a:t>
            </a:r>
            <a:r>
              <a:rPr lang="fr-FR" sz="2000" b="1" dirty="0">
                <a:solidFill>
                  <a:srgbClr val="BE498B"/>
                </a:solidFill>
                <a:latin typeface="+mj-lt"/>
                <a:cs typeface="+mn-cs"/>
              </a:rPr>
              <a:t>terrain plutôt humide </a:t>
            </a:r>
            <a:r>
              <a:rPr lang="fr-FR" sz="2000" dirty="0" smtClean="0">
                <a:latin typeface="+mj-lt"/>
              </a:rPr>
              <a:t>: La Reine des près, la Prêle, la Sphaigne…</a:t>
            </a:r>
            <a:endParaRPr lang="fr-FR" sz="2000" dirty="0">
              <a:latin typeface="+mj-lt"/>
            </a:endParaRPr>
          </a:p>
        </p:txBody>
      </p:sp>
      <p:grpSp>
        <p:nvGrpSpPr>
          <p:cNvPr id="3" name="Groupe 2"/>
          <p:cNvGrpSpPr/>
          <p:nvPr/>
        </p:nvGrpSpPr>
        <p:grpSpPr>
          <a:xfrm>
            <a:off x="987404" y="4023097"/>
            <a:ext cx="1727490" cy="2441516"/>
            <a:chOff x="1135873" y="4404901"/>
            <a:chExt cx="1727490" cy="2441516"/>
          </a:xfrm>
        </p:grpSpPr>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1030404" y="4642037"/>
              <a:ext cx="1897087" cy="1422815"/>
            </a:xfrm>
            <a:prstGeom prst="rect">
              <a:avLst/>
            </a:prstGeom>
          </p:spPr>
        </p:pic>
        <p:sp>
          <p:nvSpPr>
            <p:cNvPr id="8" name="ZoneTexte 7"/>
            <p:cNvSpPr txBox="1"/>
            <p:nvPr/>
          </p:nvSpPr>
          <p:spPr>
            <a:xfrm>
              <a:off x="1135873" y="6261642"/>
              <a:ext cx="1727490" cy="584775"/>
            </a:xfrm>
            <a:prstGeom prst="rect">
              <a:avLst/>
            </a:prstGeom>
            <a:noFill/>
          </p:spPr>
          <p:txBody>
            <a:bodyPr wrap="square" rtlCol="0">
              <a:spAutoFit/>
            </a:bodyPr>
            <a:lstStyle/>
            <a:p>
              <a:pPr algn="ctr"/>
              <a:r>
                <a:rPr lang="fr-FR" sz="1600" i="1" dirty="0">
                  <a:latin typeface="+mj-lt"/>
                </a:rPr>
                <a:t>Erable champêtre (Calcicline)</a:t>
              </a:r>
            </a:p>
          </p:txBody>
        </p:sp>
      </p:grpSp>
      <p:grpSp>
        <p:nvGrpSpPr>
          <p:cNvPr id="6" name="Groupe 5"/>
          <p:cNvGrpSpPr/>
          <p:nvPr/>
        </p:nvGrpSpPr>
        <p:grpSpPr>
          <a:xfrm>
            <a:off x="2849505" y="4023097"/>
            <a:ext cx="2520276" cy="2442215"/>
            <a:chOff x="2936777" y="4419112"/>
            <a:chExt cx="2520276" cy="2442215"/>
          </a:xfrm>
        </p:grpSpPr>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36777" y="4419112"/>
              <a:ext cx="2520276" cy="1890207"/>
            </a:xfrm>
            <a:prstGeom prst="rect">
              <a:avLst/>
            </a:prstGeom>
          </p:spPr>
        </p:pic>
        <p:sp>
          <p:nvSpPr>
            <p:cNvPr id="9" name="ZoneTexte 8"/>
            <p:cNvSpPr txBox="1"/>
            <p:nvPr/>
          </p:nvSpPr>
          <p:spPr>
            <a:xfrm>
              <a:off x="3138073" y="6276552"/>
              <a:ext cx="2143577" cy="584775"/>
            </a:xfrm>
            <a:prstGeom prst="rect">
              <a:avLst/>
            </a:prstGeom>
            <a:noFill/>
          </p:spPr>
          <p:txBody>
            <a:bodyPr wrap="square" rtlCol="0">
              <a:spAutoFit/>
            </a:bodyPr>
            <a:lstStyle/>
            <a:p>
              <a:pPr algn="ctr"/>
              <a:r>
                <a:rPr lang="fr-FR" sz="1600" i="1" dirty="0">
                  <a:latin typeface="+mj-lt"/>
                </a:rPr>
                <a:t>Aulne glutineux (Mésohygrophile)</a:t>
              </a:r>
            </a:p>
          </p:txBody>
        </p:sp>
      </p:grpSp>
      <p:grpSp>
        <p:nvGrpSpPr>
          <p:cNvPr id="18" name="Groupe 17"/>
          <p:cNvGrpSpPr/>
          <p:nvPr/>
        </p:nvGrpSpPr>
        <p:grpSpPr>
          <a:xfrm>
            <a:off x="5726271" y="4011067"/>
            <a:ext cx="1468796" cy="2520683"/>
            <a:chOff x="5860468" y="4183345"/>
            <a:chExt cx="1468796" cy="2520683"/>
          </a:xfrm>
        </p:grpSpPr>
        <p:pic>
          <p:nvPicPr>
            <p:cNvPr id="10" name="Imag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60468" y="4183345"/>
              <a:ext cx="1468796" cy="1958395"/>
            </a:xfrm>
            <a:prstGeom prst="rect">
              <a:avLst/>
            </a:prstGeom>
          </p:spPr>
        </p:pic>
        <p:sp>
          <p:nvSpPr>
            <p:cNvPr id="11" name="ZoneTexte 10"/>
            <p:cNvSpPr txBox="1"/>
            <p:nvPr/>
          </p:nvSpPr>
          <p:spPr>
            <a:xfrm>
              <a:off x="5904220" y="6119253"/>
              <a:ext cx="1353107" cy="584775"/>
            </a:xfrm>
            <a:prstGeom prst="rect">
              <a:avLst/>
            </a:prstGeom>
            <a:noFill/>
          </p:spPr>
          <p:txBody>
            <a:bodyPr wrap="square" rtlCol="0">
              <a:spAutoFit/>
            </a:bodyPr>
            <a:lstStyle/>
            <a:p>
              <a:pPr algn="ctr"/>
              <a:r>
                <a:rPr lang="fr-FR" sz="1600" i="1" dirty="0">
                  <a:latin typeface="+mj-lt"/>
                </a:rPr>
                <a:t>Fougère aigle (Acidiphile)</a:t>
              </a:r>
            </a:p>
          </p:txBody>
        </p:sp>
      </p:grpSp>
      <p:grpSp>
        <p:nvGrpSpPr>
          <p:cNvPr id="19" name="Groupe 18"/>
          <p:cNvGrpSpPr/>
          <p:nvPr/>
        </p:nvGrpSpPr>
        <p:grpSpPr>
          <a:xfrm>
            <a:off x="7536776" y="4005064"/>
            <a:ext cx="1981134" cy="2067922"/>
            <a:chOff x="7560905" y="4175397"/>
            <a:chExt cx="1981134" cy="2067922"/>
          </a:xfrm>
        </p:grpSpPr>
        <p:pic>
          <p:nvPicPr>
            <p:cNvPr id="12" name="Imag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60905" y="4175397"/>
              <a:ext cx="1981134" cy="1485851"/>
            </a:xfrm>
            <a:prstGeom prst="rect">
              <a:avLst/>
            </a:prstGeom>
          </p:spPr>
        </p:pic>
        <p:sp>
          <p:nvSpPr>
            <p:cNvPr id="13" name="ZoneTexte 12"/>
            <p:cNvSpPr txBox="1"/>
            <p:nvPr/>
          </p:nvSpPr>
          <p:spPr>
            <a:xfrm>
              <a:off x="7575686" y="5658544"/>
              <a:ext cx="1966353" cy="584775"/>
            </a:xfrm>
            <a:prstGeom prst="rect">
              <a:avLst/>
            </a:prstGeom>
            <a:noFill/>
          </p:spPr>
          <p:txBody>
            <a:bodyPr wrap="square" rtlCol="0">
              <a:spAutoFit/>
            </a:bodyPr>
            <a:lstStyle/>
            <a:p>
              <a:pPr algn="ctr"/>
              <a:r>
                <a:rPr lang="fr-FR" sz="1600" i="1" dirty="0">
                  <a:latin typeface="+mj-lt"/>
                </a:rPr>
                <a:t>Polytric</a:t>
              </a:r>
              <a:r>
                <a:rPr lang="fr-FR" sz="1200" b="1" dirty="0"/>
                <a:t> </a:t>
              </a:r>
              <a:r>
                <a:rPr lang="fr-FR" sz="1600" i="1" dirty="0">
                  <a:latin typeface="+mj-lt"/>
                </a:rPr>
                <a:t>élégant</a:t>
              </a:r>
              <a:r>
                <a:rPr lang="fr-FR" sz="1200" b="1" dirty="0"/>
                <a:t> (</a:t>
              </a:r>
              <a:r>
                <a:rPr lang="fr-FR" sz="1600" i="1" dirty="0">
                  <a:latin typeface="+mj-lt"/>
                </a:rPr>
                <a:t>Acidiphile</a:t>
              </a:r>
              <a:r>
                <a:rPr lang="fr-FR" sz="1200" b="1" dirty="0"/>
                <a:t>)</a:t>
              </a:r>
            </a:p>
          </p:txBody>
        </p:sp>
      </p:grpSp>
      <p:sp>
        <p:nvSpPr>
          <p:cNvPr id="14" name="Rectangle 13"/>
          <p:cNvSpPr/>
          <p:nvPr/>
        </p:nvSpPr>
        <p:spPr>
          <a:xfrm>
            <a:off x="3061299" y="409750"/>
            <a:ext cx="3918189" cy="538609"/>
          </a:xfrm>
          <a:prstGeom prst="rect">
            <a:avLst/>
          </a:prstGeom>
        </p:spPr>
        <p:txBody>
          <a:bodyPr wrap="none">
            <a:spAutoFit/>
          </a:bodyPr>
          <a:lstStyle/>
          <a:p>
            <a:pPr algn="just"/>
            <a:r>
              <a:rPr lang="fr-FR" altLang="fr-FR" sz="2900" b="1" dirty="0">
                <a:solidFill>
                  <a:srgbClr val="0085C8"/>
                </a:solidFill>
                <a:latin typeface="+mj-lt"/>
                <a:ea typeface="+mj-ea"/>
                <a:cs typeface="+mj-cs"/>
              </a:rPr>
              <a:t>8. Végétation indicatrice</a:t>
            </a:r>
          </a:p>
        </p:txBody>
      </p:sp>
      <p:sp>
        <p:nvSpPr>
          <p:cNvPr id="17" name="ZoneTexte 6"/>
          <p:cNvSpPr txBox="1">
            <a:spLocks noChangeArrowheads="1"/>
          </p:cNvSpPr>
          <p:nvPr/>
        </p:nvSpPr>
        <p:spPr bwMode="auto">
          <a:xfrm rot="16200000">
            <a:off x="-2105533" y="4028722"/>
            <a:ext cx="5126583" cy="420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itchFamily="18" charset="0"/>
              </a:defRPr>
            </a:lvl1pPr>
            <a:lvl2pPr marL="742950" indent="-285750">
              <a:defRPr>
                <a:solidFill>
                  <a:schemeClr val="tx1"/>
                </a:solidFill>
                <a:latin typeface="Cambria" pitchFamily="18" charset="0"/>
              </a:defRPr>
            </a:lvl2pPr>
            <a:lvl3pPr marL="1143000" indent="-228600">
              <a:defRPr>
                <a:solidFill>
                  <a:schemeClr val="tx1"/>
                </a:solidFill>
                <a:latin typeface="Cambria" pitchFamily="18" charset="0"/>
              </a:defRPr>
            </a:lvl3pPr>
            <a:lvl4pPr marL="1600200" indent="-228600">
              <a:defRPr>
                <a:solidFill>
                  <a:schemeClr val="tx1"/>
                </a:solidFill>
                <a:latin typeface="Cambria" pitchFamily="18" charset="0"/>
              </a:defRPr>
            </a:lvl4pPr>
            <a:lvl5pPr marL="2057400" indent="-228600">
              <a:defRPr>
                <a:solidFill>
                  <a:schemeClr val="tx1"/>
                </a:solidFill>
                <a:latin typeface="Cambria" pitchFamily="18" charset="0"/>
              </a:defRPr>
            </a:lvl5pPr>
            <a:lvl6pPr marL="2514600" indent="-228600" fontAlgn="base">
              <a:spcBef>
                <a:spcPct val="0"/>
              </a:spcBef>
              <a:spcAft>
                <a:spcPct val="0"/>
              </a:spcAft>
              <a:defRPr>
                <a:solidFill>
                  <a:schemeClr val="tx1"/>
                </a:solidFill>
                <a:latin typeface="Cambria" pitchFamily="18" charset="0"/>
              </a:defRPr>
            </a:lvl6pPr>
            <a:lvl7pPr marL="2971800" indent="-228600" fontAlgn="base">
              <a:spcBef>
                <a:spcPct val="0"/>
              </a:spcBef>
              <a:spcAft>
                <a:spcPct val="0"/>
              </a:spcAft>
              <a:defRPr>
                <a:solidFill>
                  <a:schemeClr val="tx1"/>
                </a:solidFill>
                <a:latin typeface="Cambria" pitchFamily="18" charset="0"/>
              </a:defRPr>
            </a:lvl7pPr>
            <a:lvl8pPr marL="3429000" indent="-228600" fontAlgn="base">
              <a:spcBef>
                <a:spcPct val="0"/>
              </a:spcBef>
              <a:spcAft>
                <a:spcPct val="0"/>
              </a:spcAft>
              <a:defRPr>
                <a:solidFill>
                  <a:schemeClr val="tx1"/>
                </a:solidFill>
                <a:latin typeface="Cambria" pitchFamily="18" charset="0"/>
              </a:defRPr>
            </a:lvl8pPr>
            <a:lvl9pPr marL="3886200" indent="-228600" fontAlgn="base">
              <a:spcBef>
                <a:spcPct val="0"/>
              </a:spcBef>
              <a:spcAft>
                <a:spcPct val="0"/>
              </a:spcAft>
              <a:defRPr>
                <a:solidFill>
                  <a:schemeClr val="tx1"/>
                </a:solidFill>
                <a:latin typeface="Cambria" pitchFamily="18" charset="0"/>
              </a:defRPr>
            </a:lvl9pPr>
          </a:lstStyle>
          <a:p>
            <a:pPr algn="ctr"/>
            <a:r>
              <a:rPr lang="fr-FR" altLang="fr-FR" sz="3200" b="1" i="1" baseline="30000" dirty="0" smtClean="0">
                <a:solidFill>
                  <a:srgbClr val="0085C8"/>
                </a:solidFill>
                <a:latin typeface="Calibri" pitchFamily="34" charset="0"/>
              </a:rPr>
              <a:t>Définir </a:t>
            </a:r>
            <a:r>
              <a:rPr lang="fr-FR" altLang="fr-FR" sz="3200" b="1" i="1" baseline="30000" dirty="0">
                <a:solidFill>
                  <a:srgbClr val="0085C8"/>
                </a:solidFill>
                <a:latin typeface="Calibri" pitchFamily="34" charset="0"/>
              </a:rPr>
              <a:t>les paramètres d’étude de la station </a:t>
            </a:r>
          </a:p>
        </p:txBody>
      </p:sp>
      <p:sp>
        <p:nvSpPr>
          <p:cNvPr id="20" name="ZoneTexte 19"/>
          <p:cNvSpPr txBox="1"/>
          <p:nvPr/>
        </p:nvSpPr>
        <p:spPr>
          <a:xfrm>
            <a:off x="1002571" y="1265804"/>
            <a:ext cx="8576738" cy="707886"/>
          </a:xfrm>
          <a:prstGeom prst="rect">
            <a:avLst/>
          </a:prstGeom>
          <a:noFill/>
        </p:spPr>
        <p:txBody>
          <a:bodyPr wrap="square" rtlCol="0">
            <a:spAutoFit/>
          </a:bodyPr>
          <a:lstStyle/>
          <a:p>
            <a:pPr algn="just"/>
            <a:r>
              <a:rPr lang="fr-FR" sz="2000" dirty="0" smtClean="0">
                <a:latin typeface="+mj-lt"/>
              </a:rPr>
              <a:t>La </a:t>
            </a:r>
            <a:r>
              <a:rPr lang="fr-FR" sz="2000" dirty="0">
                <a:latin typeface="+mj-lt"/>
              </a:rPr>
              <a:t>végétation peut permettre de tirer des </a:t>
            </a:r>
            <a:r>
              <a:rPr lang="fr-FR" sz="2000" dirty="0" smtClean="0">
                <a:latin typeface="+mj-lt"/>
              </a:rPr>
              <a:t>informations sur le niveau trophique, et estimer le niveau d’acidité du sol.</a:t>
            </a:r>
          </a:p>
        </p:txBody>
      </p:sp>
    </p:spTree>
    <p:extLst>
      <p:ext uri="{BB962C8B-B14F-4D97-AF65-F5344CB8AC3E}">
        <p14:creationId xmlns:p14="http://schemas.microsoft.com/office/powerpoint/2010/main" val="15317828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à coins arrondis 6"/>
          <p:cNvSpPr/>
          <p:nvPr/>
        </p:nvSpPr>
        <p:spPr>
          <a:xfrm>
            <a:off x="697808" y="3237540"/>
            <a:ext cx="7063503" cy="2509593"/>
          </a:xfrm>
          <a:prstGeom prst="roundRect">
            <a:avLst>
              <a:gd name="adj" fmla="val 9253"/>
            </a:avLst>
          </a:prstGeom>
          <a:noFill/>
          <a:ln w="28575">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numéro de diapositive 1"/>
          <p:cNvSpPr>
            <a:spLocks noGrp="1"/>
          </p:cNvSpPr>
          <p:nvPr>
            <p:ph type="sldNum" sz="quarter" idx="12"/>
          </p:nvPr>
        </p:nvSpPr>
        <p:spPr>
          <a:xfrm>
            <a:off x="9242094" y="6453336"/>
            <a:ext cx="535442" cy="292099"/>
          </a:xfrm>
        </p:spPr>
        <p:txBody>
          <a:bodyPr/>
          <a:lstStyle/>
          <a:p>
            <a:pPr>
              <a:defRPr/>
            </a:pPr>
            <a:fld id="{552BC89B-6869-4F6F-B872-A040215E6FE0}" type="slidenum">
              <a:rPr lang="fr-FR" smtClean="0"/>
              <a:pPr>
                <a:defRPr/>
              </a:pPr>
              <a:t>18</a:t>
            </a:fld>
            <a:endParaRPr lang="fr-FR" dirty="0"/>
          </a:p>
        </p:txBody>
      </p:sp>
      <p:sp>
        <p:nvSpPr>
          <p:cNvPr id="3" name="Rectangle 2"/>
          <p:cNvSpPr/>
          <p:nvPr/>
        </p:nvSpPr>
        <p:spPr>
          <a:xfrm>
            <a:off x="1184661" y="573842"/>
            <a:ext cx="8033957" cy="995144"/>
          </a:xfrm>
          <a:prstGeom prst="rect">
            <a:avLst/>
          </a:prstGeom>
        </p:spPr>
        <p:txBody>
          <a:bodyPr wrap="square">
            <a:spAutoFit/>
          </a:bodyPr>
          <a:lstStyle/>
          <a:p>
            <a:pPr algn="ctr" fontAlgn="auto">
              <a:spcBef>
                <a:spcPts val="0"/>
              </a:spcBef>
              <a:spcAft>
                <a:spcPts val="0"/>
              </a:spcAft>
              <a:defRPr/>
            </a:pPr>
            <a:r>
              <a:rPr lang="fr-FR" sz="4400" b="1" baseline="30000" dirty="0" smtClean="0">
                <a:solidFill>
                  <a:srgbClr val="0085C8"/>
                </a:solidFill>
                <a:latin typeface="+mj-lt"/>
              </a:rPr>
              <a:t>Étape </a:t>
            </a:r>
            <a:r>
              <a:rPr lang="fr-FR" sz="4400" b="1" baseline="30000" dirty="0">
                <a:solidFill>
                  <a:srgbClr val="0085C8"/>
                </a:solidFill>
                <a:latin typeface="+mj-lt"/>
              </a:rPr>
              <a:t>3 : </a:t>
            </a:r>
            <a:r>
              <a:rPr lang="fr-FR" sz="4400" b="1" baseline="30000" dirty="0">
                <a:solidFill>
                  <a:srgbClr val="BE498B"/>
                </a:solidFill>
                <a:latin typeface="+mj-lt"/>
                <a:ea typeface="+mj-ea"/>
                <a:cs typeface="+mj-cs"/>
              </a:rPr>
              <a:t>I</a:t>
            </a:r>
            <a:r>
              <a:rPr lang="fr-FR" sz="4400" b="1" baseline="30000" dirty="0" smtClean="0">
                <a:solidFill>
                  <a:srgbClr val="BE498B"/>
                </a:solidFill>
                <a:latin typeface="+mj-lt"/>
                <a:ea typeface="+mj-ea"/>
                <a:cs typeface="+mj-cs"/>
              </a:rPr>
              <a:t>nterpréter </a:t>
            </a:r>
            <a:r>
              <a:rPr lang="fr-FR" sz="4400" b="1" baseline="30000" dirty="0">
                <a:solidFill>
                  <a:srgbClr val="BE498B"/>
                </a:solidFill>
                <a:latin typeface="+mj-lt"/>
                <a:ea typeface="+mj-ea"/>
                <a:cs typeface="+mj-cs"/>
              </a:rPr>
              <a:t>les résultats obtenus pour conclure le diagnostic sylvicole</a:t>
            </a:r>
          </a:p>
        </p:txBody>
      </p:sp>
      <p:sp>
        <p:nvSpPr>
          <p:cNvPr id="4" name="ZoneTexte 3"/>
          <p:cNvSpPr txBox="1"/>
          <p:nvPr/>
        </p:nvSpPr>
        <p:spPr>
          <a:xfrm>
            <a:off x="727672" y="1551748"/>
            <a:ext cx="8835956" cy="707886"/>
          </a:xfrm>
          <a:prstGeom prst="rect">
            <a:avLst/>
          </a:prstGeom>
          <a:noFill/>
        </p:spPr>
        <p:txBody>
          <a:bodyPr wrap="square" rtlCol="0">
            <a:spAutoFit/>
          </a:bodyPr>
          <a:lstStyle/>
          <a:p>
            <a:pPr algn="just"/>
            <a:r>
              <a:rPr lang="fr-FR" sz="2000" i="1" dirty="0" smtClean="0">
                <a:solidFill>
                  <a:srgbClr val="0085C8"/>
                </a:solidFill>
                <a:latin typeface="+mj-lt"/>
              </a:rPr>
              <a:t>Exemple =&gt; plateau dans les marnes </a:t>
            </a:r>
            <a:r>
              <a:rPr lang="fr-FR" sz="2000" i="1" dirty="0">
                <a:solidFill>
                  <a:srgbClr val="0085C8"/>
                </a:solidFill>
                <a:latin typeface="+mj-lt"/>
              </a:rPr>
              <a:t>bariolées de </a:t>
            </a:r>
            <a:r>
              <a:rPr lang="fr-FR" sz="2000" i="1" dirty="0" smtClean="0">
                <a:solidFill>
                  <a:srgbClr val="0085C8"/>
                </a:solidFill>
                <a:latin typeface="+mj-lt"/>
              </a:rPr>
              <a:t>Meurthe-et-Moselle (54), France. Parcelle </a:t>
            </a:r>
            <a:r>
              <a:rPr lang="fr-FR" sz="2000" i="1" dirty="0">
                <a:solidFill>
                  <a:srgbClr val="0085C8"/>
                </a:solidFill>
                <a:latin typeface="+mj-lt"/>
              </a:rPr>
              <a:t>de 1,5 </a:t>
            </a:r>
            <a:r>
              <a:rPr lang="fr-FR" sz="2000" i="1" dirty="0" smtClean="0">
                <a:solidFill>
                  <a:srgbClr val="0085C8"/>
                </a:solidFill>
                <a:latin typeface="+mj-lt"/>
              </a:rPr>
              <a:t>ha : parcours </a:t>
            </a:r>
            <a:r>
              <a:rPr lang="fr-FR" sz="2000" i="1" dirty="0">
                <a:solidFill>
                  <a:srgbClr val="0085C8"/>
                </a:solidFill>
                <a:latin typeface="+mj-lt"/>
              </a:rPr>
              <a:t>en zigzag </a:t>
            </a:r>
            <a:r>
              <a:rPr lang="fr-FR" sz="2000" i="1" dirty="0" smtClean="0">
                <a:solidFill>
                  <a:srgbClr val="0085C8"/>
                </a:solidFill>
                <a:latin typeface="+mj-lt"/>
              </a:rPr>
              <a:t>pour réaliser </a:t>
            </a:r>
            <a:r>
              <a:rPr lang="fr-FR" sz="2000" i="1" dirty="0">
                <a:solidFill>
                  <a:srgbClr val="0085C8"/>
                </a:solidFill>
                <a:latin typeface="+mj-lt"/>
              </a:rPr>
              <a:t>un relevé </a:t>
            </a:r>
            <a:r>
              <a:rPr lang="fr-FR" sz="2000" i="1" dirty="0" smtClean="0">
                <a:solidFill>
                  <a:srgbClr val="0085C8"/>
                </a:solidFill>
                <a:latin typeface="+mj-lt"/>
              </a:rPr>
              <a:t>botanique.</a:t>
            </a:r>
            <a:endParaRPr lang="fr-FR" sz="2000" dirty="0">
              <a:latin typeface="+mj-lt"/>
            </a:endParaRPr>
          </a:p>
        </p:txBody>
      </p:sp>
      <p:sp>
        <p:nvSpPr>
          <p:cNvPr id="6" name="ZoneTexte 5"/>
          <p:cNvSpPr txBox="1"/>
          <p:nvPr/>
        </p:nvSpPr>
        <p:spPr>
          <a:xfrm>
            <a:off x="727672" y="5759440"/>
            <a:ext cx="8812366" cy="707886"/>
          </a:xfrm>
          <a:prstGeom prst="rect">
            <a:avLst/>
          </a:prstGeom>
          <a:noFill/>
        </p:spPr>
        <p:txBody>
          <a:bodyPr wrap="square" rtlCol="0">
            <a:spAutoFit/>
          </a:bodyPr>
          <a:lstStyle/>
          <a:p>
            <a:pPr algn="just"/>
            <a:r>
              <a:rPr lang="fr-FR" sz="2000" b="1" dirty="0">
                <a:solidFill>
                  <a:schemeClr val="tx2"/>
                </a:solidFill>
                <a:latin typeface="+mj-lt"/>
              </a:rPr>
              <a:t>Présence et abondance </a:t>
            </a:r>
            <a:r>
              <a:rPr lang="fr-FR" sz="2000" b="1" dirty="0" smtClean="0">
                <a:solidFill>
                  <a:schemeClr val="tx2"/>
                </a:solidFill>
                <a:latin typeface="+mj-lt"/>
              </a:rPr>
              <a:t>de </a:t>
            </a:r>
            <a:r>
              <a:rPr lang="fr-FR" sz="2000" b="1" dirty="0">
                <a:solidFill>
                  <a:schemeClr val="tx2"/>
                </a:solidFill>
                <a:latin typeface="+mj-lt"/>
              </a:rPr>
              <a:t>ces espèces </a:t>
            </a:r>
            <a:r>
              <a:rPr lang="fr-FR" sz="2000" dirty="0">
                <a:latin typeface="+mj-lt"/>
              </a:rPr>
              <a:t>=&gt; sol plutôt neutre à basique (espèces calcicoles à calciclines). </a:t>
            </a:r>
          </a:p>
        </p:txBody>
      </p:sp>
      <p:sp>
        <p:nvSpPr>
          <p:cNvPr id="12" name="ZoneTexte 11"/>
          <p:cNvSpPr txBox="1"/>
          <p:nvPr/>
        </p:nvSpPr>
        <p:spPr>
          <a:xfrm>
            <a:off x="720107" y="3223365"/>
            <a:ext cx="2917039" cy="2523768"/>
          </a:xfrm>
          <a:prstGeom prst="rect">
            <a:avLst/>
          </a:prstGeom>
          <a:noFill/>
        </p:spPr>
        <p:txBody>
          <a:bodyPr wrap="square" rtlCol="0">
            <a:spAutoFit/>
          </a:bodyPr>
          <a:lstStyle/>
          <a:p>
            <a:pPr algn="just"/>
            <a:r>
              <a:rPr lang="fr-FR" sz="2000" b="1" dirty="0">
                <a:solidFill>
                  <a:srgbClr val="BE498B"/>
                </a:solidFill>
                <a:latin typeface="+mj-lt"/>
                <a:cs typeface="+mn-cs"/>
              </a:rPr>
              <a:t>Pour les herbacées </a:t>
            </a:r>
            <a:r>
              <a:rPr lang="fr-FR" sz="2000" dirty="0" smtClean="0">
                <a:latin typeface="+mj-lt"/>
              </a:rPr>
              <a:t>:</a:t>
            </a:r>
          </a:p>
          <a:p>
            <a:pPr marL="342900" lvl="0" indent="-342900">
              <a:lnSpc>
                <a:spcPct val="115000"/>
              </a:lnSpc>
              <a:spcAft>
                <a:spcPts val="0"/>
              </a:spcAft>
              <a:buFont typeface="Symbol" panose="05050102010706020507" pitchFamily="18" charset="2"/>
              <a:buChar char=""/>
            </a:pPr>
            <a:r>
              <a:rPr lang="fr-FR" sz="2000" dirty="0">
                <a:latin typeface="+mj-lt"/>
              </a:rPr>
              <a:t>Lierre terrestre (</a:t>
            </a:r>
            <a:r>
              <a:rPr lang="fr-FR" sz="2000" dirty="0" smtClean="0">
                <a:latin typeface="+mj-lt"/>
              </a:rPr>
              <a:t>2)</a:t>
            </a:r>
            <a:endParaRPr lang="fr-FR" sz="2000" dirty="0">
              <a:latin typeface="+mj-lt"/>
            </a:endParaRPr>
          </a:p>
          <a:p>
            <a:pPr marL="342900" lvl="0" indent="-342900">
              <a:lnSpc>
                <a:spcPct val="115000"/>
              </a:lnSpc>
              <a:spcAft>
                <a:spcPts val="0"/>
              </a:spcAft>
              <a:buFont typeface="Symbol" panose="05050102010706020507" pitchFamily="18" charset="2"/>
              <a:buChar char=""/>
            </a:pPr>
            <a:r>
              <a:rPr lang="fr-FR" sz="2000" b="1" dirty="0">
                <a:solidFill>
                  <a:schemeClr val="tx2"/>
                </a:solidFill>
                <a:latin typeface="+mj-lt"/>
              </a:rPr>
              <a:t>Troène (2) </a:t>
            </a:r>
          </a:p>
          <a:p>
            <a:pPr marL="342900" indent="-342900">
              <a:lnSpc>
                <a:spcPct val="115000"/>
              </a:lnSpc>
              <a:spcAft>
                <a:spcPts val="0"/>
              </a:spcAft>
              <a:buFont typeface="Symbol" panose="05050102010706020507" pitchFamily="18" charset="2"/>
              <a:buChar char=""/>
            </a:pPr>
            <a:r>
              <a:rPr lang="fr-FR" sz="2000" b="1" dirty="0">
                <a:solidFill>
                  <a:schemeClr val="tx2"/>
                </a:solidFill>
                <a:latin typeface="+mj-lt"/>
              </a:rPr>
              <a:t>Camérisier à balai (1) </a:t>
            </a:r>
          </a:p>
          <a:p>
            <a:pPr marL="342900" lvl="0" indent="-342900">
              <a:lnSpc>
                <a:spcPct val="115000"/>
              </a:lnSpc>
              <a:spcAft>
                <a:spcPts val="0"/>
              </a:spcAft>
              <a:buFont typeface="Symbol" panose="05050102010706020507" pitchFamily="18" charset="2"/>
              <a:buChar char=""/>
            </a:pPr>
            <a:r>
              <a:rPr lang="fr-FR" sz="2000" dirty="0">
                <a:latin typeface="+mj-lt"/>
              </a:rPr>
              <a:t>Primevère élevée </a:t>
            </a:r>
            <a:r>
              <a:rPr lang="fr-FR" sz="2000" dirty="0" smtClean="0">
                <a:latin typeface="+mj-lt"/>
              </a:rPr>
              <a:t>(+)</a:t>
            </a:r>
            <a:endParaRPr lang="fr-FR" sz="2000" dirty="0">
              <a:latin typeface="+mj-lt"/>
            </a:endParaRPr>
          </a:p>
          <a:p>
            <a:pPr marL="342900" lvl="0" indent="-342900">
              <a:lnSpc>
                <a:spcPct val="115000"/>
              </a:lnSpc>
              <a:spcAft>
                <a:spcPts val="0"/>
              </a:spcAft>
              <a:buFont typeface="Symbol" panose="05050102010706020507" pitchFamily="18" charset="2"/>
              <a:buChar char=""/>
            </a:pPr>
            <a:r>
              <a:rPr lang="fr-FR" sz="2000" dirty="0">
                <a:latin typeface="+mj-lt"/>
              </a:rPr>
              <a:t>Ail des ours (</a:t>
            </a:r>
            <a:r>
              <a:rPr lang="fr-FR" sz="2000" dirty="0" smtClean="0">
                <a:latin typeface="+mj-lt"/>
              </a:rPr>
              <a:t>1)</a:t>
            </a:r>
            <a:endParaRPr lang="fr-FR" sz="2000" dirty="0">
              <a:latin typeface="+mj-lt"/>
            </a:endParaRPr>
          </a:p>
          <a:p>
            <a:pPr marL="342900" lvl="0" indent="-342900">
              <a:lnSpc>
                <a:spcPct val="115000"/>
              </a:lnSpc>
              <a:spcAft>
                <a:spcPts val="0"/>
              </a:spcAft>
              <a:buFont typeface="Symbol" panose="05050102010706020507" pitchFamily="18" charset="2"/>
              <a:buChar char=""/>
            </a:pPr>
            <a:r>
              <a:rPr lang="fr-FR" sz="2000" dirty="0">
                <a:latin typeface="+mj-lt"/>
              </a:rPr>
              <a:t>Sureau noir </a:t>
            </a:r>
            <a:r>
              <a:rPr lang="fr-FR" sz="2000" dirty="0" smtClean="0">
                <a:latin typeface="+mj-lt"/>
              </a:rPr>
              <a:t>(+) </a:t>
            </a:r>
            <a:endParaRPr lang="fr-FR" sz="2000" dirty="0">
              <a:latin typeface="+mj-lt"/>
            </a:endParaRPr>
          </a:p>
        </p:txBody>
      </p:sp>
      <p:sp>
        <p:nvSpPr>
          <p:cNvPr id="14" name="ZoneTexte 13"/>
          <p:cNvSpPr txBox="1"/>
          <p:nvPr/>
        </p:nvSpPr>
        <p:spPr>
          <a:xfrm>
            <a:off x="3736151" y="3177199"/>
            <a:ext cx="3880970" cy="2569934"/>
          </a:xfrm>
          <a:prstGeom prst="rect">
            <a:avLst/>
          </a:prstGeom>
          <a:noFill/>
        </p:spPr>
        <p:txBody>
          <a:bodyPr wrap="square" rtlCol="0">
            <a:spAutoFit/>
          </a:bodyPr>
          <a:lstStyle/>
          <a:p>
            <a:pPr marL="342900" lvl="0" indent="-342900">
              <a:lnSpc>
                <a:spcPct val="115000"/>
              </a:lnSpc>
              <a:spcAft>
                <a:spcPts val="0"/>
              </a:spcAft>
              <a:buFont typeface="Symbol" panose="05050102010706020507" pitchFamily="18" charset="2"/>
              <a:buChar char=""/>
            </a:pPr>
            <a:r>
              <a:rPr lang="fr-FR" sz="2000" dirty="0" smtClean="0">
                <a:latin typeface="+mj-lt"/>
              </a:rPr>
              <a:t>Frêne (1)</a:t>
            </a:r>
            <a:endParaRPr lang="fr-FR" sz="2000" dirty="0">
              <a:latin typeface="+mj-lt"/>
            </a:endParaRPr>
          </a:p>
          <a:p>
            <a:pPr marL="342900" lvl="0" indent="-342900">
              <a:lnSpc>
                <a:spcPct val="115000"/>
              </a:lnSpc>
              <a:spcAft>
                <a:spcPts val="0"/>
              </a:spcAft>
              <a:buFont typeface="Symbol" panose="05050102010706020507" pitchFamily="18" charset="2"/>
              <a:buChar char=""/>
            </a:pPr>
            <a:r>
              <a:rPr lang="fr-FR" sz="2000" dirty="0">
                <a:latin typeface="+mj-lt"/>
              </a:rPr>
              <a:t>Chêne pédonculé (</a:t>
            </a:r>
            <a:r>
              <a:rPr lang="fr-FR" sz="2000" dirty="0" smtClean="0">
                <a:latin typeface="+mj-lt"/>
              </a:rPr>
              <a:t>1)</a:t>
            </a:r>
            <a:endParaRPr lang="fr-FR" sz="2000" dirty="0">
              <a:latin typeface="+mj-lt"/>
            </a:endParaRPr>
          </a:p>
          <a:p>
            <a:pPr marL="342900" lvl="0" indent="-342900">
              <a:lnSpc>
                <a:spcPct val="115000"/>
              </a:lnSpc>
              <a:spcAft>
                <a:spcPts val="0"/>
              </a:spcAft>
              <a:buFont typeface="Symbol" panose="05050102010706020507" pitchFamily="18" charset="2"/>
              <a:buChar char=""/>
            </a:pPr>
            <a:r>
              <a:rPr lang="fr-FR" sz="2000" dirty="0">
                <a:latin typeface="+mj-lt"/>
              </a:rPr>
              <a:t>Charme (</a:t>
            </a:r>
            <a:r>
              <a:rPr lang="fr-FR" sz="2000" dirty="0" smtClean="0">
                <a:latin typeface="+mj-lt"/>
              </a:rPr>
              <a:t>2)</a:t>
            </a:r>
            <a:endParaRPr lang="fr-FR" sz="2000" dirty="0">
              <a:latin typeface="+mj-lt"/>
            </a:endParaRPr>
          </a:p>
          <a:p>
            <a:pPr marL="342900" lvl="0" indent="-342900">
              <a:lnSpc>
                <a:spcPct val="115000"/>
              </a:lnSpc>
              <a:spcAft>
                <a:spcPts val="0"/>
              </a:spcAft>
              <a:buFont typeface="Symbol" panose="05050102010706020507" pitchFamily="18" charset="2"/>
              <a:buChar char=""/>
            </a:pPr>
            <a:r>
              <a:rPr lang="fr-FR" sz="2000" dirty="0">
                <a:latin typeface="+mj-lt"/>
              </a:rPr>
              <a:t>Sceau de Salomon multiflore (</a:t>
            </a:r>
            <a:r>
              <a:rPr lang="fr-FR" sz="2000" dirty="0" smtClean="0">
                <a:latin typeface="+mj-lt"/>
              </a:rPr>
              <a:t>1) </a:t>
            </a:r>
            <a:endParaRPr lang="fr-FR" sz="2000" dirty="0">
              <a:latin typeface="+mj-lt"/>
            </a:endParaRPr>
          </a:p>
          <a:p>
            <a:pPr marL="342900" lvl="0" indent="-342900">
              <a:lnSpc>
                <a:spcPct val="115000"/>
              </a:lnSpc>
              <a:spcAft>
                <a:spcPts val="0"/>
              </a:spcAft>
              <a:buFont typeface="Symbol" panose="05050102010706020507" pitchFamily="18" charset="2"/>
              <a:buChar char=""/>
            </a:pPr>
            <a:r>
              <a:rPr lang="fr-FR" sz="2000" b="1" dirty="0">
                <a:solidFill>
                  <a:schemeClr val="tx2"/>
                </a:solidFill>
                <a:latin typeface="+mj-lt"/>
              </a:rPr>
              <a:t>Cornouiller mâle (2)</a:t>
            </a:r>
          </a:p>
          <a:p>
            <a:pPr marL="342900" lvl="0" indent="-342900">
              <a:lnSpc>
                <a:spcPct val="115000"/>
              </a:lnSpc>
              <a:spcAft>
                <a:spcPts val="0"/>
              </a:spcAft>
              <a:buFont typeface="Symbol" panose="05050102010706020507" pitchFamily="18" charset="2"/>
              <a:buChar char=""/>
            </a:pPr>
            <a:r>
              <a:rPr lang="fr-FR" sz="2000" b="1" dirty="0">
                <a:solidFill>
                  <a:schemeClr val="tx2"/>
                </a:solidFill>
                <a:latin typeface="+mj-lt"/>
              </a:rPr>
              <a:t>Viorne Lantane (2)</a:t>
            </a:r>
          </a:p>
          <a:p>
            <a:pPr marL="342900" lvl="0" indent="-342900">
              <a:lnSpc>
                <a:spcPct val="115000"/>
              </a:lnSpc>
              <a:spcAft>
                <a:spcPts val="0"/>
              </a:spcAft>
              <a:buFont typeface="Symbol" panose="05050102010706020507" pitchFamily="18" charset="2"/>
              <a:buChar char=""/>
            </a:pPr>
            <a:r>
              <a:rPr lang="fr-FR" sz="2000" dirty="0">
                <a:latin typeface="+mj-lt"/>
              </a:rPr>
              <a:t>Alisier </a:t>
            </a:r>
            <a:r>
              <a:rPr lang="fr-FR" sz="2000" dirty="0" err="1">
                <a:latin typeface="+mj-lt"/>
              </a:rPr>
              <a:t>torminal</a:t>
            </a:r>
            <a:r>
              <a:rPr lang="fr-FR" sz="2000" dirty="0">
                <a:latin typeface="+mj-lt"/>
              </a:rPr>
              <a:t> (</a:t>
            </a:r>
            <a:r>
              <a:rPr lang="fr-FR" sz="2000" dirty="0" smtClean="0">
                <a:latin typeface="+mj-lt"/>
              </a:rPr>
              <a:t>1)</a:t>
            </a:r>
            <a:endParaRPr lang="fr-FR" sz="2000" dirty="0">
              <a:latin typeface="+mj-lt"/>
            </a:endParaRPr>
          </a:p>
        </p:txBody>
      </p:sp>
      <p:sp>
        <p:nvSpPr>
          <p:cNvPr id="15" name="ZoneTexte 6"/>
          <p:cNvSpPr txBox="1">
            <a:spLocks noChangeArrowheads="1"/>
          </p:cNvSpPr>
          <p:nvPr/>
        </p:nvSpPr>
        <p:spPr bwMode="auto">
          <a:xfrm rot="16200000">
            <a:off x="-1563908" y="3713530"/>
            <a:ext cx="3949391" cy="420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itchFamily="18" charset="0"/>
              </a:defRPr>
            </a:lvl1pPr>
            <a:lvl2pPr marL="742950" indent="-285750">
              <a:defRPr>
                <a:solidFill>
                  <a:schemeClr val="tx1"/>
                </a:solidFill>
                <a:latin typeface="Cambria" pitchFamily="18" charset="0"/>
              </a:defRPr>
            </a:lvl2pPr>
            <a:lvl3pPr marL="1143000" indent="-228600">
              <a:defRPr>
                <a:solidFill>
                  <a:schemeClr val="tx1"/>
                </a:solidFill>
                <a:latin typeface="Cambria" pitchFamily="18" charset="0"/>
              </a:defRPr>
            </a:lvl3pPr>
            <a:lvl4pPr marL="1600200" indent="-228600">
              <a:defRPr>
                <a:solidFill>
                  <a:schemeClr val="tx1"/>
                </a:solidFill>
                <a:latin typeface="Cambria" pitchFamily="18" charset="0"/>
              </a:defRPr>
            </a:lvl4pPr>
            <a:lvl5pPr marL="2057400" indent="-228600">
              <a:defRPr>
                <a:solidFill>
                  <a:schemeClr val="tx1"/>
                </a:solidFill>
                <a:latin typeface="Cambria" pitchFamily="18" charset="0"/>
              </a:defRPr>
            </a:lvl5pPr>
            <a:lvl6pPr marL="2514600" indent="-228600" fontAlgn="base">
              <a:spcBef>
                <a:spcPct val="0"/>
              </a:spcBef>
              <a:spcAft>
                <a:spcPct val="0"/>
              </a:spcAft>
              <a:defRPr>
                <a:solidFill>
                  <a:schemeClr val="tx1"/>
                </a:solidFill>
                <a:latin typeface="Cambria" pitchFamily="18" charset="0"/>
              </a:defRPr>
            </a:lvl6pPr>
            <a:lvl7pPr marL="2971800" indent="-228600" fontAlgn="base">
              <a:spcBef>
                <a:spcPct val="0"/>
              </a:spcBef>
              <a:spcAft>
                <a:spcPct val="0"/>
              </a:spcAft>
              <a:defRPr>
                <a:solidFill>
                  <a:schemeClr val="tx1"/>
                </a:solidFill>
                <a:latin typeface="Cambria" pitchFamily="18" charset="0"/>
              </a:defRPr>
            </a:lvl7pPr>
            <a:lvl8pPr marL="3429000" indent="-228600" fontAlgn="base">
              <a:spcBef>
                <a:spcPct val="0"/>
              </a:spcBef>
              <a:spcAft>
                <a:spcPct val="0"/>
              </a:spcAft>
              <a:defRPr>
                <a:solidFill>
                  <a:schemeClr val="tx1"/>
                </a:solidFill>
                <a:latin typeface="Cambria" pitchFamily="18" charset="0"/>
              </a:defRPr>
            </a:lvl8pPr>
            <a:lvl9pPr marL="3886200" indent="-228600" fontAlgn="base">
              <a:spcBef>
                <a:spcPct val="0"/>
              </a:spcBef>
              <a:spcAft>
                <a:spcPct val="0"/>
              </a:spcAft>
              <a:defRPr>
                <a:solidFill>
                  <a:schemeClr val="tx1"/>
                </a:solidFill>
                <a:latin typeface="Cambria" pitchFamily="18" charset="0"/>
              </a:defRPr>
            </a:lvl9pPr>
          </a:lstStyle>
          <a:p>
            <a:pPr algn="ctr"/>
            <a:r>
              <a:rPr lang="fr-FR" altLang="fr-FR" sz="3200" b="1" i="1" baseline="30000" dirty="0" smtClean="0">
                <a:solidFill>
                  <a:srgbClr val="0085C8"/>
                </a:solidFill>
                <a:latin typeface="Calibri" pitchFamily="34" charset="0"/>
              </a:rPr>
              <a:t>Conclure </a:t>
            </a:r>
            <a:r>
              <a:rPr lang="fr-FR" altLang="fr-FR" sz="3200" b="1" i="1" baseline="30000" dirty="0">
                <a:solidFill>
                  <a:srgbClr val="0085C8"/>
                </a:solidFill>
                <a:latin typeface="Calibri" pitchFamily="34" charset="0"/>
              </a:rPr>
              <a:t>le diagnostic </a:t>
            </a:r>
            <a:r>
              <a:rPr lang="fr-FR" altLang="fr-FR" sz="3200" b="1" i="1" baseline="30000" dirty="0" smtClean="0">
                <a:solidFill>
                  <a:srgbClr val="0085C8"/>
                </a:solidFill>
                <a:latin typeface="Calibri" pitchFamily="34" charset="0"/>
              </a:rPr>
              <a:t>sylvicole</a:t>
            </a:r>
            <a:endParaRPr lang="fr-FR" altLang="fr-FR" sz="3200" b="1" i="1" baseline="30000" dirty="0">
              <a:solidFill>
                <a:srgbClr val="0085C8"/>
              </a:solidFill>
              <a:latin typeface="Calibri" pitchFamily="34" charset="0"/>
            </a:endParaRPr>
          </a:p>
        </p:txBody>
      </p:sp>
      <p:sp>
        <p:nvSpPr>
          <p:cNvPr id="16" name="ZoneTexte 15"/>
          <p:cNvSpPr txBox="1"/>
          <p:nvPr/>
        </p:nvSpPr>
        <p:spPr>
          <a:xfrm>
            <a:off x="705224" y="2357687"/>
            <a:ext cx="9818144" cy="400110"/>
          </a:xfrm>
          <a:prstGeom prst="rect">
            <a:avLst/>
          </a:prstGeom>
          <a:noFill/>
        </p:spPr>
        <p:txBody>
          <a:bodyPr wrap="square" rtlCol="0">
            <a:spAutoFit/>
          </a:bodyPr>
          <a:lstStyle/>
          <a:p>
            <a:pPr algn="just"/>
            <a:r>
              <a:rPr lang="fr-FR" sz="2000" b="1" dirty="0">
                <a:solidFill>
                  <a:srgbClr val="BE498B"/>
                </a:solidFill>
                <a:latin typeface="+mj-lt"/>
                <a:cs typeface="+mn-cs"/>
              </a:rPr>
              <a:t>Espèces arborescentes </a:t>
            </a:r>
            <a:r>
              <a:rPr lang="fr-FR" sz="2000" dirty="0">
                <a:latin typeface="+mj-lt"/>
              </a:rPr>
              <a:t>: Chêne pédonculé </a:t>
            </a:r>
            <a:r>
              <a:rPr lang="fr-FR" sz="2000" dirty="0" smtClean="0">
                <a:latin typeface="+mj-lt"/>
              </a:rPr>
              <a:t>(2) / Charme </a:t>
            </a:r>
            <a:r>
              <a:rPr lang="fr-FR" sz="2000" dirty="0">
                <a:latin typeface="+mj-lt"/>
              </a:rPr>
              <a:t>(</a:t>
            </a:r>
            <a:r>
              <a:rPr lang="fr-FR" sz="2000" dirty="0" smtClean="0">
                <a:latin typeface="+mj-lt"/>
              </a:rPr>
              <a:t>1) / Chêne </a:t>
            </a:r>
            <a:r>
              <a:rPr lang="fr-FR" sz="2000" dirty="0">
                <a:latin typeface="+mj-lt"/>
              </a:rPr>
              <a:t>sessile (</a:t>
            </a:r>
            <a:r>
              <a:rPr lang="fr-FR" sz="2000" dirty="0" smtClean="0">
                <a:latin typeface="+mj-lt"/>
              </a:rPr>
              <a:t>3) </a:t>
            </a:r>
            <a:endParaRPr lang="fr-FR" sz="2000" dirty="0">
              <a:latin typeface="+mj-lt"/>
            </a:endParaRPr>
          </a:p>
        </p:txBody>
      </p:sp>
      <p:sp>
        <p:nvSpPr>
          <p:cNvPr id="17" name="ZoneTexte 16"/>
          <p:cNvSpPr txBox="1"/>
          <p:nvPr/>
        </p:nvSpPr>
        <p:spPr>
          <a:xfrm>
            <a:off x="727672" y="2777089"/>
            <a:ext cx="8753734" cy="400110"/>
          </a:xfrm>
          <a:prstGeom prst="rect">
            <a:avLst/>
          </a:prstGeom>
          <a:noFill/>
        </p:spPr>
        <p:txBody>
          <a:bodyPr wrap="square" rtlCol="0">
            <a:spAutoFit/>
          </a:bodyPr>
          <a:lstStyle/>
          <a:p>
            <a:pPr algn="just"/>
            <a:r>
              <a:rPr lang="fr-FR" sz="2000" b="1" dirty="0">
                <a:solidFill>
                  <a:srgbClr val="BE498B"/>
                </a:solidFill>
                <a:latin typeface="+mj-lt"/>
                <a:cs typeface="+mn-cs"/>
              </a:rPr>
              <a:t>Espèces arbustives </a:t>
            </a:r>
            <a:r>
              <a:rPr lang="fr-FR" sz="2000" dirty="0">
                <a:latin typeface="+mj-lt"/>
              </a:rPr>
              <a:t>: </a:t>
            </a:r>
            <a:r>
              <a:rPr lang="fr-FR" sz="2000" dirty="0" smtClean="0">
                <a:latin typeface="+mj-lt"/>
              </a:rPr>
              <a:t>Charme(3) /Chêne pédonculé(2) / Frêne(1)  / Noisetier(2)</a:t>
            </a:r>
            <a:endParaRPr lang="fr-FR" sz="2000" dirty="0">
              <a:latin typeface="+mj-lt"/>
            </a:endParaRPr>
          </a:p>
        </p:txBody>
      </p:sp>
    </p:spTree>
    <p:extLst>
      <p:ext uri="{BB962C8B-B14F-4D97-AF65-F5344CB8AC3E}">
        <p14:creationId xmlns:p14="http://schemas.microsoft.com/office/powerpoint/2010/main" val="4752078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9242094" y="6451302"/>
            <a:ext cx="535442" cy="292099"/>
          </a:xfrm>
        </p:spPr>
        <p:txBody>
          <a:bodyPr/>
          <a:lstStyle/>
          <a:p>
            <a:pPr>
              <a:defRPr/>
            </a:pPr>
            <a:fld id="{552BC89B-6869-4F6F-B872-A040215E6FE0}" type="slidenum">
              <a:rPr lang="fr-FR" smtClean="0"/>
              <a:pPr>
                <a:defRPr/>
              </a:pPr>
              <a:t>19</a:t>
            </a:fld>
            <a:endParaRPr lang="fr-FR" dirty="0"/>
          </a:p>
        </p:txBody>
      </p:sp>
      <p:grpSp>
        <p:nvGrpSpPr>
          <p:cNvPr id="8" name="Groupe 7"/>
          <p:cNvGrpSpPr/>
          <p:nvPr/>
        </p:nvGrpSpPr>
        <p:grpSpPr>
          <a:xfrm>
            <a:off x="-10725" y="1775693"/>
            <a:ext cx="2299429" cy="3308596"/>
            <a:chOff x="300330" y="1844824"/>
            <a:chExt cx="2299429" cy="3308596"/>
          </a:xfrm>
        </p:grpSpPr>
        <p:sp>
          <p:nvSpPr>
            <p:cNvPr id="9" name="ZoneTexte 8"/>
            <p:cNvSpPr txBox="1"/>
            <p:nvPr/>
          </p:nvSpPr>
          <p:spPr>
            <a:xfrm>
              <a:off x="300330" y="1844824"/>
              <a:ext cx="1023542" cy="338554"/>
            </a:xfrm>
            <a:prstGeom prst="rect">
              <a:avLst/>
            </a:prstGeom>
            <a:noFill/>
          </p:spPr>
          <p:txBody>
            <a:bodyPr wrap="square" rtlCol="0">
              <a:spAutoFit/>
            </a:bodyPr>
            <a:lstStyle/>
            <a:p>
              <a:pPr algn="ctr"/>
              <a:r>
                <a:rPr lang="fr-FR" sz="1600" dirty="0">
                  <a:latin typeface="+mj-lt"/>
                </a:rPr>
                <a:t>Oln + Olv</a:t>
              </a:r>
            </a:p>
          </p:txBody>
        </p:sp>
        <p:grpSp>
          <p:nvGrpSpPr>
            <p:cNvPr id="3" name="Groupe 2"/>
            <p:cNvGrpSpPr/>
            <p:nvPr/>
          </p:nvGrpSpPr>
          <p:grpSpPr>
            <a:xfrm>
              <a:off x="1227143" y="1943632"/>
              <a:ext cx="1372616" cy="3209788"/>
              <a:chOff x="1204120" y="1910160"/>
              <a:chExt cx="1516631" cy="3288468"/>
            </a:xfrm>
          </p:grpSpPr>
          <p:pic>
            <p:nvPicPr>
              <p:cNvPr id="4" name="Image 3"/>
              <p:cNvPicPr/>
              <p:nvPr/>
            </p:nvPicPr>
            <p:blipFill rotWithShape="1">
              <a:blip r:embed="rId2">
                <a:extLst>
                  <a:ext uri="{28A0092B-C50C-407E-A947-70E740481C1C}">
                    <a14:useLocalDpi xmlns:a14="http://schemas.microsoft.com/office/drawing/2010/main" val="0"/>
                  </a:ext>
                </a:extLst>
              </a:blip>
              <a:srcRect t="6580"/>
              <a:stretch/>
            </p:blipFill>
            <p:spPr bwMode="auto">
              <a:xfrm>
                <a:off x="1208583" y="1910160"/>
                <a:ext cx="1512168" cy="3024689"/>
              </a:xfrm>
              <a:prstGeom prst="rect">
                <a:avLst/>
              </a:prstGeom>
              <a:ln>
                <a:noFill/>
              </a:ln>
              <a:extLst>
                <a:ext uri="{53640926-AAD7-44D8-BBD7-CCE9431645EC}">
                  <a14:shadowObscured xmlns:a14="http://schemas.microsoft.com/office/drawing/2010/main"/>
                </a:ext>
              </a:extLst>
            </p:spPr>
          </p:pic>
          <p:pic>
            <p:nvPicPr>
              <p:cNvPr id="10" name="Image 9"/>
              <p:cNvPicPr>
                <a:picLocks noChangeAspect="1"/>
              </p:cNvPicPr>
              <p:nvPr/>
            </p:nvPicPr>
            <p:blipFill>
              <a:blip r:embed="rId3"/>
              <a:stretch>
                <a:fillRect/>
              </a:stretch>
            </p:blipFill>
            <p:spPr>
              <a:xfrm>
                <a:off x="1204120" y="2300726"/>
                <a:ext cx="1516631" cy="2897902"/>
              </a:xfrm>
              <a:prstGeom prst="rect">
                <a:avLst/>
              </a:prstGeom>
            </p:spPr>
          </p:pic>
        </p:grpSp>
        <p:sp>
          <p:nvSpPr>
            <p:cNvPr id="11" name="ZoneTexte 10"/>
            <p:cNvSpPr txBox="1"/>
            <p:nvPr/>
          </p:nvSpPr>
          <p:spPr>
            <a:xfrm>
              <a:off x="435935" y="2082334"/>
              <a:ext cx="916665" cy="338554"/>
            </a:xfrm>
            <a:prstGeom prst="rect">
              <a:avLst/>
            </a:prstGeom>
            <a:noFill/>
          </p:spPr>
          <p:txBody>
            <a:bodyPr wrap="square" rtlCol="0">
              <a:spAutoFit/>
            </a:bodyPr>
            <a:lstStyle/>
            <a:p>
              <a:pPr algn="ctr"/>
              <a:r>
                <a:rPr lang="fr-FR" sz="1600" dirty="0" smtClean="0">
                  <a:latin typeface="+mj-lt"/>
                </a:rPr>
                <a:t>A≈2cm</a:t>
              </a:r>
              <a:endParaRPr lang="fr-FR" sz="1600" dirty="0">
                <a:latin typeface="+mj-lt"/>
              </a:endParaRPr>
            </a:p>
          </p:txBody>
        </p:sp>
        <p:sp>
          <p:nvSpPr>
            <p:cNvPr id="12" name="ZoneTexte 11"/>
            <p:cNvSpPr txBox="1"/>
            <p:nvPr/>
          </p:nvSpPr>
          <p:spPr>
            <a:xfrm>
              <a:off x="766553" y="2420888"/>
              <a:ext cx="472106" cy="338554"/>
            </a:xfrm>
            <a:prstGeom prst="rect">
              <a:avLst/>
            </a:prstGeom>
            <a:noFill/>
          </p:spPr>
          <p:txBody>
            <a:bodyPr wrap="square" rtlCol="0">
              <a:spAutoFit/>
            </a:bodyPr>
            <a:lstStyle/>
            <a:p>
              <a:pPr algn="ctr"/>
              <a:r>
                <a:rPr lang="fr-FR" sz="1600" dirty="0">
                  <a:latin typeface="+mj-lt"/>
                </a:rPr>
                <a:t>B</a:t>
              </a:r>
            </a:p>
          </p:txBody>
        </p:sp>
        <p:grpSp>
          <p:nvGrpSpPr>
            <p:cNvPr id="7" name="Groupe 6"/>
            <p:cNvGrpSpPr/>
            <p:nvPr/>
          </p:nvGrpSpPr>
          <p:grpSpPr>
            <a:xfrm>
              <a:off x="2093817" y="2409554"/>
              <a:ext cx="472106" cy="2593272"/>
              <a:chOff x="2125767" y="2409554"/>
              <a:chExt cx="472106" cy="2593272"/>
            </a:xfrm>
          </p:grpSpPr>
          <p:cxnSp>
            <p:nvCxnSpPr>
              <p:cNvPr id="14" name="Connecteur droit avec flèche 13"/>
              <p:cNvCxnSpPr/>
              <p:nvPr/>
            </p:nvCxnSpPr>
            <p:spPr>
              <a:xfrm>
                <a:off x="2125767" y="2409554"/>
                <a:ext cx="0" cy="503933"/>
              </a:xfrm>
              <a:prstGeom prst="straightConnector1">
                <a:avLst/>
              </a:prstGeom>
              <a:ln>
                <a:solidFill>
                  <a:schemeClr val="bg1"/>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16" name="Connecteur droit avec flèche 15"/>
              <p:cNvCxnSpPr/>
              <p:nvPr/>
            </p:nvCxnSpPr>
            <p:spPr>
              <a:xfrm>
                <a:off x="2125767" y="2861583"/>
                <a:ext cx="0" cy="995434"/>
              </a:xfrm>
              <a:prstGeom prst="straightConnector1">
                <a:avLst/>
              </a:prstGeom>
              <a:ln>
                <a:solidFill>
                  <a:schemeClr val="bg1"/>
                </a:solidFill>
                <a:headEnd type="triangle"/>
                <a:tailEnd type="triangle"/>
              </a:ln>
            </p:spPr>
            <p:style>
              <a:lnRef idx="1">
                <a:schemeClr val="dk1"/>
              </a:lnRef>
              <a:fillRef idx="0">
                <a:schemeClr val="dk1"/>
              </a:fillRef>
              <a:effectRef idx="0">
                <a:schemeClr val="dk1"/>
              </a:effectRef>
              <a:fontRef idx="minor">
                <a:schemeClr val="tx1"/>
              </a:fontRef>
            </p:style>
          </p:cxnSp>
          <p:cxnSp>
            <p:nvCxnSpPr>
              <p:cNvPr id="18" name="Connecteur droit avec flèche 17"/>
              <p:cNvCxnSpPr/>
              <p:nvPr/>
            </p:nvCxnSpPr>
            <p:spPr>
              <a:xfrm>
                <a:off x="2125767" y="3857017"/>
                <a:ext cx="0" cy="1145809"/>
              </a:xfrm>
              <a:prstGeom prst="straightConnector1">
                <a:avLst/>
              </a:prstGeom>
              <a:ln>
                <a:solidFill>
                  <a:schemeClr val="bg1"/>
                </a:solidFill>
                <a:headEnd type="triangle"/>
                <a:tailEnd type="triangle"/>
              </a:ln>
            </p:spPr>
            <p:style>
              <a:lnRef idx="1">
                <a:schemeClr val="dk1"/>
              </a:lnRef>
              <a:fillRef idx="0">
                <a:schemeClr val="dk1"/>
              </a:fillRef>
              <a:effectRef idx="0">
                <a:schemeClr val="dk1"/>
              </a:effectRef>
              <a:fontRef idx="minor">
                <a:schemeClr val="tx1"/>
              </a:fontRef>
            </p:style>
          </p:cxnSp>
          <p:sp>
            <p:nvSpPr>
              <p:cNvPr id="20" name="ZoneTexte 19"/>
              <p:cNvSpPr txBox="1"/>
              <p:nvPr/>
            </p:nvSpPr>
            <p:spPr>
              <a:xfrm>
                <a:off x="2125767" y="2544015"/>
                <a:ext cx="472106" cy="338554"/>
              </a:xfrm>
              <a:prstGeom prst="rect">
                <a:avLst/>
              </a:prstGeom>
              <a:noFill/>
            </p:spPr>
            <p:txBody>
              <a:bodyPr wrap="square" rtlCol="0">
                <a:spAutoFit/>
              </a:bodyPr>
              <a:lstStyle/>
              <a:p>
                <a:pPr algn="ctr"/>
                <a:r>
                  <a:rPr lang="fr-FR" sz="1600" dirty="0">
                    <a:solidFill>
                      <a:schemeClr val="bg1"/>
                    </a:solidFill>
                    <a:latin typeface="+mj-lt"/>
                  </a:rPr>
                  <a:t>H1</a:t>
                </a:r>
              </a:p>
            </p:txBody>
          </p:sp>
          <p:sp>
            <p:nvSpPr>
              <p:cNvPr id="21" name="ZoneTexte 20"/>
              <p:cNvSpPr txBox="1"/>
              <p:nvPr/>
            </p:nvSpPr>
            <p:spPr>
              <a:xfrm>
                <a:off x="2125767" y="3274541"/>
                <a:ext cx="472106" cy="338554"/>
              </a:xfrm>
              <a:prstGeom prst="rect">
                <a:avLst/>
              </a:prstGeom>
              <a:noFill/>
            </p:spPr>
            <p:txBody>
              <a:bodyPr wrap="square" rtlCol="0">
                <a:spAutoFit/>
              </a:bodyPr>
              <a:lstStyle/>
              <a:p>
                <a:pPr algn="ctr"/>
                <a:r>
                  <a:rPr lang="fr-FR" sz="1600" dirty="0">
                    <a:solidFill>
                      <a:schemeClr val="bg1"/>
                    </a:solidFill>
                    <a:latin typeface="+mj-lt"/>
                  </a:rPr>
                  <a:t>H2</a:t>
                </a:r>
              </a:p>
            </p:txBody>
          </p:sp>
          <p:sp>
            <p:nvSpPr>
              <p:cNvPr id="22" name="ZoneTexte 21"/>
              <p:cNvSpPr txBox="1"/>
              <p:nvPr/>
            </p:nvSpPr>
            <p:spPr>
              <a:xfrm>
                <a:off x="2125767" y="4302963"/>
                <a:ext cx="472106" cy="338554"/>
              </a:xfrm>
              <a:prstGeom prst="rect">
                <a:avLst/>
              </a:prstGeom>
              <a:noFill/>
            </p:spPr>
            <p:txBody>
              <a:bodyPr wrap="square" rtlCol="0">
                <a:spAutoFit/>
              </a:bodyPr>
              <a:lstStyle/>
              <a:p>
                <a:pPr algn="ctr"/>
                <a:r>
                  <a:rPr lang="fr-FR" sz="1600" dirty="0">
                    <a:solidFill>
                      <a:schemeClr val="bg1"/>
                    </a:solidFill>
                    <a:latin typeface="+mj-lt"/>
                  </a:rPr>
                  <a:t>H3</a:t>
                </a:r>
              </a:p>
            </p:txBody>
          </p:sp>
        </p:grpSp>
      </p:grpSp>
      <p:graphicFrame>
        <p:nvGraphicFramePr>
          <p:cNvPr id="23" name="Tableau 22"/>
          <p:cNvGraphicFramePr>
            <a:graphicFrameLocks noGrp="1"/>
          </p:cNvGraphicFramePr>
          <p:nvPr>
            <p:extLst>
              <p:ext uri="{D42A27DB-BD31-4B8C-83A1-F6EECF244321}">
                <p14:modId xmlns:p14="http://schemas.microsoft.com/office/powerpoint/2010/main" val="1302881881"/>
              </p:ext>
            </p:extLst>
          </p:nvPr>
        </p:nvGraphicFramePr>
        <p:xfrm>
          <a:off x="2323236" y="2000608"/>
          <a:ext cx="7526308" cy="3084576"/>
        </p:xfrm>
        <a:graphic>
          <a:graphicData uri="http://schemas.openxmlformats.org/drawingml/2006/table">
            <a:tbl>
              <a:tblPr firstRow="1" firstCol="1" bandRow="1">
                <a:tableStyleId>{5C22544A-7EE6-4342-B048-85BDC9FD1C3A}</a:tableStyleId>
              </a:tblPr>
              <a:tblGrid>
                <a:gridCol w="993364">
                  <a:extLst>
                    <a:ext uri="{9D8B030D-6E8A-4147-A177-3AD203B41FA5}">
                      <a16:colId xmlns="" xmlns:a16="http://schemas.microsoft.com/office/drawing/2014/main" val="2459274179"/>
                    </a:ext>
                  </a:extLst>
                </a:gridCol>
                <a:gridCol w="960970">
                  <a:extLst>
                    <a:ext uri="{9D8B030D-6E8A-4147-A177-3AD203B41FA5}">
                      <a16:colId xmlns="" xmlns:a16="http://schemas.microsoft.com/office/drawing/2014/main" val="2005156589"/>
                    </a:ext>
                  </a:extLst>
                </a:gridCol>
                <a:gridCol w="1775334">
                  <a:extLst>
                    <a:ext uri="{9D8B030D-6E8A-4147-A177-3AD203B41FA5}">
                      <a16:colId xmlns="" xmlns:a16="http://schemas.microsoft.com/office/drawing/2014/main" val="3669015606"/>
                    </a:ext>
                  </a:extLst>
                </a:gridCol>
                <a:gridCol w="792088">
                  <a:extLst>
                    <a:ext uri="{9D8B030D-6E8A-4147-A177-3AD203B41FA5}">
                      <a16:colId xmlns="" xmlns:a16="http://schemas.microsoft.com/office/drawing/2014/main" val="1288289894"/>
                    </a:ext>
                  </a:extLst>
                </a:gridCol>
                <a:gridCol w="1368152">
                  <a:extLst>
                    <a:ext uri="{9D8B030D-6E8A-4147-A177-3AD203B41FA5}">
                      <a16:colId xmlns="" xmlns:a16="http://schemas.microsoft.com/office/drawing/2014/main" val="2033041614"/>
                    </a:ext>
                  </a:extLst>
                </a:gridCol>
                <a:gridCol w="792088">
                  <a:extLst>
                    <a:ext uri="{9D8B030D-6E8A-4147-A177-3AD203B41FA5}">
                      <a16:colId xmlns="" xmlns:a16="http://schemas.microsoft.com/office/drawing/2014/main" val="3693798662"/>
                    </a:ext>
                  </a:extLst>
                </a:gridCol>
                <a:gridCol w="844312">
                  <a:extLst>
                    <a:ext uri="{9D8B030D-6E8A-4147-A177-3AD203B41FA5}">
                      <a16:colId xmlns="" xmlns:a16="http://schemas.microsoft.com/office/drawing/2014/main" val="795712489"/>
                    </a:ext>
                  </a:extLst>
                </a:gridCol>
              </a:tblGrid>
              <a:tr h="456197">
                <a:tc>
                  <a:txBody>
                    <a:bodyPr/>
                    <a:lstStyle/>
                    <a:p>
                      <a:pPr algn="ctr">
                        <a:lnSpc>
                          <a:spcPct val="115000"/>
                        </a:lnSpc>
                        <a:spcAft>
                          <a:spcPts val="0"/>
                        </a:spcAft>
                      </a:pPr>
                      <a:r>
                        <a:rPr lang="fr-FR" sz="1600" dirty="0">
                          <a:effectLst/>
                          <a:latin typeface="+mj-lt"/>
                        </a:rPr>
                        <a:t> </a:t>
                      </a:r>
                    </a:p>
                    <a:p>
                      <a:pPr algn="ctr">
                        <a:lnSpc>
                          <a:spcPct val="115000"/>
                        </a:lnSpc>
                        <a:spcAft>
                          <a:spcPts val="0"/>
                        </a:spcAft>
                      </a:pPr>
                      <a:r>
                        <a:rPr lang="fr-FR" sz="1600" dirty="0">
                          <a:effectLst/>
                          <a:latin typeface="+mj-lt"/>
                        </a:rPr>
                        <a:t> </a:t>
                      </a:r>
                      <a:endParaRPr lang="fr-FR" sz="16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FR" sz="1600" dirty="0">
                          <a:effectLst/>
                          <a:latin typeface="+mj-lt"/>
                        </a:rPr>
                        <a:t>Epaisseur</a:t>
                      </a:r>
                      <a:endParaRPr lang="fr-FR" sz="16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FR" sz="1600">
                          <a:effectLst/>
                          <a:latin typeface="+mj-lt"/>
                        </a:rPr>
                        <a:t>Structure, enracinement…</a:t>
                      </a:r>
                      <a:endParaRPr lang="fr-FR" sz="16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FR" sz="1600">
                          <a:effectLst/>
                          <a:latin typeface="+mj-lt"/>
                        </a:rPr>
                        <a:t>Texture</a:t>
                      </a:r>
                      <a:endParaRPr lang="fr-FR" sz="16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FR" sz="1600" dirty="0" err="1" smtClean="0">
                          <a:effectLst/>
                          <a:latin typeface="+mj-lt"/>
                        </a:rPr>
                        <a:t>Hydromorphie</a:t>
                      </a:r>
                      <a:endParaRPr lang="fr-FR" sz="16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FR" sz="1600">
                          <a:effectLst/>
                          <a:latin typeface="+mj-lt"/>
                        </a:rPr>
                        <a:t>Test HCl</a:t>
                      </a:r>
                      <a:endParaRPr lang="fr-FR" sz="16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FR" sz="1600" dirty="0">
                          <a:effectLst/>
                          <a:latin typeface="+mj-lt"/>
                        </a:rPr>
                        <a:t>RUM</a:t>
                      </a:r>
                      <a:endParaRPr lang="fr-FR" sz="1600" dirty="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4024601840"/>
                  </a:ext>
                </a:extLst>
              </a:tr>
              <a:tr h="691177">
                <a:tc>
                  <a:txBody>
                    <a:bodyPr/>
                    <a:lstStyle/>
                    <a:p>
                      <a:pPr algn="ctr">
                        <a:lnSpc>
                          <a:spcPct val="115000"/>
                        </a:lnSpc>
                        <a:spcAft>
                          <a:spcPts val="0"/>
                        </a:spcAft>
                      </a:pPr>
                      <a:r>
                        <a:rPr lang="fr-FR" sz="1600" dirty="0">
                          <a:effectLst/>
                          <a:latin typeface="+mj-lt"/>
                        </a:rPr>
                        <a:t> </a:t>
                      </a:r>
                    </a:p>
                    <a:p>
                      <a:pPr algn="ctr">
                        <a:lnSpc>
                          <a:spcPct val="115000"/>
                        </a:lnSpc>
                        <a:spcAft>
                          <a:spcPts val="0"/>
                        </a:spcAft>
                      </a:pPr>
                      <a:r>
                        <a:rPr lang="fr-FR" sz="1600" dirty="0">
                          <a:effectLst/>
                          <a:latin typeface="+mj-lt"/>
                        </a:rPr>
                        <a:t>Horizon </a:t>
                      </a:r>
                      <a:r>
                        <a:rPr lang="fr-FR" sz="1600" dirty="0" smtClean="0">
                          <a:effectLst/>
                          <a:latin typeface="+mj-lt"/>
                        </a:rPr>
                        <a:t>1</a:t>
                      </a:r>
                      <a:endParaRPr lang="fr-FR" sz="1600" dirty="0">
                        <a:effectLst/>
                        <a:latin typeface="+mj-lt"/>
                      </a:endParaRPr>
                    </a:p>
                    <a:p>
                      <a:pPr algn="ctr">
                        <a:lnSpc>
                          <a:spcPct val="115000"/>
                        </a:lnSpc>
                        <a:spcAft>
                          <a:spcPts val="0"/>
                        </a:spcAft>
                      </a:pPr>
                      <a:r>
                        <a:rPr lang="fr-FR" sz="1600" dirty="0">
                          <a:effectLst/>
                          <a:latin typeface="+mj-lt"/>
                        </a:rPr>
                        <a:t> </a:t>
                      </a:r>
                      <a:endParaRPr lang="fr-FR" sz="16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FR" sz="1600" dirty="0">
                          <a:effectLst/>
                          <a:latin typeface="+mj-lt"/>
                        </a:rPr>
                        <a:t>20 cm</a:t>
                      </a:r>
                      <a:endParaRPr lang="fr-FR" sz="16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FR" sz="1600" dirty="0">
                          <a:effectLst/>
                          <a:latin typeface="+mj-lt"/>
                        </a:rPr>
                        <a:t>Grumeaux, </a:t>
                      </a:r>
                      <a:r>
                        <a:rPr lang="fr-FR" sz="1600" dirty="0" smtClean="0">
                          <a:effectLst/>
                          <a:latin typeface="+mj-lt"/>
                        </a:rPr>
                        <a:t>bon enracinement,</a:t>
                      </a:r>
                      <a:r>
                        <a:rPr lang="fr-FR" sz="1600" baseline="0" dirty="0" smtClean="0">
                          <a:effectLst/>
                          <a:latin typeface="+mj-lt"/>
                        </a:rPr>
                        <a:t> </a:t>
                      </a:r>
                      <a:r>
                        <a:rPr lang="fr-FR" sz="1600" dirty="0" smtClean="0">
                          <a:effectLst/>
                          <a:latin typeface="+mj-lt"/>
                        </a:rPr>
                        <a:t>cailloux : 0%</a:t>
                      </a:r>
                      <a:endParaRPr lang="fr-FR" sz="16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FR" sz="1600">
                          <a:effectLst/>
                          <a:latin typeface="+mj-lt"/>
                        </a:rPr>
                        <a:t>LA</a:t>
                      </a:r>
                      <a:endParaRPr lang="fr-FR" sz="16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FR" sz="1600">
                          <a:effectLst/>
                          <a:latin typeface="+mj-lt"/>
                        </a:rPr>
                        <a:t>Non</a:t>
                      </a:r>
                      <a:endParaRPr lang="fr-FR" sz="16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FR" sz="1600">
                          <a:effectLst/>
                          <a:latin typeface="+mj-lt"/>
                        </a:rPr>
                        <a:t>Non</a:t>
                      </a:r>
                      <a:endParaRPr lang="fr-FR" sz="16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FR" sz="1600" dirty="0" smtClean="0">
                          <a:effectLst/>
                          <a:latin typeface="+mj-lt"/>
                        </a:rPr>
                        <a:t>39mm</a:t>
                      </a:r>
                      <a:endParaRPr lang="fr-FR" sz="1600" dirty="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4099440456"/>
                  </a:ext>
                </a:extLst>
              </a:tr>
              <a:tr h="691177">
                <a:tc>
                  <a:txBody>
                    <a:bodyPr/>
                    <a:lstStyle/>
                    <a:p>
                      <a:pPr algn="ctr">
                        <a:lnSpc>
                          <a:spcPct val="115000"/>
                        </a:lnSpc>
                        <a:spcAft>
                          <a:spcPts val="0"/>
                        </a:spcAft>
                      </a:pPr>
                      <a:r>
                        <a:rPr lang="fr-FR" sz="1600" dirty="0">
                          <a:effectLst/>
                          <a:latin typeface="+mj-lt"/>
                        </a:rPr>
                        <a:t> </a:t>
                      </a:r>
                    </a:p>
                    <a:p>
                      <a:pPr algn="ctr">
                        <a:lnSpc>
                          <a:spcPct val="115000"/>
                        </a:lnSpc>
                        <a:spcAft>
                          <a:spcPts val="0"/>
                        </a:spcAft>
                      </a:pPr>
                      <a:r>
                        <a:rPr lang="fr-FR" sz="1600" dirty="0">
                          <a:effectLst/>
                          <a:latin typeface="+mj-lt"/>
                        </a:rPr>
                        <a:t>Horizon </a:t>
                      </a:r>
                      <a:r>
                        <a:rPr lang="fr-FR" sz="1600" dirty="0" smtClean="0">
                          <a:effectLst/>
                          <a:latin typeface="+mj-lt"/>
                        </a:rPr>
                        <a:t>2</a:t>
                      </a:r>
                      <a:endParaRPr lang="fr-FR" sz="1600" dirty="0">
                        <a:effectLst/>
                        <a:latin typeface="+mj-lt"/>
                      </a:endParaRPr>
                    </a:p>
                    <a:p>
                      <a:pPr algn="ctr">
                        <a:lnSpc>
                          <a:spcPct val="115000"/>
                        </a:lnSpc>
                        <a:spcAft>
                          <a:spcPts val="0"/>
                        </a:spcAft>
                      </a:pPr>
                      <a:r>
                        <a:rPr lang="fr-FR" sz="1600" dirty="0">
                          <a:effectLst/>
                          <a:latin typeface="+mj-lt"/>
                        </a:rPr>
                        <a:t> </a:t>
                      </a:r>
                      <a:endParaRPr lang="fr-FR" sz="16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FR" sz="1600">
                          <a:effectLst/>
                          <a:latin typeface="+mj-lt"/>
                        </a:rPr>
                        <a:t>40 cm</a:t>
                      </a:r>
                      <a:endParaRPr lang="fr-FR" sz="16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FR" sz="1600" dirty="0">
                          <a:effectLst/>
                          <a:latin typeface="+mj-lt"/>
                        </a:rPr>
                        <a:t>Polyédrique,</a:t>
                      </a:r>
                      <a:r>
                        <a:rPr lang="fr-FR" sz="1600" baseline="0" dirty="0">
                          <a:effectLst/>
                          <a:latin typeface="+mj-lt"/>
                        </a:rPr>
                        <a:t> </a:t>
                      </a:r>
                      <a:r>
                        <a:rPr lang="fr-FR" sz="1600" baseline="0" dirty="0" smtClean="0">
                          <a:effectLst/>
                          <a:latin typeface="+mj-lt"/>
                        </a:rPr>
                        <a:t>b</a:t>
                      </a:r>
                      <a:r>
                        <a:rPr lang="fr-FR" sz="1600" dirty="0" smtClean="0">
                          <a:effectLst/>
                          <a:latin typeface="+mj-lt"/>
                        </a:rPr>
                        <a:t>on enracinement,</a:t>
                      </a:r>
                      <a:r>
                        <a:rPr lang="fr-FR" sz="1600" baseline="0" dirty="0" smtClean="0">
                          <a:effectLst/>
                          <a:latin typeface="+mj-lt"/>
                        </a:rPr>
                        <a:t> cailloux : 5%</a:t>
                      </a:r>
                      <a:endParaRPr lang="fr-FR" sz="16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FR" sz="1600" dirty="0">
                          <a:effectLst/>
                          <a:latin typeface="+mj-lt"/>
                        </a:rPr>
                        <a:t>A</a:t>
                      </a:r>
                      <a:endParaRPr lang="fr-FR" sz="16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FR" sz="1600" dirty="0">
                          <a:effectLst/>
                          <a:latin typeface="+mj-lt"/>
                        </a:rPr>
                        <a:t>Oui</a:t>
                      </a:r>
                      <a:endParaRPr lang="fr-FR" sz="16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FR" sz="1600" dirty="0">
                          <a:effectLst/>
                          <a:latin typeface="+mj-lt"/>
                        </a:rPr>
                        <a:t>Non</a:t>
                      </a:r>
                      <a:endParaRPr lang="fr-FR" sz="16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FR" sz="1600" dirty="0" smtClean="0">
                          <a:effectLst/>
                          <a:latin typeface="+mj-lt"/>
                        </a:rPr>
                        <a:t>68,4mm</a:t>
                      </a:r>
                      <a:endParaRPr lang="fr-FR" sz="1600" dirty="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3971361869"/>
                  </a:ext>
                </a:extLst>
              </a:tr>
              <a:tr h="691177">
                <a:tc>
                  <a:txBody>
                    <a:bodyPr/>
                    <a:lstStyle/>
                    <a:p>
                      <a:pPr algn="ctr">
                        <a:lnSpc>
                          <a:spcPct val="115000"/>
                        </a:lnSpc>
                        <a:spcAft>
                          <a:spcPts val="0"/>
                        </a:spcAft>
                      </a:pPr>
                      <a:r>
                        <a:rPr lang="fr-FR" sz="1600" dirty="0">
                          <a:effectLst/>
                          <a:latin typeface="+mj-lt"/>
                        </a:rPr>
                        <a:t> </a:t>
                      </a:r>
                    </a:p>
                    <a:p>
                      <a:pPr algn="ctr">
                        <a:lnSpc>
                          <a:spcPct val="115000"/>
                        </a:lnSpc>
                        <a:spcAft>
                          <a:spcPts val="0"/>
                        </a:spcAft>
                      </a:pPr>
                      <a:r>
                        <a:rPr lang="fr-FR" sz="1600" dirty="0">
                          <a:effectLst/>
                          <a:latin typeface="+mj-lt"/>
                        </a:rPr>
                        <a:t>Horizon </a:t>
                      </a:r>
                      <a:r>
                        <a:rPr lang="fr-FR" sz="1600" dirty="0" smtClean="0">
                          <a:effectLst/>
                          <a:latin typeface="+mj-lt"/>
                        </a:rPr>
                        <a:t>3</a:t>
                      </a:r>
                      <a:endParaRPr lang="fr-FR" sz="1600" dirty="0">
                        <a:effectLst/>
                        <a:latin typeface="+mj-lt"/>
                      </a:endParaRPr>
                    </a:p>
                    <a:p>
                      <a:pPr algn="ctr">
                        <a:lnSpc>
                          <a:spcPct val="115000"/>
                        </a:lnSpc>
                        <a:spcAft>
                          <a:spcPts val="0"/>
                        </a:spcAft>
                      </a:pPr>
                      <a:r>
                        <a:rPr lang="fr-FR" sz="1600" dirty="0">
                          <a:effectLst/>
                          <a:latin typeface="+mj-lt"/>
                        </a:rPr>
                        <a:t> </a:t>
                      </a:r>
                      <a:endParaRPr lang="fr-FR" sz="16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FR" sz="1600" dirty="0">
                          <a:effectLst/>
                          <a:latin typeface="+mj-lt"/>
                        </a:rPr>
                        <a:t>40 cm</a:t>
                      </a:r>
                      <a:endParaRPr lang="fr-FR" sz="16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FR" sz="1600" dirty="0" smtClean="0">
                          <a:effectLst/>
                          <a:latin typeface="+mj-lt"/>
                        </a:rPr>
                        <a:t>Polyédrique,</a:t>
                      </a:r>
                      <a:r>
                        <a:rPr lang="fr-FR" sz="1600" baseline="0" dirty="0" smtClean="0">
                          <a:effectLst/>
                          <a:latin typeface="+mj-lt"/>
                        </a:rPr>
                        <a:t> b</a:t>
                      </a:r>
                      <a:r>
                        <a:rPr lang="fr-FR" sz="1600" dirty="0" smtClean="0">
                          <a:effectLst/>
                          <a:latin typeface="+mj-lt"/>
                        </a:rPr>
                        <a:t>on enracinement,</a:t>
                      </a:r>
                      <a:r>
                        <a:rPr lang="fr-FR" sz="1600" baseline="0" dirty="0" smtClean="0">
                          <a:effectLst/>
                          <a:latin typeface="+mj-lt"/>
                        </a:rPr>
                        <a:t> </a:t>
                      </a:r>
                      <a:r>
                        <a:rPr lang="fr-FR" sz="1600" dirty="0" smtClean="0">
                          <a:effectLst/>
                          <a:latin typeface="+mj-lt"/>
                        </a:rPr>
                        <a:t>cailloux : 5%</a:t>
                      </a:r>
                    </a:p>
                  </a:txBody>
                  <a:tcPr marL="68580" marR="68580" marT="0" marB="0" anchor="ctr"/>
                </a:tc>
                <a:tc>
                  <a:txBody>
                    <a:bodyPr/>
                    <a:lstStyle/>
                    <a:p>
                      <a:pPr algn="ctr">
                        <a:lnSpc>
                          <a:spcPct val="115000"/>
                        </a:lnSpc>
                        <a:spcAft>
                          <a:spcPts val="0"/>
                        </a:spcAft>
                      </a:pPr>
                      <a:r>
                        <a:rPr lang="fr-FR" sz="1600">
                          <a:effectLst/>
                          <a:latin typeface="+mj-lt"/>
                        </a:rPr>
                        <a:t>A</a:t>
                      </a:r>
                      <a:endParaRPr lang="fr-FR" sz="16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FR" sz="1600" dirty="0">
                          <a:effectLst/>
                          <a:latin typeface="+mj-lt"/>
                        </a:rPr>
                        <a:t>Oui</a:t>
                      </a:r>
                      <a:endParaRPr lang="fr-FR" sz="16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FR" sz="1600" dirty="0">
                          <a:effectLst/>
                          <a:latin typeface="+mj-lt"/>
                        </a:rPr>
                        <a:t>Oui</a:t>
                      </a:r>
                      <a:endParaRPr lang="fr-FR" sz="16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FR" sz="1600" dirty="0" smtClean="0">
                          <a:effectLst/>
                          <a:latin typeface="+mj-lt"/>
                        </a:rPr>
                        <a:t>68,4mm</a:t>
                      </a:r>
                      <a:endParaRPr lang="fr-FR" sz="1600" dirty="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2286105348"/>
                  </a:ext>
                </a:extLst>
              </a:tr>
            </a:tbl>
          </a:graphicData>
        </a:graphic>
      </p:graphicFrame>
      <p:sp>
        <p:nvSpPr>
          <p:cNvPr id="25" name="Rectangle 24"/>
          <p:cNvSpPr/>
          <p:nvPr/>
        </p:nvSpPr>
        <p:spPr>
          <a:xfrm>
            <a:off x="545815" y="5181580"/>
            <a:ext cx="9001447" cy="1415772"/>
          </a:xfrm>
          <a:prstGeom prst="rect">
            <a:avLst/>
          </a:prstGeom>
        </p:spPr>
        <p:txBody>
          <a:bodyPr wrap="square" lIns="0" tIns="0" rIns="0" bIns="0">
            <a:spAutoFit/>
          </a:bodyPr>
          <a:lstStyle/>
          <a:p>
            <a:pPr marL="449580" algn="just">
              <a:lnSpc>
                <a:spcPct val="115000"/>
              </a:lnSpc>
              <a:spcAft>
                <a:spcPts val="1000"/>
              </a:spcAft>
            </a:pPr>
            <a:r>
              <a:rPr lang="fr-FR" sz="2000" b="1" dirty="0">
                <a:solidFill>
                  <a:srgbClr val="BE498B"/>
                </a:solidFill>
                <a:latin typeface="+mj-lt"/>
                <a:cs typeface="+mn-cs"/>
              </a:rPr>
              <a:t>En conclusion </a:t>
            </a:r>
            <a:r>
              <a:rPr lang="fr-FR" sz="2000" dirty="0">
                <a:latin typeface="+mj-lt"/>
              </a:rPr>
              <a:t>: </a:t>
            </a:r>
            <a:r>
              <a:rPr lang="fr-FR" sz="2000" dirty="0" smtClean="0">
                <a:latin typeface="+mj-lt"/>
              </a:rPr>
              <a:t>bonne </a:t>
            </a:r>
            <a:r>
              <a:rPr lang="fr-FR" sz="2000" dirty="0">
                <a:latin typeface="+mj-lt"/>
              </a:rPr>
              <a:t>RUM (</a:t>
            </a:r>
            <a:r>
              <a:rPr lang="fr-FR" sz="2000" dirty="0" smtClean="0">
                <a:latin typeface="+mj-lt"/>
              </a:rPr>
              <a:t>175,8mm-</a:t>
            </a:r>
            <a:r>
              <a:rPr lang="fr-FR" sz="2000" dirty="0">
                <a:latin typeface="+mj-lt"/>
              </a:rPr>
              <a:t>&gt; 17,5/20), sol majoritairement argileux, présence de calcaire actif, sol profond, traces d’hydromorphie (précautions lors de l’exploitation), favorable à </a:t>
            </a:r>
            <a:r>
              <a:rPr lang="fr-FR" sz="2000" dirty="0" smtClean="0">
                <a:latin typeface="+mj-lt"/>
              </a:rPr>
              <a:t>l’enracinement. Humus </a:t>
            </a:r>
            <a:r>
              <a:rPr lang="fr-FR" sz="2000" dirty="0">
                <a:latin typeface="+mj-lt"/>
              </a:rPr>
              <a:t>de forme MULL, bonne minéralisation, bonne productivité. </a:t>
            </a:r>
          </a:p>
        </p:txBody>
      </p:sp>
      <p:sp>
        <p:nvSpPr>
          <p:cNvPr id="26" name="ZoneTexte 6"/>
          <p:cNvSpPr txBox="1">
            <a:spLocks noChangeArrowheads="1"/>
          </p:cNvSpPr>
          <p:nvPr/>
        </p:nvSpPr>
        <p:spPr bwMode="auto">
          <a:xfrm rot="16200000">
            <a:off x="-1556128" y="4484350"/>
            <a:ext cx="3949391" cy="420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itchFamily="18" charset="0"/>
              </a:defRPr>
            </a:lvl1pPr>
            <a:lvl2pPr marL="742950" indent="-285750">
              <a:defRPr>
                <a:solidFill>
                  <a:schemeClr val="tx1"/>
                </a:solidFill>
                <a:latin typeface="Cambria" pitchFamily="18" charset="0"/>
              </a:defRPr>
            </a:lvl2pPr>
            <a:lvl3pPr marL="1143000" indent="-228600">
              <a:defRPr>
                <a:solidFill>
                  <a:schemeClr val="tx1"/>
                </a:solidFill>
                <a:latin typeface="Cambria" pitchFamily="18" charset="0"/>
              </a:defRPr>
            </a:lvl3pPr>
            <a:lvl4pPr marL="1600200" indent="-228600">
              <a:defRPr>
                <a:solidFill>
                  <a:schemeClr val="tx1"/>
                </a:solidFill>
                <a:latin typeface="Cambria" pitchFamily="18" charset="0"/>
              </a:defRPr>
            </a:lvl4pPr>
            <a:lvl5pPr marL="2057400" indent="-228600">
              <a:defRPr>
                <a:solidFill>
                  <a:schemeClr val="tx1"/>
                </a:solidFill>
                <a:latin typeface="Cambria" pitchFamily="18" charset="0"/>
              </a:defRPr>
            </a:lvl5pPr>
            <a:lvl6pPr marL="2514600" indent="-228600" fontAlgn="base">
              <a:spcBef>
                <a:spcPct val="0"/>
              </a:spcBef>
              <a:spcAft>
                <a:spcPct val="0"/>
              </a:spcAft>
              <a:defRPr>
                <a:solidFill>
                  <a:schemeClr val="tx1"/>
                </a:solidFill>
                <a:latin typeface="Cambria" pitchFamily="18" charset="0"/>
              </a:defRPr>
            </a:lvl6pPr>
            <a:lvl7pPr marL="2971800" indent="-228600" fontAlgn="base">
              <a:spcBef>
                <a:spcPct val="0"/>
              </a:spcBef>
              <a:spcAft>
                <a:spcPct val="0"/>
              </a:spcAft>
              <a:defRPr>
                <a:solidFill>
                  <a:schemeClr val="tx1"/>
                </a:solidFill>
                <a:latin typeface="Cambria" pitchFamily="18" charset="0"/>
              </a:defRPr>
            </a:lvl7pPr>
            <a:lvl8pPr marL="3429000" indent="-228600" fontAlgn="base">
              <a:spcBef>
                <a:spcPct val="0"/>
              </a:spcBef>
              <a:spcAft>
                <a:spcPct val="0"/>
              </a:spcAft>
              <a:defRPr>
                <a:solidFill>
                  <a:schemeClr val="tx1"/>
                </a:solidFill>
                <a:latin typeface="Cambria" pitchFamily="18" charset="0"/>
              </a:defRPr>
            </a:lvl8pPr>
            <a:lvl9pPr marL="3886200" indent="-228600" fontAlgn="base">
              <a:spcBef>
                <a:spcPct val="0"/>
              </a:spcBef>
              <a:spcAft>
                <a:spcPct val="0"/>
              </a:spcAft>
              <a:defRPr>
                <a:solidFill>
                  <a:schemeClr val="tx1"/>
                </a:solidFill>
                <a:latin typeface="Cambria" pitchFamily="18" charset="0"/>
              </a:defRPr>
            </a:lvl9pPr>
          </a:lstStyle>
          <a:p>
            <a:pPr algn="ctr"/>
            <a:r>
              <a:rPr lang="fr-FR" altLang="fr-FR" sz="3200" b="1" i="1" baseline="30000" dirty="0" smtClean="0">
                <a:solidFill>
                  <a:srgbClr val="0085C8"/>
                </a:solidFill>
                <a:latin typeface="Calibri" pitchFamily="34" charset="0"/>
              </a:rPr>
              <a:t>Conclure </a:t>
            </a:r>
            <a:r>
              <a:rPr lang="fr-FR" altLang="fr-FR" sz="3200" b="1" i="1" baseline="30000" dirty="0">
                <a:solidFill>
                  <a:srgbClr val="0085C8"/>
                </a:solidFill>
                <a:latin typeface="Calibri" pitchFamily="34" charset="0"/>
              </a:rPr>
              <a:t>le diagnostic </a:t>
            </a:r>
            <a:r>
              <a:rPr lang="fr-FR" altLang="fr-FR" sz="3200" b="1" i="1" baseline="30000" dirty="0" smtClean="0">
                <a:solidFill>
                  <a:srgbClr val="0085C8"/>
                </a:solidFill>
                <a:latin typeface="Calibri" pitchFamily="34" charset="0"/>
              </a:rPr>
              <a:t>sylvicole</a:t>
            </a:r>
            <a:endParaRPr lang="fr-FR" altLang="fr-FR" sz="3200" b="1" i="1" baseline="30000" dirty="0">
              <a:solidFill>
                <a:srgbClr val="0085C8"/>
              </a:solidFill>
              <a:latin typeface="Calibri" pitchFamily="34" charset="0"/>
            </a:endParaRPr>
          </a:p>
        </p:txBody>
      </p:sp>
      <p:sp>
        <p:nvSpPr>
          <p:cNvPr id="27" name="Rectangle 26"/>
          <p:cNvSpPr/>
          <p:nvPr/>
        </p:nvSpPr>
        <p:spPr>
          <a:xfrm>
            <a:off x="4304928" y="835595"/>
            <a:ext cx="2990819" cy="538609"/>
          </a:xfrm>
          <a:prstGeom prst="rect">
            <a:avLst/>
          </a:prstGeom>
        </p:spPr>
        <p:txBody>
          <a:bodyPr wrap="none">
            <a:spAutoFit/>
          </a:bodyPr>
          <a:lstStyle/>
          <a:p>
            <a:pPr algn="just"/>
            <a:r>
              <a:rPr lang="fr-FR" altLang="fr-FR" sz="2900" b="1" dirty="0" smtClean="0">
                <a:solidFill>
                  <a:srgbClr val="0085C8"/>
                </a:solidFill>
                <a:latin typeface="+mj-lt"/>
                <a:ea typeface="+mj-ea"/>
                <a:cs typeface="+mj-cs"/>
              </a:rPr>
              <a:t>Suite de l’exemple</a:t>
            </a:r>
            <a:endParaRPr lang="fr-FR" altLang="fr-FR" sz="2900" b="1" dirty="0">
              <a:solidFill>
                <a:srgbClr val="0085C8"/>
              </a:solidFill>
              <a:latin typeface="+mj-lt"/>
              <a:ea typeface="+mj-ea"/>
              <a:cs typeface="+mj-cs"/>
            </a:endParaRPr>
          </a:p>
        </p:txBody>
      </p:sp>
      <p:grpSp>
        <p:nvGrpSpPr>
          <p:cNvPr id="13" name="Groupe 12"/>
          <p:cNvGrpSpPr/>
          <p:nvPr/>
        </p:nvGrpSpPr>
        <p:grpSpPr>
          <a:xfrm>
            <a:off x="7907359" y="217479"/>
            <a:ext cx="1834764" cy="1696839"/>
            <a:chOff x="5866793" y="602259"/>
            <a:chExt cx="1834764" cy="1696839"/>
          </a:xfrm>
        </p:grpSpPr>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6793" y="602259"/>
              <a:ext cx="1834764" cy="1376073"/>
            </a:xfrm>
            <a:prstGeom prst="rect">
              <a:avLst/>
            </a:prstGeom>
          </p:spPr>
        </p:pic>
        <p:sp>
          <p:nvSpPr>
            <p:cNvPr id="24" name="ZoneTexte 23"/>
            <p:cNvSpPr txBox="1"/>
            <p:nvPr/>
          </p:nvSpPr>
          <p:spPr>
            <a:xfrm>
              <a:off x="5920430" y="1960544"/>
              <a:ext cx="1727490" cy="338554"/>
            </a:xfrm>
            <a:prstGeom prst="rect">
              <a:avLst/>
            </a:prstGeom>
            <a:noFill/>
          </p:spPr>
          <p:txBody>
            <a:bodyPr wrap="square" rtlCol="0">
              <a:spAutoFit/>
            </a:bodyPr>
            <a:lstStyle/>
            <a:p>
              <a:pPr algn="ctr"/>
              <a:r>
                <a:rPr lang="fr-FR" sz="1600" i="1" dirty="0" err="1" smtClean="0">
                  <a:latin typeface="+mj-lt"/>
                </a:rPr>
                <a:t>Oln</a:t>
              </a:r>
              <a:endParaRPr lang="fr-FR" sz="1600" i="1" dirty="0">
                <a:latin typeface="+mj-lt"/>
              </a:endParaRPr>
            </a:p>
          </p:txBody>
        </p:sp>
      </p:grpSp>
      <p:grpSp>
        <p:nvGrpSpPr>
          <p:cNvPr id="15" name="Groupe 14"/>
          <p:cNvGrpSpPr/>
          <p:nvPr/>
        </p:nvGrpSpPr>
        <p:grpSpPr>
          <a:xfrm>
            <a:off x="2323235" y="217479"/>
            <a:ext cx="1823022" cy="1673354"/>
            <a:chOff x="7827585" y="611065"/>
            <a:chExt cx="1823022" cy="1673354"/>
          </a:xfrm>
        </p:grpSpPr>
        <p:pic>
          <p:nvPicPr>
            <p:cNvPr id="6" name="Imag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827585" y="611065"/>
              <a:ext cx="1823021" cy="1367267"/>
            </a:xfrm>
            <a:prstGeom prst="rect">
              <a:avLst/>
            </a:prstGeom>
          </p:spPr>
        </p:pic>
        <p:sp>
          <p:nvSpPr>
            <p:cNvPr id="28" name="ZoneTexte 27"/>
            <p:cNvSpPr txBox="1"/>
            <p:nvPr/>
          </p:nvSpPr>
          <p:spPr>
            <a:xfrm>
              <a:off x="7923117" y="1945865"/>
              <a:ext cx="1727490" cy="338554"/>
            </a:xfrm>
            <a:prstGeom prst="rect">
              <a:avLst/>
            </a:prstGeom>
            <a:noFill/>
          </p:spPr>
          <p:txBody>
            <a:bodyPr wrap="square" rtlCol="0">
              <a:spAutoFit/>
            </a:bodyPr>
            <a:lstStyle/>
            <a:p>
              <a:pPr algn="ctr"/>
              <a:r>
                <a:rPr lang="fr-FR" sz="1600" i="1" dirty="0" err="1" smtClean="0">
                  <a:latin typeface="+mj-lt"/>
                </a:rPr>
                <a:t>Olv</a:t>
              </a:r>
              <a:r>
                <a:rPr lang="fr-FR" sz="1600" i="1" dirty="0" smtClean="0">
                  <a:latin typeface="+mj-lt"/>
                </a:rPr>
                <a:t> </a:t>
              </a:r>
              <a:endParaRPr lang="fr-FR" sz="1600" i="1" dirty="0">
                <a:latin typeface="+mj-lt"/>
              </a:endParaRPr>
            </a:p>
          </p:txBody>
        </p:sp>
      </p:grpSp>
    </p:spTree>
    <p:extLst>
      <p:ext uri="{BB962C8B-B14F-4D97-AF65-F5344CB8AC3E}">
        <p14:creationId xmlns:p14="http://schemas.microsoft.com/office/powerpoint/2010/main" val="13954319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9201472" y="6453188"/>
            <a:ext cx="536286" cy="304800"/>
          </a:xfrm>
        </p:spPr>
        <p:txBody>
          <a:bodyPr/>
          <a:lstStyle/>
          <a:p>
            <a:pPr>
              <a:defRPr/>
            </a:pPr>
            <a:fld id="{0CCE8F38-2B0B-4932-B9CA-DF1C3C6AF68F}" type="slidenum">
              <a:rPr lang="fr-FR"/>
              <a:pPr>
                <a:defRPr/>
              </a:pPr>
              <a:t>2</a:t>
            </a:fld>
            <a:endParaRPr lang="fr-FR" dirty="0"/>
          </a:p>
        </p:txBody>
      </p:sp>
      <p:sp>
        <p:nvSpPr>
          <p:cNvPr id="6147" name="Titre 1"/>
          <p:cNvSpPr>
            <a:spLocks noGrp="1"/>
          </p:cNvSpPr>
          <p:nvPr>
            <p:ph type="title" idx="4294967295"/>
          </p:nvPr>
        </p:nvSpPr>
        <p:spPr>
          <a:xfrm>
            <a:off x="1712677" y="865279"/>
            <a:ext cx="7056710" cy="504825"/>
          </a:xfrm>
        </p:spPr>
        <p:txBody>
          <a:bodyPr/>
          <a:lstStyle/>
          <a:p>
            <a:r>
              <a:rPr lang="fr-FR" altLang="fr-FR" b="1" baseline="30000" dirty="0">
                <a:solidFill>
                  <a:srgbClr val="0085C8"/>
                </a:solidFill>
                <a:latin typeface="Arial" charset="0"/>
                <a:cs typeface="Arial" charset="0"/>
              </a:rPr>
              <a:t>Quatre étapes indispensables</a:t>
            </a:r>
          </a:p>
        </p:txBody>
      </p:sp>
      <p:sp>
        <p:nvSpPr>
          <p:cNvPr id="5" name="ZoneTexte 4"/>
          <p:cNvSpPr txBox="1"/>
          <p:nvPr/>
        </p:nvSpPr>
        <p:spPr>
          <a:xfrm>
            <a:off x="1280593" y="2012749"/>
            <a:ext cx="7920879" cy="3477875"/>
          </a:xfrm>
          <a:prstGeom prst="rect">
            <a:avLst/>
          </a:prstGeom>
          <a:noFill/>
        </p:spPr>
        <p:txBody>
          <a:bodyPr wrap="square">
            <a:spAutoFit/>
          </a:bodyPr>
          <a:lstStyle/>
          <a:p>
            <a:pPr fontAlgn="auto">
              <a:spcBef>
                <a:spcPts val="0"/>
              </a:spcBef>
              <a:spcAft>
                <a:spcPts val="0"/>
              </a:spcAft>
              <a:defRPr/>
            </a:pPr>
            <a:r>
              <a:rPr lang="fr-FR" dirty="0">
                <a:latin typeface="+mn-lt"/>
                <a:cs typeface="+mn-cs"/>
              </a:rPr>
              <a:t>– </a:t>
            </a:r>
            <a:r>
              <a:rPr lang="fr-FR" sz="2000" b="1" cap="all" dirty="0">
                <a:latin typeface="+mj-lt"/>
                <a:cs typeface="+mn-cs"/>
              </a:rPr>
              <a:t>é</a:t>
            </a:r>
            <a:r>
              <a:rPr lang="fr-FR" sz="2000" b="1" dirty="0">
                <a:latin typeface="+mj-lt"/>
                <a:cs typeface="+mn-cs"/>
              </a:rPr>
              <a:t>tape 1</a:t>
            </a:r>
            <a:r>
              <a:rPr lang="fr-FR" sz="2000" dirty="0">
                <a:latin typeface="+mj-lt"/>
                <a:cs typeface="+mn-cs"/>
              </a:rPr>
              <a:t> : </a:t>
            </a:r>
            <a:r>
              <a:rPr lang="fr-FR" sz="2000" b="1" cap="all" dirty="0">
                <a:solidFill>
                  <a:srgbClr val="BE498B"/>
                </a:solidFill>
                <a:latin typeface="+mj-lt"/>
                <a:cs typeface="+mn-cs"/>
              </a:rPr>
              <a:t>Identification </a:t>
            </a:r>
            <a:r>
              <a:rPr lang="fr-FR" sz="2000" b="1" dirty="0" smtClean="0">
                <a:solidFill>
                  <a:srgbClr val="BE498B"/>
                </a:solidFill>
                <a:latin typeface="+mj-lt"/>
                <a:cs typeface="+mn-cs"/>
              </a:rPr>
              <a:t>d’une station forestière </a:t>
            </a:r>
            <a:r>
              <a:rPr lang="fr-FR" sz="2000" dirty="0" smtClean="0">
                <a:latin typeface="+mj-lt"/>
                <a:cs typeface="+mn-cs"/>
              </a:rPr>
              <a:t>et de ses </a:t>
            </a:r>
            <a:r>
              <a:rPr lang="fr-FR" sz="2000" dirty="0">
                <a:latin typeface="+mj-lt"/>
                <a:cs typeface="+mn-cs"/>
              </a:rPr>
              <a:t>caractéristiques</a:t>
            </a:r>
          </a:p>
          <a:p>
            <a:pPr fontAlgn="auto">
              <a:spcBef>
                <a:spcPts val="0"/>
              </a:spcBef>
              <a:spcAft>
                <a:spcPts val="0"/>
              </a:spcAft>
              <a:defRPr/>
            </a:pPr>
            <a:endParaRPr lang="fr-FR" sz="2000" dirty="0">
              <a:latin typeface="+mj-lt"/>
              <a:cs typeface="+mn-cs"/>
            </a:endParaRPr>
          </a:p>
          <a:p>
            <a:pPr fontAlgn="auto">
              <a:spcBef>
                <a:spcPts val="0"/>
              </a:spcBef>
              <a:spcAft>
                <a:spcPts val="0"/>
              </a:spcAft>
              <a:defRPr/>
            </a:pPr>
            <a:r>
              <a:rPr lang="fr-FR" sz="2000" dirty="0">
                <a:latin typeface="+mj-lt"/>
                <a:cs typeface="+mn-cs"/>
              </a:rPr>
              <a:t>– </a:t>
            </a:r>
            <a:r>
              <a:rPr lang="fr-FR" sz="2000" b="1" cap="all" dirty="0">
                <a:latin typeface="+mj-lt"/>
                <a:cs typeface="+mn-cs"/>
              </a:rPr>
              <a:t>é</a:t>
            </a:r>
            <a:r>
              <a:rPr lang="fr-FR" sz="2000" b="1" dirty="0">
                <a:latin typeface="+mj-lt"/>
                <a:cs typeface="+mn-cs"/>
              </a:rPr>
              <a:t>tape 2</a:t>
            </a:r>
            <a:r>
              <a:rPr lang="fr-FR" sz="2000" dirty="0">
                <a:latin typeface="+mj-lt"/>
                <a:cs typeface="+mn-cs"/>
              </a:rPr>
              <a:t> : </a:t>
            </a:r>
            <a:r>
              <a:rPr lang="fr-FR" sz="2000" b="1" cap="all" dirty="0">
                <a:solidFill>
                  <a:srgbClr val="BE498B"/>
                </a:solidFill>
                <a:latin typeface="+mj-lt"/>
                <a:cs typeface="+mn-cs"/>
              </a:rPr>
              <a:t>définir les paramètres </a:t>
            </a:r>
            <a:r>
              <a:rPr lang="fr-FR" sz="2000" b="1" dirty="0" smtClean="0">
                <a:solidFill>
                  <a:srgbClr val="BE498B"/>
                </a:solidFill>
                <a:latin typeface="+mj-lt"/>
                <a:cs typeface="+mn-cs"/>
              </a:rPr>
              <a:t>d’étude de la station </a:t>
            </a:r>
            <a:r>
              <a:rPr lang="fr-FR" sz="2000" dirty="0" smtClean="0">
                <a:latin typeface="+mj-lt"/>
                <a:cs typeface="+mn-cs"/>
              </a:rPr>
              <a:t>avec </a:t>
            </a:r>
            <a:r>
              <a:rPr lang="fr-FR" sz="2000" dirty="0">
                <a:latin typeface="+mj-lt"/>
                <a:cs typeface="+mn-cs"/>
              </a:rPr>
              <a:t>le vocabulaire technique adéquat</a:t>
            </a:r>
          </a:p>
          <a:p>
            <a:pPr fontAlgn="auto">
              <a:spcBef>
                <a:spcPts val="0"/>
              </a:spcBef>
              <a:spcAft>
                <a:spcPts val="0"/>
              </a:spcAft>
              <a:defRPr/>
            </a:pPr>
            <a:endParaRPr lang="fr-FR" sz="2000" dirty="0">
              <a:latin typeface="+mj-lt"/>
              <a:cs typeface="+mn-cs"/>
            </a:endParaRPr>
          </a:p>
          <a:p>
            <a:pPr fontAlgn="auto">
              <a:spcBef>
                <a:spcPts val="0"/>
              </a:spcBef>
              <a:spcAft>
                <a:spcPts val="0"/>
              </a:spcAft>
              <a:defRPr/>
            </a:pPr>
            <a:r>
              <a:rPr lang="fr-FR" sz="2000" dirty="0">
                <a:latin typeface="+mj-lt"/>
                <a:cs typeface="+mn-cs"/>
              </a:rPr>
              <a:t>– </a:t>
            </a:r>
            <a:r>
              <a:rPr lang="fr-FR" sz="2000" b="1" cap="all" dirty="0">
                <a:latin typeface="+mj-lt"/>
                <a:cs typeface="+mn-cs"/>
              </a:rPr>
              <a:t>é</a:t>
            </a:r>
            <a:r>
              <a:rPr lang="fr-FR" sz="2000" b="1" dirty="0">
                <a:latin typeface="+mj-lt"/>
                <a:cs typeface="+mn-cs"/>
              </a:rPr>
              <a:t>tape 3</a:t>
            </a:r>
            <a:r>
              <a:rPr lang="fr-FR" sz="2000" dirty="0">
                <a:latin typeface="+mj-lt"/>
                <a:cs typeface="+mn-cs"/>
              </a:rPr>
              <a:t> : </a:t>
            </a:r>
            <a:r>
              <a:rPr lang="fr-FR" sz="2000" b="1" cap="all" dirty="0">
                <a:solidFill>
                  <a:srgbClr val="BE498B"/>
                </a:solidFill>
                <a:latin typeface="+mj-lt"/>
                <a:cs typeface="+mn-cs"/>
              </a:rPr>
              <a:t>interpréter </a:t>
            </a:r>
            <a:r>
              <a:rPr lang="fr-FR" sz="2000" b="1" dirty="0" smtClean="0">
                <a:solidFill>
                  <a:srgbClr val="BE498B"/>
                </a:solidFill>
                <a:latin typeface="+mj-lt"/>
                <a:cs typeface="+mn-cs"/>
              </a:rPr>
              <a:t>les résultats obtenus </a:t>
            </a:r>
            <a:r>
              <a:rPr lang="fr-FR" sz="2000" dirty="0" smtClean="0">
                <a:latin typeface="+mj-lt"/>
                <a:cs typeface="+mn-cs"/>
              </a:rPr>
              <a:t>pour </a:t>
            </a:r>
            <a:r>
              <a:rPr lang="fr-FR" sz="2000" dirty="0">
                <a:latin typeface="+mj-lt"/>
                <a:cs typeface="+mn-cs"/>
              </a:rPr>
              <a:t>conclure le diagnostic sylvicole</a:t>
            </a:r>
          </a:p>
          <a:p>
            <a:pPr fontAlgn="auto">
              <a:spcBef>
                <a:spcPts val="0"/>
              </a:spcBef>
              <a:spcAft>
                <a:spcPts val="0"/>
              </a:spcAft>
              <a:defRPr/>
            </a:pPr>
            <a:endParaRPr lang="fr-FR" sz="2000" dirty="0">
              <a:latin typeface="+mj-lt"/>
              <a:cs typeface="+mn-cs"/>
            </a:endParaRPr>
          </a:p>
          <a:p>
            <a:pPr fontAlgn="auto">
              <a:spcBef>
                <a:spcPts val="0"/>
              </a:spcBef>
              <a:spcAft>
                <a:spcPts val="0"/>
              </a:spcAft>
              <a:defRPr/>
            </a:pPr>
            <a:r>
              <a:rPr lang="fr-FR" sz="2000" dirty="0">
                <a:latin typeface="+mj-lt"/>
                <a:cs typeface="+mn-cs"/>
              </a:rPr>
              <a:t>– </a:t>
            </a:r>
            <a:r>
              <a:rPr lang="fr-FR" sz="2000" b="1" cap="all" dirty="0">
                <a:latin typeface="+mj-lt"/>
                <a:cs typeface="+mn-cs"/>
              </a:rPr>
              <a:t>é</a:t>
            </a:r>
            <a:r>
              <a:rPr lang="fr-FR" sz="2000" b="1" dirty="0">
                <a:latin typeface="+mj-lt"/>
                <a:cs typeface="+mn-cs"/>
              </a:rPr>
              <a:t>tape 4</a:t>
            </a:r>
            <a:r>
              <a:rPr lang="fr-FR" sz="2000" dirty="0">
                <a:latin typeface="+mj-lt"/>
                <a:cs typeface="+mn-cs"/>
              </a:rPr>
              <a:t> : </a:t>
            </a:r>
            <a:r>
              <a:rPr lang="fr-FR" sz="2000" b="1" cap="all" dirty="0" smtClean="0">
                <a:solidFill>
                  <a:srgbClr val="BE498B"/>
                </a:solidFill>
                <a:latin typeface="+mj-lt"/>
                <a:cs typeface="+mn-cs"/>
              </a:rPr>
              <a:t>dégager </a:t>
            </a:r>
            <a:r>
              <a:rPr lang="fr-FR" sz="2000" b="1" dirty="0" smtClean="0">
                <a:solidFill>
                  <a:srgbClr val="BE498B"/>
                </a:solidFill>
                <a:latin typeface="+mj-lt"/>
                <a:cs typeface="+mn-cs"/>
              </a:rPr>
              <a:t>les grandes orientations sylvicoles</a:t>
            </a:r>
            <a:r>
              <a:rPr lang="fr-FR" sz="2000" dirty="0" smtClean="0">
                <a:latin typeface="+mj-lt"/>
                <a:cs typeface="+mn-cs"/>
              </a:rPr>
              <a:t> en </a:t>
            </a:r>
            <a:r>
              <a:rPr lang="fr-FR" sz="2000" dirty="0">
                <a:latin typeface="+mj-lt"/>
                <a:cs typeface="+mn-cs"/>
              </a:rPr>
              <a:t>vue d’adapter la gestion </a:t>
            </a:r>
            <a:r>
              <a:rPr lang="fr-FR" sz="2000" dirty="0" smtClean="0">
                <a:latin typeface="+mj-lt"/>
                <a:cs typeface="+mn-cs"/>
              </a:rPr>
              <a:t>forestière</a:t>
            </a:r>
            <a:endParaRPr lang="fr-FR" sz="2000" dirty="0">
              <a:latin typeface="+mj-lt"/>
              <a:cs typeface="+mn-cs"/>
            </a:endParaRPr>
          </a:p>
        </p:txBody>
      </p:sp>
      <p:pic>
        <p:nvPicPr>
          <p:cNvPr id="6150" name="Picture 4" descr="C:\Users\coutant\Desktop\Efor-own PP (15-06_-17)\Links\Erasmu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2436" y="6462713"/>
            <a:ext cx="1296988" cy="29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RÃ©sultat de recherche d'images pour &quot;epl mirecourt&quo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13440" y="6385681"/>
            <a:ext cx="520488" cy="4398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9201472" y="6453189"/>
            <a:ext cx="576064" cy="288180"/>
          </a:xfrm>
        </p:spPr>
        <p:txBody>
          <a:bodyPr/>
          <a:lstStyle/>
          <a:p>
            <a:pPr>
              <a:defRPr/>
            </a:pPr>
            <a:fld id="{552BC89B-6869-4F6F-B872-A040215E6FE0}" type="slidenum">
              <a:rPr lang="fr-FR" smtClean="0"/>
              <a:pPr>
                <a:defRPr/>
              </a:pPr>
              <a:t>20</a:t>
            </a:fld>
            <a:endParaRPr lang="fr-FR" dirty="0"/>
          </a:p>
        </p:txBody>
      </p:sp>
      <p:sp>
        <p:nvSpPr>
          <p:cNvPr id="3" name="Rectangle 2"/>
          <p:cNvSpPr/>
          <p:nvPr/>
        </p:nvSpPr>
        <p:spPr>
          <a:xfrm>
            <a:off x="1009258" y="620688"/>
            <a:ext cx="8492993" cy="995144"/>
          </a:xfrm>
          <a:prstGeom prst="rect">
            <a:avLst/>
          </a:prstGeom>
        </p:spPr>
        <p:txBody>
          <a:bodyPr wrap="square">
            <a:spAutoFit/>
          </a:bodyPr>
          <a:lstStyle/>
          <a:p>
            <a:pPr algn="ctr" fontAlgn="auto">
              <a:spcBef>
                <a:spcPts val="0"/>
              </a:spcBef>
              <a:spcAft>
                <a:spcPts val="0"/>
              </a:spcAft>
              <a:defRPr/>
            </a:pPr>
            <a:r>
              <a:rPr lang="fr-FR" sz="4400" b="1" baseline="30000" dirty="0" smtClean="0">
                <a:solidFill>
                  <a:srgbClr val="0085C8"/>
                </a:solidFill>
                <a:latin typeface="+mj-lt"/>
              </a:rPr>
              <a:t>Étape 4 : </a:t>
            </a:r>
            <a:r>
              <a:rPr lang="fr-FR" sz="4400" b="1" baseline="30000" dirty="0" smtClean="0">
                <a:solidFill>
                  <a:srgbClr val="BE498B"/>
                </a:solidFill>
                <a:latin typeface="+mj-lt"/>
              </a:rPr>
              <a:t>Dégager les grandes orientations sylvicoles</a:t>
            </a:r>
            <a:r>
              <a:rPr lang="fr-FR" sz="4400" baseline="30000" dirty="0" smtClean="0">
                <a:latin typeface="+mj-lt"/>
              </a:rPr>
              <a:t> </a:t>
            </a:r>
            <a:r>
              <a:rPr lang="fr-FR" sz="4400" b="1" baseline="30000" dirty="0" smtClean="0">
                <a:solidFill>
                  <a:srgbClr val="BE498B"/>
                </a:solidFill>
                <a:latin typeface="+mj-lt"/>
              </a:rPr>
              <a:t>en vue d’adapter la gestion forestière</a:t>
            </a:r>
            <a:endParaRPr lang="fr-FR" sz="4400" b="1" baseline="30000" dirty="0">
              <a:solidFill>
                <a:srgbClr val="BE498B"/>
              </a:solidFill>
              <a:latin typeface="+mj-lt"/>
            </a:endParaRPr>
          </a:p>
        </p:txBody>
      </p:sp>
      <p:sp>
        <p:nvSpPr>
          <p:cNvPr id="5" name="ZoneTexte 4"/>
          <p:cNvSpPr txBox="1"/>
          <p:nvPr/>
        </p:nvSpPr>
        <p:spPr>
          <a:xfrm>
            <a:off x="864644" y="1899070"/>
            <a:ext cx="8713539" cy="707886"/>
          </a:xfrm>
          <a:prstGeom prst="rect">
            <a:avLst/>
          </a:prstGeom>
          <a:noFill/>
        </p:spPr>
        <p:txBody>
          <a:bodyPr wrap="square" rtlCol="0">
            <a:spAutoFit/>
          </a:bodyPr>
          <a:lstStyle/>
          <a:p>
            <a:pPr algn="just"/>
            <a:r>
              <a:rPr lang="fr-FR" sz="2000" dirty="0">
                <a:latin typeface="+mj-lt"/>
              </a:rPr>
              <a:t>Guide </a:t>
            </a:r>
            <a:r>
              <a:rPr lang="fr-FR" sz="2000" dirty="0" smtClean="0">
                <a:latin typeface="+mj-lt"/>
              </a:rPr>
              <a:t>des </a:t>
            </a:r>
            <a:r>
              <a:rPr lang="fr-FR" sz="2000" dirty="0">
                <a:latin typeface="+mj-lt"/>
              </a:rPr>
              <a:t>stations de la plaine Lorraine =&gt; unité stationnelle de </a:t>
            </a:r>
            <a:r>
              <a:rPr lang="fr-FR" sz="2000" b="1" dirty="0">
                <a:solidFill>
                  <a:srgbClr val="BE498B"/>
                </a:solidFill>
                <a:latin typeface="+mj-lt"/>
                <a:cs typeface="+mn-cs"/>
              </a:rPr>
              <a:t>type AH : « Chênaie pédonculée-charmaie sur argile hydromorphe ».</a:t>
            </a:r>
            <a:r>
              <a:rPr lang="fr-FR" sz="2000" dirty="0">
                <a:latin typeface="+mj-lt"/>
              </a:rPr>
              <a:t> </a:t>
            </a:r>
          </a:p>
        </p:txBody>
      </p:sp>
      <p:sp>
        <p:nvSpPr>
          <p:cNvPr id="6" name="ZoneTexte 6"/>
          <p:cNvSpPr txBox="1">
            <a:spLocks noChangeArrowheads="1"/>
          </p:cNvSpPr>
          <p:nvPr/>
        </p:nvSpPr>
        <p:spPr bwMode="auto">
          <a:xfrm rot="16200000">
            <a:off x="-1556128" y="3997523"/>
            <a:ext cx="3949391" cy="420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itchFamily="18" charset="0"/>
              </a:defRPr>
            </a:lvl1pPr>
            <a:lvl2pPr marL="742950" indent="-285750">
              <a:defRPr>
                <a:solidFill>
                  <a:schemeClr val="tx1"/>
                </a:solidFill>
                <a:latin typeface="Cambria" pitchFamily="18" charset="0"/>
              </a:defRPr>
            </a:lvl2pPr>
            <a:lvl3pPr marL="1143000" indent="-228600">
              <a:defRPr>
                <a:solidFill>
                  <a:schemeClr val="tx1"/>
                </a:solidFill>
                <a:latin typeface="Cambria" pitchFamily="18" charset="0"/>
              </a:defRPr>
            </a:lvl3pPr>
            <a:lvl4pPr marL="1600200" indent="-228600">
              <a:defRPr>
                <a:solidFill>
                  <a:schemeClr val="tx1"/>
                </a:solidFill>
                <a:latin typeface="Cambria" pitchFamily="18" charset="0"/>
              </a:defRPr>
            </a:lvl4pPr>
            <a:lvl5pPr marL="2057400" indent="-228600">
              <a:defRPr>
                <a:solidFill>
                  <a:schemeClr val="tx1"/>
                </a:solidFill>
                <a:latin typeface="Cambria" pitchFamily="18" charset="0"/>
              </a:defRPr>
            </a:lvl5pPr>
            <a:lvl6pPr marL="2514600" indent="-228600" fontAlgn="base">
              <a:spcBef>
                <a:spcPct val="0"/>
              </a:spcBef>
              <a:spcAft>
                <a:spcPct val="0"/>
              </a:spcAft>
              <a:defRPr>
                <a:solidFill>
                  <a:schemeClr val="tx1"/>
                </a:solidFill>
                <a:latin typeface="Cambria" pitchFamily="18" charset="0"/>
              </a:defRPr>
            </a:lvl6pPr>
            <a:lvl7pPr marL="2971800" indent="-228600" fontAlgn="base">
              <a:spcBef>
                <a:spcPct val="0"/>
              </a:spcBef>
              <a:spcAft>
                <a:spcPct val="0"/>
              </a:spcAft>
              <a:defRPr>
                <a:solidFill>
                  <a:schemeClr val="tx1"/>
                </a:solidFill>
                <a:latin typeface="Cambria" pitchFamily="18" charset="0"/>
              </a:defRPr>
            </a:lvl7pPr>
            <a:lvl8pPr marL="3429000" indent="-228600" fontAlgn="base">
              <a:spcBef>
                <a:spcPct val="0"/>
              </a:spcBef>
              <a:spcAft>
                <a:spcPct val="0"/>
              </a:spcAft>
              <a:defRPr>
                <a:solidFill>
                  <a:schemeClr val="tx1"/>
                </a:solidFill>
                <a:latin typeface="Cambria" pitchFamily="18" charset="0"/>
              </a:defRPr>
            </a:lvl8pPr>
            <a:lvl9pPr marL="3886200" indent="-228600" fontAlgn="base">
              <a:spcBef>
                <a:spcPct val="0"/>
              </a:spcBef>
              <a:spcAft>
                <a:spcPct val="0"/>
              </a:spcAft>
              <a:defRPr>
                <a:solidFill>
                  <a:schemeClr val="tx1"/>
                </a:solidFill>
                <a:latin typeface="Cambria" pitchFamily="18" charset="0"/>
              </a:defRPr>
            </a:lvl9pPr>
          </a:lstStyle>
          <a:p>
            <a:pPr algn="ctr"/>
            <a:r>
              <a:rPr lang="fr-FR" altLang="fr-FR" sz="3200" b="1" i="1" baseline="30000" dirty="0" smtClean="0">
                <a:solidFill>
                  <a:srgbClr val="0085C8"/>
                </a:solidFill>
                <a:latin typeface="Calibri" pitchFamily="34" charset="0"/>
              </a:rPr>
              <a:t>Adapter la gestion forestière</a:t>
            </a:r>
            <a:endParaRPr lang="fr-FR" altLang="fr-FR" sz="3200" b="1" i="1" baseline="30000" dirty="0">
              <a:solidFill>
                <a:srgbClr val="0085C8"/>
              </a:solidFill>
              <a:latin typeface="Calibri" pitchFamily="34" charset="0"/>
            </a:endParaRPr>
          </a:p>
        </p:txBody>
      </p:sp>
      <p:sp>
        <p:nvSpPr>
          <p:cNvPr id="7" name="ZoneTexte 6"/>
          <p:cNvSpPr txBox="1"/>
          <p:nvPr/>
        </p:nvSpPr>
        <p:spPr>
          <a:xfrm>
            <a:off x="864645" y="2835052"/>
            <a:ext cx="8713539" cy="2246769"/>
          </a:xfrm>
          <a:prstGeom prst="rect">
            <a:avLst/>
          </a:prstGeom>
          <a:noFill/>
        </p:spPr>
        <p:txBody>
          <a:bodyPr wrap="square" rtlCol="0">
            <a:spAutoFit/>
          </a:bodyPr>
          <a:lstStyle/>
          <a:p>
            <a:pPr algn="just"/>
            <a:r>
              <a:rPr lang="fr-FR" sz="2000" b="1" dirty="0">
                <a:solidFill>
                  <a:srgbClr val="BE498B"/>
                </a:solidFill>
                <a:latin typeface="+mj-lt"/>
                <a:cs typeface="+mn-cs"/>
              </a:rPr>
              <a:t>Essences de production en station </a:t>
            </a:r>
            <a:r>
              <a:rPr lang="fr-FR" sz="2000" dirty="0" smtClean="0">
                <a:latin typeface="+mj-lt"/>
              </a:rPr>
              <a:t>: chêne, charme…</a:t>
            </a:r>
          </a:p>
          <a:p>
            <a:pPr algn="just"/>
            <a:r>
              <a:rPr lang="fr-FR" sz="2000" dirty="0">
                <a:latin typeface="+mj-lt"/>
              </a:rPr>
              <a:t>I</a:t>
            </a:r>
            <a:r>
              <a:rPr lang="fr-FR" sz="2000" dirty="0" smtClean="0">
                <a:latin typeface="+mj-lt"/>
              </a:rPr>
              <a:t>l </a:t>
            </a:r>
            <a:r>
              <a:rPr lang="fr-FR" sz="2000" dirty="0">
                <a:latin typeface="+mj-lt"/>
              </a:rPr>
              <a:t>faut </a:t>
            </a:r>
            <a:r>
              <a:rPr lang="fr-FR" sz="2000" b="1" dirty="0">
                <a:solidFill>
                  <a:srgbClr val="BE498B"/>
                </a:solidFill>
                <a:latin typeface="+mj-lt"/>
                <a:cs typeface="+mn-cs"/>
              </a:rPr>
              <a:t>anticiper les changements climatiques </a:t>
            </a:r>
            <a:r>
              <a:rPr lang="fr-FR" sz="2000" dirty="0">
                <a:latin typeface="+mj-lt"/>
              </a:rPr>
              <a:t>: le chêne pédonculé supporte mal la sécheresse prolongée des sols. </a:t>
            </a:r>
          </a:p>
          <a:p>
            <a:pPr algn="just"/>
            <a:r>
              <a:rPr lang="fr-FR" sz="2000" b="1" dirty="0">
                <a:solidFill>
                  <a:srgbClr val="BE498B"/>
                </a:solidFill>
                <a:latin typeface="+mj-lt"/>
                <a:cs typeface="+mn-cs"/>
              </a:rPr>
              <a:t>Essence associée </a:t>
            </a:r>
            <a:r>
              <a:rPr lang="fr-FR" sz="2000" dirty="0">
                <a:latin typeface="+mj-lt"/>
              </a:rPr>
              <a:t>: Alisier </a:t>
            </a:r>
            <a:r>
              <a:rPr lang="fr-FR" sz="2000" dirty="0" err="1">
                <a:latin typeface="+mj-lt"/>
              </a:rPr>
              <a:t>torminal</a:t>
            </a:r>
            <a:r>
              <a:rPr lang="fr-FR" sz="2000" dirty="0">
                <a:latin typeface="+mj-lt"/>
              </a:rPr>
              <a:t> ou en secondaire le Charme ou le Bouleau pubescent pour augmenter la biodiversité. </a:t>
            </a:r>
          </a:p>
          <a:p>
            <a:pPr algn="just"/>
            <a:r>
              <a:rPr lang="fr-FR" sz="2000" b="1" dirty="0">
                <a:solidFill>
                  <a:srgbClr val="BE498B"/>
                </a:solidFill>
                <a:latin typeface="+mj-lt"/>
                <a:cs typeface="+mn-cs"/>
              </a:rPr>
              <a:t>Introduction de Pin noir ou Pin laricio </a:t>
            </a:r>
            <a:r>
              <a:rPr lang="fr-FR" sz="2000" dirty="0">
                <a:latin typeface="+mj-lt"/>
              </a:rPr>
              <a:t>serait envisageable. </a:t>
            </a:r>
            <a:endParaRPr lang="fr-FR" sz="2000" dirty="0" smtClean="0">
              <a:latin typeface="+mj-lt"/>
            </a:endParaRPr>
          </a:p>
          <a:p>
            <a:pPr algn="just"/>
            <a:r>
              <a:rPr lang="fr-FR" sz="2000" b="1" dirty="0">
                <a:solidFill>
                  <a:schemeClr val="tx2"/>
                </a:solidFill>
                <a:latin typeface="+mj-lt"/>
                <a:cs typeface="+mn-cs"/>
              </a:rPr>
              <a:t>Pas de Pin sylvestre </a:t>
            </a:r>
            <a:r>
              <a:rPr lang="fr-FR" sz="2000" dirty="0" smtClean="0">
                <a:latin typeface="+mj-lt"/>
              </a:rPr>
              <a:t>: calcifuge</a:t>
            </a:r>
            <a:r>
              <a:rPr lang="fr-FR" sz="2000" dirty="0">
                <a:latin typeface="+mj-lt"/>
              </a:rPr>
              <a:t>, </a:t>
            </a:r>
            <a:r>
              <a:rPr lang="fr-FR" sz="2000" dirty="0" smtClean="0">
                <a:latin typeface="+mj-lt"/>
              </a:rPr>
              <a:t>pas </a:t>
            </a:r>
            <a:r>
              <a:rPr lang="fr-FR" sz="2000" dirty="0">
                <a:latin typeface="+mj-lt"/>
              </a:rPr>
              <a:t>en station (dû aux carbonates de calcium</a:t>
            </a:r>
            <a:r>
              <a:rPr lang="fr-FR" sz="2000" dirty="0" smtClean="0">
                <a:latin typeface="+mj-lt"/>
              </a:rPr>
              <a:t>).</a:t>
            </a:r>
            <a:endParaRPr lang="fr-FR" sz="2000" dirty="0">
              <a:latin typeface="+mj-lt"/>
            </a:endParaRPr>
          </a:p>
        </p:txBody>
      </p:sp>
      <p:sp>
        <p:nvSpPr>
          <p:cNvPr id="8" name="ZoneTexte 7"/>
          <p:cNvSpPr txBox="1"/>
          <p:nvPr/>
        </p:nvSpPr>
        <p:spPr>
          <a:xfrm>
            <a:off x="886140" y="5386887"/>
            <a:ext cx="8713539" cy="707886"/>
          </a:xfrm>
          <a:prstGeom prst="rect">
            <a:avLst/>
          </a:prstGeom>
          <a:noFill/>
        </p:spPr>
        <p:txBody>
          <a:bodyPr wrap="square" rtlCol="0">
            <a:spAutoFit/>
          </a:bodyPr>
          <a:lstStyle/>
          <a:p>
            <a:pPr algn="just"/>
            <a:r>
              <a:rPr lang="fr-FR" sz="2000" dirty="0" smtClean="0">
                <a:latin typeface="+mj-lt"/>
              </a:rPr>
              <a:t>Pour cet exemple, la </a:t>
            </a:r>
            <a:r>
              <a:rPr lang="fr-FR" sz="2000" b="1" dirty="0">
                <a:solidFill>
                  <a:srgbClr val="BE498B"/>
                </a:solidFill>
                <a:latin typeface="+mj-lt"/>
                <a:cs typeface="+mn-cs"/>
              </a:rPr>
              <a:t>durée de survie </a:t>
            </a:r>
            <a:r>
              <a:rPr lang="fr-FR" sz="2000" dirty="0">
                <a:latin typeface="+mj-lt"/>
              </a:rPr>
              <a:t>du peuplement est bonne et la production de bois de qualité est envisagée. </a:t>
            </a:r>
          </a:p>
        </p:txBody>
      </p:sp>
    </p:spTree>
    <p:extLst>
      <p:ext uri="{BB962C8B-B14F-4D97-AF65-F5344CB8AC3E}">
        <p14:creationId xmlns:p14="http://schemas.microsoft.com/office/powerpoint/2010/main" val="30908367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9242094" y="6453336"/>
            <a:ext cx="535442" cy="292099"/>
          </a:xfrm>
        </p:spPr>
        <p:txBody>
          <a:bodyPr/>
          <a:lstStyle/>
          <a:p>
            <a:pPr>
              <a:defRPr/>
            </a:pPr>
            <a:fld id="{552BC89B-6869-4F6F-B872-A040215E6FE0}" type="slidenum">
              <a:rPr lang="fr-FR" smtClean="0"/>
              <a:pPr>
                <a:defRPr/>
              </a:pPr>
              <a:t>21</a:t>
            </a:fld>
            <a:endParaRPr lang="fr-FR" dirty="0"/>
          </a:p>
        </p:txBody>
      </p:sp>
      <p:sp>
        <p:nvSpPr>
          <p:cNvPr id="4" name="ZoneTexte 3"/>
          <p:cNvSpPr txBox="1"/>
          <p:nvPr/>
        </p:nvSpPr>
        <p:spPr>
          <a:xfrm>
            <a:off x="808294" y="1191007"/>
            <a:ext cx="8352928" cy="1015663"/>
          </a:xfrm>
          <a:prstGeom prst="rect">
            <a:avLst/>
          </a:prstGeom>
          <a:noFill/>
        </p:spPr>
        <p:txBody>
          <a:bodyPr wrap="square" rtlCol="0">
            <a:spAutoFit/>
          </a:bodyPr>
          <a:lstStyle/>
          <a:p>
            <a:pPr algn="just"/>
            <a:r>
              <a:rPr lang="fr-FR" sz="2000" i="1" dirty="0">
                <a:solidFill>
                  <a:srgbClr val="0085C8"/>
                </a:solidFill>
                <a:latin typeface="+mj-lt"/>
              </a:rPr>
              <a:t>Exemple =&gt; station du supra méditerranéen</a:t>
            </a:r>
            <a:r>
              <a:rPr lang="fr-FR" sz="2000" i="1" dirty="0" smtClean="0">
                <a:solidFill>
                  <a:srgbClr val="0085C8"/>
                </a:solidFill>
                <a:latin typeface="+mj-lt"/>
              </a:rPr>
              <a:t>, en pente à exposition Sud, roche mère </a:t>
            </a:r>
            <a:r>
              <a:rPr lang="fr-FR" sz="2000" i="1" dirty="0">
                <a:solidFill>
                  <a:srgbClr val="0085C8"/>
                </a:solidFill>
                <a:latin typeface="+mj-lt"/>
              </a:rPr>
              <a:t>à base de grès et de schistes. M</a:t>
            </a:r>
            <a:r>
              <a:rPr lang="fr-FR" sz="2000" i="1" dirty="0" smtClean="0">
                <a:solidFill>
                  <a:srgbClr val="0085C8"/>
                </a:solidFill>
                <a:latin typeface="+mj-lt"/>
              </a:rPr>
              <a:t>assif </a:t>
            </a:r>
            <a:r>
              <a:rPr lang="fr-FR" sz="2000" i="1" dirty="0">
                <a:solidFill>
                  <a:srgbClr val="0085C8"/>
                </a:solidFill>
                <a:latin typeface="+mj-lt"/>
              </a:rPr>
              <a:t>homogène de 8 </a:t>
            </a:r>
            <a:r>
              <a:rPr lang="fr-FR" sz="2000" i="1" dirty="0" smtClean="0">
                <a:solidFill>
                  <a:srgbClr val="0085C8"/>
                </a:solidFill>
                <a:latin typeface="+mj-lt"/>
              </a:rPr>
              <a:t>hectares, </a:t>
            </a:r>
            <a:r>
              <a:rPr lang="fr-FR" sz="2000" i="1" dirty="0">
                <a:solidFill>
                  <a:srgbClr val="0085C8"/>
                </a:solidFill>
                <a:latin typeface="+mj-lt"/>
              </a:rPr>
              <a:t>ne peut être parcouru en </a:t>
            </a:r>
            <a:r>
              <a:rPr lang="fr-FR" sz="2000" i="1" dirty="0" smtClean="0">
                <a:solidFill>
                  <a:srgbClr val="0085C8"/>
                </a:solidFill>
                <a:latin typeface="+mj-lt"/>
              </a:rPr>
              <a:t>plein, réalisation de placettes </a:t>
            </a:r>
            <a:r>
              <a:rPr lang="fr-FR" sz="2000" i="1" dirty="0">
                <a:solidFill>
                  <a:srgbClr val="0085C8"/>
                </a:solidFill>
                <a:latin typeface="+mj-lt"/>
              </a:rPr>
              <a:t>à l’hectare.</a:t>
            </a:r>
          </a:p>
        </p:txBody>
      </p:sp>
      <p:sp>
        <p:nvSpPr>
          <p:cNvPr id="6" name="ZoneTexte 5"/>
          <p:cNvSpPr txBox="1"/>
          <p:nvPr/>
        </p:nvSpPr>
        <p:spPr>
          <a:xfrm>
            <a:off x="808294" y="5992399"/>
            <a:ext cx="6673600" cy="400110"/>
          </a:xfrm>
          <a:prstGeom prst="rect">
            <a:avLst/>
          </a:prstGeom>
          <a:noFill/>
        </p:spPr>
        <p:txBody>
          <a:bodyPr wrap="square" rtlCol="0">
            <a:spAutoFit/>
          </a:bodyPr>
          <a:lstStyle/>
          <a:p>
            <a:pPr algn="just"/>
            <a:r>
              <a:rPr lang="fr-FR" sz="2000" b="1" dirty="0">
                <a:solidFill>
                  <a:schemeClr val="tx2"/>
                </a:solidFill>
                <a:latin typeface="+mj-lt"/>
              </a:rPr>
              <a:t>Présence et abondance </a:t>
            </a:r>
            <a:r>
              <a:rPr lang="fr-FR" sz="2000" b="1" dirty="0" smtClean="0">
                <a:solidFill>
                  <a:schemeClr val="tx2"/>
                </a:solidFill>
                <a:latin typeface="+mj-lt"/>
              </a:rPr>
              <a:t>de </a:t>
            </a:r>
            <a:r>
              <a:rPr lang="fr-FR" sz="2000" b="1" dirty="0">
                <a:solidFill>
                  <a:schemeClr val="tx2"/>
                </a:solidFill>
                <a:latin typeface="+mj-lt"/>
              </a:rPr>
              <a:t>ces espèces </a:t>
            </a:r>
            <a:r>
              <a:rPr lang="fr-FR" sz="2000" dirty="0">
                <a:latin typeface="+mj-lt"/>
              </a:rPr>
              <a:t>=&gt; sol plutôt </a:t>
            </a:r>
            <a:r>
              <a:rPr lang="fr-FR" sz="2000" dirty="0" smtClean="0">
                <a:latin typeface="+mj-lt"/>
              </a:rPr>
              <a:t>acide.</a:t>
            </a:r>
            <a:endParaRPr lang="fr-FR" sz="2000" dirty="0">
              <a:latin typeface="+mj-lt"/>
            </a:endParaRPr>
          </a:p>
        </p:txBody>
      </p:sp>
      <p:grpSp>
        <p:nvGrpSpPr>
          <p:cNvPr id="5" name="Groupe 4"/>
          <p:cNvGrpSpPr/>
          <p:nvPr/>
        </p:nvGrpSpPr>
        <p:grpSpPr>
          <a:xfrm>
            <a:off x="920552" y="3945222"/>
            <a:ext cx="7254018" cy="1815882"/>
            <a:chOff x="697808" y="3219337"/>
            <a:chExt cx="7254018" cy="1815882"/>
          </a:xfrm>
        </p:grpSpPr>
        <p:sp>
          <p:nvSpPr>
            <p:cNvPr id="7" name="Rectangle à coins arrondis 6"/>
            <p:cNvSpPr/>
            <p:nvPr/>
          </p:nvSpPr>
          <p:spPr>
            <a:xfrm>
              <a:off x="697808" y="3237540"/>
              <a:ext cx="7063503" cy="1797679"/>
            </a:xfrm>
            <a:prstGeom prst="roundRect">
              <a:avLst>
                <a:gd name="adj" fmla="val 9253"/>
              </a:avLst>
            </a:prstGeom>
            <a:noFill/>
            <a:ln w="28575">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p:cNvSpPr txBox="1"/>
            <p:nvPr/>
          </p:nvSpPr>
          <p:spPr>
            <a:xfrm>
              <a:off x="727672" y="3219337"/>
              <a:ext cx="4232893" cy="1815882"/>
            </a:xfrm>
            <a:prstGeom prst="rect">
              <a:avLst/>
            </a:prstGeom>
            <a:noFill/>
          </p:spPr>
          <p:txBody>
            <a:bodyPr wrap="square" rtlCol="0">
              <a:spAutoFit/>
            </a:bodyPr>
            <a:lstStyle/>
            <a:p>
              <a:pPr algn="just"/>
              <a:r>
                <a:rPr lang="fr-FR" sz="2000" b="1" dirty="0">
                  <a:solidFill>
                    <a:srgbClr val="BE498B"/>
                  </a:solidFill>
                  <a:latin typeface="+mj-lt"/>
                  <a:cs typeface="+mn-cs"/>
                </a:rPr>
                <a:t>Pour les herbacées </a:t>
              </a:r>
              <a:r>
                <a:rPr lang="fr-FR" sz="2000" dirty="0" smtClean="0">
                  <a:latin typeface="+mj-lt"/>
                </a:rPr>
                <a:t>:</a:t>
              </a:r>
            </a:p>
            <a:p>
              <a:pPr marL="342900" indent="-342900">
                <a:lnSpc>
                  <a:spcPct val="115000"/>
                </a:lnSpc>
                <a:spcAft>
                  <a:spcPts val="0"/>
                </a:spcAft>
                <a:buFont typeface="Symbol" panose="05050102010706020507" pitchFamily="18" charset="2"/>
                <a:buChar char=""/>
              </a:pPr>
              <a:r>
                <a:rPr lang="fr-FR" sz="2000" b="1" dirty="0">
                  <a:solidFill>
                    <a:schemeClr val="tx2"/>
                  </a:solidFill>
                  <a:latin typeface="+mj-lt"/>
                </a:rPr>
                <a:t>Callune fausse bruyère (3)</a:t>
              </a:r>
            </a:p>
            <a:p>
              <a:pPr marL="342900" indent="-342900">
                <a:lnSpc>
                  <a:spcPct val="115000"/>
                </a:lnSpc>
                <a:spcAft>
                  <a:spcPts val="0"/>
                </a:spcAft>
                <a:buFont typeface="Symbol" panose="05050102010706020507" pitchFamily="18" charset="2"/>
                <a:buChar char=""/>
              </a:pPr>
              <a:r>
                <a:rPr lang="fr-FR" sz="2000" b="1" dirty="0">
                  <a:solidFill>
                    <a:schemeClr val="tx2"/>
                  </a:solidFill>
                  <a:latin typeface="+mj-lt"/>
                </a:rPr>
                <a:t>Canche flexueuse (2)</a:t>
              </a:r>
            </a:p>
            <a:p>
              <a:pPr marL="342900" indent="-342900">
                <a:lnSpc>
                  <a:spcPct val="115000"/>
                </a:lnSpc>
                <a:spcAft>
                  <a:spcPts val="0"/>
                </a:spcAft>
                <a:buFont typeface="Symbol" panose="05050102010706020507" pitchFamily="18" charset="2"/>
                <a:buChar char=""/>
              </a:pPr>
              <a:r>
                <a:rPr lang="fr-FR" sz="2000" dirty="0" err="1">
                  <a:latin typeface="+mj-lt"/>
                </a:rPr>
                <a:t>Moloposperme</a:t>
              </a:r>
              <a:r>
                <a:rPr lang="fr-FR" sz="2000" dirty="0">
                  <a:latin typeface="+mj-lt"/>
                </a:rPr>
                <a:t> du Péloponnèse (</a:t>
              </a:r>
              <a:r>
                <a:rPr lang="fr-FR" sz="2000" dirty="0" smtClean="0">
                  <a:latin typeface="+mj-lt"/>
                </a:rPr>
                <a:t>1)</a:t>
              </a:r>
            </a:p>
            <a:p>
              <a:pPr marL="342900" indent="-342900">
                <a:lnSpc>
                  <a:spcPct val="115000"/>
                </a:lnSpc>
                <a:spcAft>
                  <a:spcPts val="0"/>
                </a:spcAft>
                <a:buFont typeface="Symbol" panose="05050102010706020507" pitchFamily="18" charset="2"/>
                <a:buChar char=""/>
              </a:pPr>
              <a:r>
                <a:rPr lang="fr-FR" sz="2000" dirty="0">
                  <a:latin typeface="+mj-lt"/>
                </a:rPr>
                <a:t>Mélampyre des prés – 1 </a:t>
              </a:r>
            </a:p>
          </p:txBody>
        </p:sp>
        <p:sp>
          <p:nvSpPr>
            <p:cNvPr id="14" name="ZoneTexte 13"/>
            <p:cNvSpPr txBox="1"/>
            <p:nvPr/>
          </p:nvSpPr>
          <p:spPr>
            <a:xfrm>
              <a:off x="4931221" y="3504566"/>
              <a:ext cx="3020605" cy="1508105"/>
            </a:xfrm>
            <a:prstGeom prst="rect">
              <a:avLst/>
            </a:prstGeom>
            <a:noFill/>
          </p:spPr>
          <p:txBody>
            <a:bodyPr wrap="square" rtlCol="0">
              <a:spAutoFit/>
            </a:bodyPr>
            <a:lstStyle/>
            <a:p>
              <a:pPr marL="342900" lvl="0" indent="-342900">
                <a:lnSpc>
                  <a:spcPct val="115000"/>
                </a:lnSpc>
                <a:spcAft>
                  <a:spcPts val="0"/>
                </a:spcAft>
                <a:buFont typeface="Symbol" panose="05050102010706020507" pitchFamily="18" charset="2"/>
                <a:buChar char=""/>
              </a:pPr>
              <a:r>
                <a:rPr lang="fr-FR" sz="2000" dirty="0" smtClean="0">
                  <a:latin typeface="+mj-lt"/>
                </a:rPr>
                <a:t>Chêne </a:t>
              </a:r>
              <a:r>
                <a:rPr lang="fr-FR" sz="2000" dirty="0">
                  <a:latin typeface="+mj-lt"/>
                </a:rPr>
                <a:t>pubescent (</a:t>
              </a:r>
              <a:r>
                <a:rPr lang="fr-FR" sz="2000" dirty="0" smtClean="0">
                  <a:latin typeface="+mj-lt"/>
                </a:rPr>
                <a:t>1) </a:t>
              </a:r>
              <a:endParaRPr lang="fr-FR" sz="2000" dirty="0">
                <a:latin typeface="+mj-lt"/>
              </a:endParaRPr>
            </a:p>
            <a:p>
              <a:pPr marL="342900" lvl="0" indent="-342900">
                <a:lnSpc>
                  <a:spcPct val="115000"/>
                </a:lnSpc>
                <a:spcAft>
                  <a:spcPts val="0"/>
                </a:spcAft>
                <a:buFont typeface="Symbol" panose="05050102010706020507" pitchFamily="18" charset="2"/>
                <a:buChar char=""/>
              </a:pPr>
              <a:r>
                <a:rPr lang="fr-FR" sz="2000" dirty="0">
                  <a:latin typeface="+mj-lt"/>
                </a:rPr>
                <a:t>Pin maritime (</a:t>
              </a:r>
              <a:r>
                <a:rPr lang="fr-FR" sz="2000" dirty="0" smtClean="0">
                  <a:latin typeface="+mj-lt"/>
                </a:rPr>
                <a:t>1)</a:t>
              </a:r>
              <a:endParaRPr lang="fr-FR" sz="2000" dirty="0">
                <a:latin typeface="+mj-lt"/>
              </a:endParaRPr>
            </a:p>
            <a:p>
              <a:pPr marL="342900" lvl="0" indent="-342900">
                <a:lnSpc>
                  <a:spcPct val="115000"/>
                </a:lnSpc>
                <a:spcAft>
                  <a:spcPts val="0"/>
                </a:spcAft>
                <a:buFont typeface="Symbol" panose="05050102010706020507" pitchFamily="18" charset="2"/>
                <a:buChar char=""/>
              </a:pPr>
              <a:r>
                <a:rPr lang="fr-FR" sz="2000" dirty="0">
                  <a:latin typeface="+mj-lt"/>
                </a:rPr>
                <a:t>Garance voyageuse </a:t>
              </a:r>
              <a:r>
                <a:rPr lang="fr-FR" sz="2000" dirty="0" smtClean="0">
                  <a:latin typeface="+mj-lt"/>
                </a:rPr>
                <a:t>(+) </a:t>
              </a:r>
              <a:endParaRPr lang="fr-FR" sz="2000" dirty="0">
                <a:latin typeface="+mj-lt"/>
              </a:endParaRPr>
            </a:p>
            <a:p>
              <a:pPr marL="342900" lvl="0" indent="-342900">
                <a:lnSpc>
                  <a:spcPct val="115000"/>
                </a:lnSpc>
                <a:spcAft>
                  <a:spcPts val="0"/>
                </a:spcAft>
                <a:buFont typeface="Symbol" panose="05050102010706020507" pitchFamily="18" charset="2"/>
                <a:buChar char=""/>
              </a:pPr>
              <a:r>
                <a:rPr lang="fr-FR" sz="2000" b="1" dirty="0">
                  <a:solidFill>
                    <a:schemeClr val="tx2"/>
                  </a:solidFill>
                  <a:latin typeface="+mj-lt"/>
                </a:rPr>
                <a:t>Digitale pourpre (1)</a:t>
              </a:r>
            </a:p>
          </p:txBody>
        </p:sp>
      </p:grpSp>
      <p:sp>
        <p:nvSpPr>
          <p:cNvPr id="16" name="ZoneTexte 15"/>
          <p:cNvSpPr txBox="1"/>
          <p:nvPr/>
        </p:nvSpPr>
        <p:spPr>
          <a:xfrm>
            <a:off x="816791" y="2449770"/>
            <a:ext cx="6948681" cy="400110"/>
          </a:xfrm>
          <a:prstGeom prst="rect">
            <a:avLst/>
          </a:prstGeom>
          <a:noFill/>
        </p:spPr>
        <p:txBody>
          <a:bodyPr wrap="square" rtlCol="0">
            <a:spAutoFit/>
          </a:bodyPr>
          <a:lstStyle/>
          <a:p>
            <a:pPr algn="just"/>
            <a:r>
              <a:rPr lang="fr-FR" sz="2000" b="1" dirty="0" smtClean="0">
                <a:solidFill>
                  <a:srgbClr val="BE498B"/>
                </a:solidFill>
                <a:latin typeface="+mj-lt"/>
                <a:cs typeface="+mn-cs"/>
              </a:rPr>
              <a:t>Espèces arborescentes </a:t>
            </a:r>
            <a:r>
              <a:rPr lang="fr-FR" sz="2000" dirty="0">
                <a:latin typeface="+mj-lt"/>
              </a:rPr>
              <a:t>: Pin maritime  (</a:t>
            </a:r>
            <a:r>
              <a:rPr lang="fr-FR" sz="2000" dirty="0" smtClean="0">
                <a:latin typeface="+mj-lt"/>
              </a:rPr>
              <a:t>4) / Pin </a:t>
            </a:r>
            <a:r>
              <a:rPr lang="fr-FR" sz="2000" dirty="0">
                <a:latin typeface="+mj-lt"/>
              </a:rPr>
              <a:t>laricio (</a:t>
            </a:r>
            <a:r>
              <a:rPr lang="fr-FR" sz="2000" dirty="0" smtClean="0">
                <a:latin typeface="+mj-lt"/>
              </a:rPr>
              <a:t>1) </a:t>
            </a:r>
            <a:endParaRPr lang="fr-FR" sz="2000" dirty="0">
              <a:latin typeface="+mj-lt"/>
            </a:endParaRPr>
          </a:p>
        </p:txBody>
      </p:sp>
      <p:sp>
        <p:nvSpPr>
          <p:cNvPr id="17" name="ZoneTexte 16"/>
          <p:cNvSpPr txBox="1"/>
          <p:nvPr/>
        </p:nvSpPr>
        <p:spPr>
          <a:xfrm>
            <a:off x="816791" y="2958635"/>
            <a:ext cx="8129312" cy="707886"/>
          </a:xfrm>
          <a:prstGeom prst="rect">
            <a:avLst/>
          </a:prstGeom>
          <a:noFill/>
        </p:spPr>
        <p:txBody>
          <a:bodyPr wrap="square" rtlCol="0">
            <a:spAutoFit/>
          </a:bodyPr>
          <a:lstStyle/>
          <a:p>
            <a:pPr algn="just"/>
            <a:r>
              <a:rPr lang="fr-FR" sz="2000" b="1" dirty="0" smtClean="0">
                <a:solidFill>
                  <a:srgbClr val="BE498B"/>
                </a:solidFill>
                <a:latin typeface="+mj-lt"/>
                <a:cs typeface="+mn-cs"/>
              </a:rPr>
              <a:t>Espèces arbustives </a:t>
            </a:r>
            <a:r>
              <a:rPr lang="fr-FR" sz="2000" dirty="0">
                <a:latin typeface="+mj-lt"/>
              </a:rPr>
              <a:t>: Pin </a:t>
            </a:r>
            <a:r>
              <a:rPr lang="fr-FR" sz="2000" dirty="0" smtClean="0">
                <a:latin typeface="+mj-lt"/>
              </a:rPr>
              <a:t>maritime (2) / Châtaignier (1) /Chêne vert (1) / Chêne pubescent (2)</a:t>
            </a:r>
            <a:endParaRPr lang="fr-FR" sz="2000" dirty="0">
              <a:latin typeface="+mj-lt"/>
            </a:endParaRPr>
          </a:p>
        </p:txBody>
      </p:sp>
      <p:sp>
        <p:nvSpPr>
          <p:cNvPr id="13" name="ZoneTexte 6"/>
          <p:cNvSpPr txBox="1">
            <a:spLocks noChangeArrowheads="1"/>
          </p:cNvSpPr>
          <p:nvPr/>
        </p:nvSpPr>
        <p:spPr bwMode="auto">
          <a:xfrm rot="16200000">
            <a:off x="-1580838" y="3825230"/>
            <a:ext cx="3949391" cy="420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itchFamily="18" charset="0"/>
              </a:defRPr>
            </a:lvl1pPr>
            <a:lvl2pPr marL="742950" indent="-285750">
              <a:defRPr>
                <a:solidFill>
                  <a:schemeClr val="tx1"/>
                </a:solidFill>
                <a:latin typeface="Cambria" pitchFamily="18" charset="0"/>
              </a:defRPr>
            </a:lvl2pPr>
            <a:lvl3pPr marL="1143000" indent="-228600">
              <a:defRPr>
                <a:solidFill>
                  <a:schemeClr val="tx1"/>
                </a:solidFill>
                <a:latin typeface="Cambria" pitchFamily="18" charset="0"/>
              </a:defRPr>
            </a:lvl3pPr>
            <a:lvl4pPr marL="1600200" indent="-228600">
              <a:defRPr>
                <a:solidFill>
                  <a:schemeClr val="tx1"/>
                </a:solidFill>
                <a:latin typeface="Cambria" pitchFamily="18" charset="0"/>
              </a:defRPr>
            </a:lvl4pPr>
            <a:lvl5pPr marL="2057400" indent="-228600">
              <a:defRPr>
                <a:solidFill>
                  <a:schemeClr val="tx1"/>
                </a:solidFill>
                <a:latin typeface="Cambria" pitchFamily="18" charset="0"/>
              </a:defRPr>
            </a:lvl5pPr>
            <a:lvl6pPr marL="2514600" indent="-228600" fontAlgn="base">
              <a:spcBef>
                <a:spcPct val="0"/>
              </a:spcBef>
              <a:spcAft>
                <a:spcPct val="0"/>
              </a:spcAft>
              <a:defRPr>
                <a:solidFill>
                  <a:schemeClr val="tx1"/>
                </a:solidFill>
                <a:latin typeface="Cambria" pitchFamily="18" charset="0"/>
              </a:defRPr>
            </a:lvl6pPr>
            <a:lvl7pPr marL="2971800" indent="-228600" fontAlgn="base">
              <a:spcBef>
                <a:spcPct val="0"/>
              </a:spcBef>
              <a:spcAft>
                <a:spcPct val="0"/>
              </a:spcAft>
              <a:defRPr>
                <a:solidFill>
                  <a:schemeClr val="tx1"/>
                </a:solidFill>
                <a:latin typeface="Cambria" pitchFamily="18" charset="0"/>
              </a:defRPr>
            </a:lvl7pPr>
            <a:lvl8pPr marL="3429000" indent="-228600" fontAlgn="base">
              <a:spcBef>
                <a:spcPct val="0"/>
              </a:spcBef>
              <a:spcAft>
                <a:spcPct val="0"/>
              </a:spcAft>
              <a:defRPr>
                <a:solidFill>
                  <a:schemeClr val="tx1"/>
                </a:solidFill>
                <a:latin typeface="Cambria" pitchFamily="18" charset="0"/>
              </a:defRPr>
            </a:lvl8pPr>
            <a:lvl9pPr marL="3886200" indent="-228600" fontAlgn="base">
              <a:spcBef>
                <a:spcPct val="0"/>
              </a:spcBef>
              <a:spcAft>
                <a:spcPct val="0"/>
              </a:spcAft>
              <a:defRPr>
                <a:solidFill>
                  <a:schemeClr val="tx1"/>
                </a:solidFill>
                <a:latin typeface="Cambria" pitchFamily="18" charset="0"/>
              </a:defRPr>
            </a:lvl9pPr>
          </a:lstStyle>
          <a:p>
            <a:pPr algn="ctr"/>
            <a:r>
              <a:rPr lang="fr-FR" altLang="fr-FR" sz="3200" b="1" i="1" baseline="30000" dirty="0" smtClean="0">
                <a:solidFill>
                  <a:srgbClr val="0085C8"/>
                </a:solidFill>
                <a:latin typeface="Calibri" pitchFamily="34" charset="0"/>
              </a:rPr>
              <a:t>Adapter la gestion forestière</a:t>
            </a:r>
            <a:endParaRPr lang="fr-FR" altLang="fr-FR" sz="3200" b="1" i="1" baseline="30000" dirty="0">
              <a:solidFill>
                <a:srgbClr val="0085C8"/>
              </a:solidFill>
              <a:latin typeface="Calibri" pitchFamily="34" charset="0"/>
            </a:endParaRPr>
          </a:p>
        </p:txBody>
      </p:sp>
      <p:sp>
        <p:nvSpPr>
          <p:cNvPr id="18" name="Rectangle 17"/>
          <p:cNvSpPr/>
          <p:nvPr/>
        </p:nvSpPr>
        <p:spPr>
          <a:xfrm>
            <a:off x="2087770" y="409298"/>
            <a:ext cx="5264903" cy="538609"/>
          </a:xfrm>
          <a:prstGeom prst="rect">
            <a:avLst/>
          </a:prstGeom>
        </p:spPr>
        <p:txBody>
          <a:bodyPr wrap="none">
            <a:spAutoFit/>
          </a:bodyPr>
          <a:lstStyle/>
          <a:p>
            <a:pPr algn="just"/>
            <a:r>
              <a:rPr lang="fr-FR" altLang="fr-FR" sz="2900" b="1" dirty="0" smtClean="0">
                <a:solidFill>
                  <a:srgbClr val="0085C8"/>
                </a:solidFill>
                <a:latin typeface="+mj-lt"/>
                <a:ea typeface="+mj-ea"/>
                <a:cs typeface="+mj-cs"/>
              </a:rPr>
              <a:t>Deuxième exemple de diagnostic</a:t>
            </a:r>
            <a:endParaRPr lang="fr-FR" altLang="fr-FR" sz="2900" b="1" dirty="0">
              <a:solidFill>
                <a:srgbClr val="0085C8"/>
              </a:solidFill>
              <a:latin typeface="+mj-lt"/>
              <a:ea typeface="+mj-ea"/>
              <a:cs typeface="+mj-cs"/>
            </a:endParaRPr>
          </a:p>
        </p:txBody>
      </p:sp>
    </p:spTree>
    <p:extLst>
      <p:ext uri="{BB962C8B-B14F-4D97-AF65-F5344CB8AC3E}">
        <p14:creationId xmlns:p14="http://schemas.microsoft.com/office/powerpoint/2010/main" val="21900687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9233774" y="6449373"/>
            <a:ext cx="535442" cy="292099"/>
          </a:xfrm>
        </p:spPr>
        <p:txBody>
          <a:bodyPr/>
          <a:lstStyle/>
          <a:p>
            <a:pPr>
              <a:defRPr/>
            </a:pPr>
            <a:fld id="{552BC89B-6869-4F6F-B872-A040215E6FE0}" type="slidenum">
              <a:rPr lang="fr-FR" smtClean="0"/>
              <a:pPr>
                <a:defRPr/>
              </a:pPr>
              <a:t>22</a:t>
            </a:fld>
            <a:endParaRPr lang="fr-FR" dirty="0"/>
          </a:p>
        </p:txBody>
      </p:sp>
      <p:graphicFrame>
        <p:nvGraphicFramePr>
          <p:cNvPr id="23" name="Tableau 22"/>
          <p:cNvGraphicFramePr>
            <a:graphicFrameLocks noGrp="1"/>
          </p:cNvGraphicFramePr>
          <p:nvPr>
            <p:extLst>
              <p:ext uri="{D42A27DB-BD31-4B8C-83A1-F6EECF244321}">
                <p14:modId xmlns:p14="http://schemas.microsoft.com/office/powerpoint/2010/main" val="3315530671"/>
              </p:ext>
            </p:extLst>
          </p:nvPr>
        </p:nvGraphicFramePr>
        <p:xfrm>
          <a:off x="2505287" y="2480291"/>
          <a:ext cx="7283031" cy="2423156"/>
        </p:xfrm>
        <a:graphic>
          <a:graphicData uri="http://schemas.openxmlformats.org/drawingml/2006/table">
            <a:tbl>
              <a:tblPr firstRow="1" firstCol="1" bandRow="1">
                <a:tableStyleId>{5C22544A-7EE6-4342-B048-85BDC9FD1C3A}</a:tableStyleId>
              </a:tblPr>
              <a:tblGrid>
                <a:gridCol w="795543">
                  <a:extLst>
                    <a:ext uri="{9D8B030D-6E8A-4147-A177-3AD203B41FA5}">
                      <a16:colId xmlns="" xmlns:a16="http://schemas.microsoft.com/office/drawing/2014/main" val="2459274179"/>
                    </a:ext>
                  </a:extLst>
                </a:gridCol>
                <a:gridCol w="1008111">
                  <a:extLst>
                    <a:ext uri="{9D8B030D-6E8A-4147-A177-3AD203B41FA5}">
                      <a16:colId xmlns="" xmlns:a16="http://schemas.microsoft.com/office/drawing/2014/main" val="2005156589"/>
                    </a:ext>
                  </a:extLst>
                </a:gridCol>
                <a:gridCol w="1944216">
                  <a:extLst>
                    <a:ext uri="{9D8B030D-6E8A-4147-A177-3AD203B41FA5}">
                      <a16:colId xmlns="" xmlns:a16="http://schemas.microsoft.com/office/drawing/2014/main" val="3669015606"/>
                    </a:ext>
                  </a:extLst>
                </a:gridCol>
                <a:gridCol w="792088">
                  <a:extLst>
                    <a:ext uri="{9D8B030D-6E8A-4147-A177-3AD203B41FA5}">
                      <a16:colId xmlns="" xmlns:a16="http://schemas.microsoft.com/office/drawing/2014/main" val="1288289894"/>
                    </a:ext>
                  </a:extLst>
                </a:gridCol>
                <a:gridCol w="1224136">
                  <a:extLst>
                    <a:ext uri="{9D8B030D-6E8A-4147-A177-3AD203B41FA5}">
                      <a16:colId xmlns="" xmlns:a16="http://schemas.microsoft.com/office/drawing/2014/main" val="2033041614"/>
                    </a:ext>
                  </a:extLst>
                </a:gridCol>
                <a:gridCol w="648072">
                  <a:extLst>
                    <a:ext uri="{9D8B030D-6E8A-4147-A177-3AD203B41FA5}">
                      <a16:colId xmlns="" xmlns:a16="http://schemas.microsoft.com/office/drawing/2014/main" val="3693798662"/>
                    </a:ext>
                  </a:extLst>
                </a:gridCol>
                <a:gridCol w="870865">
                  <a:extLst>
                    <a:ext uri="{9D8B030D-6E8A-4147-A177-3AD203B41FA5}">
                      <a16:colId xmlns="" xmlns:a16="http://schemas.microsoft.com/office/drawing/2014/main" val="795712489"/>
                    </a:ext>
                  </a:extLst>
                </a:gridCol>
              </a:tblGrid>
              <a:tr h="515429">
                <a:tc>
                  <a:txBody>
                    <a:bodyPr/>
                    <a:lstStyle/>
                    <a:p>
                      <a:pPr algn="ctr">
                        <a:lnSpc>
                          <a:spcPct val="115000"/>
                        </a:lnSpc>
                        <a:spcAft>
                          <a:spcPts val="0"/>
                        </a:spcAft>
                      </a:pPr>
                      <a:r>
                        <a:rPr lang="fr-FR" sz="1600" dirty="0">
                          <a:effectLst/>
                          <a:latin typeface="+mj-lt"/>
                        </a:rPr>
                        <a:t> </a:t>
                      </a:r>
                    </a:p>
                    <a:p>
                      <a:pPr algn="ctr">
                        <a:lnSpc>
                          <a:spcPct val="115000"/>
                        </a:lnSpc>
                        <a:spcAft>
                          <a:spcPts val="0"/>
                        </a:spcAft>
                      </a:pPr>
                      <a:r>
                        <a:rPr lang="fr-FR" sz="1600" dirty="0">
                          <a:effectLst/>
                          <a:latin typeface="+mj-lt"/>
                        </a:rPr>
                        <a:t> </a:t>
                      </a:r>
                      <a:endParaRPr lang="fr-FR" sz="16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FR" sz="1600" b="1" kern="1200" dirty="0">
                          <a:solidFill>
                            <a:schemeClr val="lt1"/>
                          </a:solidFill>
                          <a:effectLst/>
                          <a:latin typeface="+mj-lt"/>
                          <a:ea typeface="+mn-ea"/>
                          <a:cs typeface="+mn-cs"/>
                        </a:rPr>
                        <a:t>Epaisseur</a:t>
                      </a:r>
                    </a:p>
                  </a:txBody>
                  <a:tcPr marL="68580" marR="68580" marT="0" marB="0" anchor="ctr"/>
                </a:tc>
                <a:tc>
                  <a:txBody>
                    <a:bodyPr/>
                    <a:lstStyle/>
                    <a:p>
                      <a:pPr algn="ctr">
                        <a:lnSpc>
                          <a:spcPct val="115000"/>
                        </a:lnSpc>
                        <a:spcAft>
                          <a:spcPts val="0"/>
                        </a:spcAft>
                      </a:pPr>
                      <a:r>
                        <a:rPr lang="fr-FR" sz="1600" dirty="0">
                          <a:effectLst/>
                          <a:latin typeface="+mj-lt"/>
                        </a:rPr>
                        <a:t>Structure, enracinement…</a:t>
                      </a:r>
                      <a:endParaRPr lang="fr-FR" sz="16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FR" sz="1600">
                          <a:effectLst/>
                          <a:latin typeface="+mj-lt"/>
                        </a:rPr>
                        <a:t>Texture</a:t>
                      </a:r>
                      <a:endParaRPr lang="fr-FR" sz="16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FR" sz="1400" dirty="0" err="1" smtClean="0">
                          <a:effectLst/>
                          <a:latin typeface="+mj-lt"/>
                        </a:rPr>
                        <a:t>Hydromorphie</a:t>
                      </a:r>
                      <a:endParaRPr lang="fr-FR" sz="14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FR" sz="1600">
                          <a:effectLst/>
                          <a:latin typeface="+mj-lt"/>
                        </a:rPr>
                        <a:t>Test HCl</a:t>
                      </a:r>
                      <a:endParaRPr lang="fr-FR" sz="160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FR" sz="1600">
                          <a:effectLst/>
                          <a:latin typeface="+mj-lt"/>
                        </a:rPr>
                        <a:t>RUM</a:t>
                      </a:r>
                      <a:endParaRPr lang="fr-FR" sz="1600">
                        <a:effectLst/>
                        <a:latin typeface="+mj-lt"/>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 xmlns:a16="http://schemas.microsoft.com/office/drawing/2014/main" val="4024601840"/>
                  </a:ext>
                </a:extLst>
              </a:tr>
              <a:tr h="862399">
                <a:tc>
                  <a:txBody>
                    <a:bodyPr/>
                    <a:lstStyle/>
                    <a:p>
                      <a:pPr algn="ctr">
                        <a:lnSpc>
                          <a:spcPct val="115000"/>
                        </a:lnSpc>
                        <a:spcAft>
                          <a:spcPts val="0"/>
                        </a:spcAft>
                      </a:pPr>
                      <a:r>
                        <a:rPr lang="fr-FR" sz="1600" dirty="0">
                          <a:effectLst/>
                          <a:latin typeface="+mj-lt"/>
                        </a:rPr>
                        <a:t> </a:t>
                      </a:r>
                    </a:p>
                    <a:p>
                      <a:pPr algn="ctr">
                        <a:lnSpc>
                          <a:spcPct val="115000"/>
                        </a:lnSpc>
                        <a:spcAft>
                          <a:spcPts val="0"/>
                        </a:spcAft>
                      </a:pPr>
                      <a:r>
                        <a:rPr lang="fr-FR" sz="1600" dirty="0">
                          <a:effectLst/>
                          <a:latin typeface="+mj-lt"/>
                        </a:rPr>
                        <a:t>Horizon </a:t>
                      </a:r>
                      <a:r>
                        <a:rPr lang="fr-FR" sz="1600" dirty="0" smtClean="0">
                          <a:effectLst/>
                          <a:latin typeface="+mj-lt"/>
                        </a:rPr>
                        <a:t>1</a:t>
                      </a:r>
                      <a:r>
                        <a:rPr lang="fr-FR" sz="1600" dirty="0">
                          <a:effectLst/>
                          <a:latin typeface="+mj-lt"/>
                        </a:rPr>
                        <a:t> </a:t>
                      </a:r>
                      <a:endParaRPr lang="fr-FR" sz="16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FR" sz="1600" dirty="0" smtClean="0">
                          <a:effectLst/>
                          <a:latin typeface="+mj-lt"/>
                        </a:rPr>
                        <a:t>20cm</a:t>
                      </a:r>
                      <a:endParaRPr lang="fr-FR" sz="16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FR" sz="1600" kern="1200" dirty="0">
                          <a:solidFill>
                            <a:schemeClr val="dk1"/>
                          </a:solidFill>
                          <a:effectLst/>
                          <a:latin typeface="+mj-lt"/>
                          <a:ea typeface="+mn-ea"/>
                          <a:cs typeface="+mn-cs"/>
                        </a:rPr>
                        <a:t>Bon enracinement sans cailloux</a:t>
                      </a:r>
                    </a:p>
                  </a:txBody>
                  <a:tcPr marL="68580" marR="68580" marT="0" marB="0" anchor="ctr"/>
                </a:tc>
                <a:tc>
                  <a:txBody>
                    <a:bodyPr/>
                    <a:lstStyle/>
                    <a:p>
                      <a:pPr algn="ctr">
                        <a:lnSpc>
                          <a:spcPct val="115000"/>
                        </a:lnSpc>
                        <a:spcAft>
                          <a:spcPts val="0"/>
                        </a:spcAft>
                      </a:pPr>
                      <a:r>
                        <a:rPr lang="fr-FR" sz="1600" kern="1200" dirty="0">
                          <a:solidFill>
                            <a:schemeClr val="dk1"/>
                          </a:solidFill>
                          <a:effectLst/>
                          <a:latin typeface="+mj-lt"/>
                          <a:ea typeface="+mn-ea"/>
                          <a:cs typeface="+mn-cs"/>
                        </a:rPr>
                        <a:t>S</a:t>
                      </a:r>
                    </a:p>
                  </a:txBody>
                  <a:tcPr marL="68580" marR="68580" marT="0" marB="0" anchor="ctr"/>
                </a:tc>
                <a:tc>
                  <a:txBody>
                    <a:bodyPr/>
                    <a:lstStyle/>
                    <a:p>
                      <a:pPr algn="ctr">
                        <a:lnSpc>
                          <a:spcPct val="115000"/>
                        </a:lnSpc>
                        <a:spcAft>
                          <a:spcPts val="0"/>
                        </a:spcAft>
                      </a:pPr>
                      <a:r>
                        <a:rPr lang="fr-FR" sz="1600" kern="1200" dirty="0">
                          <a:solidFill>
                            <a:schemeClr val="dk1"/>
                          </a:solidFill>
                          <a:effectLst/>
                          <a:latin typeface="+mj-lt"/>
                          <a:ea typeface="+mn-ea"/>
                          <a:cs typeface="+mn-cs"/>
                        </a:rPr>
                        <a:t>Non</a:t>
                      </a:r>
                    </a:p>
                  </a:txBody>
                  <a:tcPr marL="68580" marR="68580" marT="0" marB="0" anchor="ctr"/>
                </a:tc>
                <a:tc>
                  <a:txBody>
                    <a:bodyPr/>
                    <a:lstStyle/>
                    <a:p>
                      <a:pPr algn="ctr">
                        <a:lnSpc>
                          <a:spcPct val="115000"/>
                        </a:lnSpc>
                        <a:spcAft>
                          <a:spcPts val="0"/>
                        </a:spcAft>
                      </a:pPr>
                      <a:r>
                        <a:rPr lang="fr-FR" sz="1600" kern="1200" dirty="0">
                          <a:solidFill>
                            <a:schemeClr val="dk1"/>
                          </a:solidFill>
                          <a:effectLst/>
                          <a:latin typeface="+mj-lt"/>
                          <a:ea typeface="+mn-ea"/>
                          <a:cs typeface="+mn-cs"/>
                        </a:rPr>
                        <a:t>Non</a:t>
                      </a:r>
                    </a:p>
                  </a:txBody>
                  <a:tcPr marL="68580" marR="68580" marT="0" marB="0" anchor="ctr"/>
                </a:tc>
                <a:tc>
                  <a:txBody>
                    <a:bodyPr/>
                    <a:lstStyle/>
                    <a:p>
                      <a:pPr algn="ctr">
                        <a:lnSpc>
                          <a:spcPct val="115000"/>
                        </a:lnSpc>
                        <a:spcAft>
                          <a:spcPts val="0"/>
                        </a:spcAft>
                      </a:pPr>
                      <a:r>
                        <a:rPr lang="fr-FR" sz="1600" kern="1200" dirty="0" smtClean="0">
                          <a:solidFill>
                            <a:schemeClr val="dk1"/>
                          </a:solidFill>
                          <a:effectLst/>
                          <a:latin typeface="+mj-lt"/>
                          <a:ea typeface="+mn-ea"/>
                          <a:cs typeface="+mn-cs"/>
                        </a:rPr>
                        <a:t>14mm</a:t>
                      </a:r>
                      <a:endParaRPr lang="fr-FR" sz="1600" kern="1200" dirty="0">
                        <a:solidFill>
                          <a:schemeClr val="dk1"/>
                        </a:solidFill>
                        <a:effectLst/>
                        <a:latin typeface="+mj-lt"/>
                        <a:ea typeface="+mn-ea"/>
                        <a:cs typeface="+mn-cs"/>
                      </a:endParaRPr>
                    </a:p>
                  </a:txBody>
                  <a:tcPr marL="68580" marR="68580" marT="0" marB="0" anchor="ctr"/>
                </a:tc>
                <a:extLst>
                  <a:ext uri="{0D108BD9-81ED-4DB2-BD59-A6C34878D82A}">
                    <a16:rowId xmlns="" xmlns:a16="http://schemas.microsoft.com/office/drawing/2014/main" val="4099440456"/>
                  </a:ext>
                </a:extLst>
              </a:tr>
              <a:tr h="999925">
                <a:tc>
                  <a:txBody>
                    <a:bodyPr/>
                    <a:lstStyle/>
                    <a:p>
                      <a:pPr algn="ctr">
                        <a:lnSpc>
                          <a:spcPct val="115000"/>
                        </a:lnSpc>
                        <a:spcAft>
                          <a:spcPts val="0"/>
                        </a:spcAft>
                      </a:pPr>
                      <a:r>
                        <a:rPr lang="fr-FR" sz="1600" dirty="0">
                          <a:effectLst/>
                          <a:latin typeface="+mj-lt"/>
                        </a:rPr>
                        <a:t> </a:t>
                      </a:r>
                    </a:p>
                    <a:p>
                      <a:pPr algn="ctr">
                        <a:lnSpc>
                          <a:spcPct val="115000"/>
                        </a:lnSpc>
                        <a:spcAft>
                          <a:spcPts val="0"/>
                        </a:spcAft>
                      </a:pPr>
                      <a:r>
                        <a:rPr lang="fr-FR" sz="1600" dirty="0">
                          <a:effectLst/>
                          <a:latin typeface="+mj-lt"/>
                        </a:rPr>
                        <a:t>Horizon </a:t>
                      </a:r>
                      <a:r>
                        <a:rPr lang="fr-FR" sz="1600" dirty="0" smtClean="0">
                          <a:effectLst/>
                          <a:latin typeface="+mj-lt"/>
                        </a:rPr>
                        <a:t>2</a:t>
                      </a:r>
                      <a:r>
                        <a:rPr lang="fr-FR" sz="1600" dirty="0">
                          <a:effectLst/>
                          <a:latin typeface="+mj-lt"/>
                        </a:rPr>
                        <a:t> </a:t>
                      </a:r>
                      <a:endParaRPr lang="fr-FR" sz="16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FR" sz="1600" dirty="0" smtClean="0">
                          <a:effectLst/>
                          <a:latin typeface="+mj-lt"/>
                        </a:rPr>
                        <a:t>40cm</a:t>
                      </a:r>
                      <a:endParaRPr lang="fr-FR" sz="1600" dirty="0">
                        <a:effectLst/>
                        <a:latin typeface="+mj-lt"/>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fr-FR" sz="1600" kern="1200" dirty="0">
                          <a:solidFill>
                            <a:schemeClr val="dk1"/>
                          </a:solidFill>
                          <a:effectLst/>
                          <a:latin typeface="+mj-lt"/>
                          <a:ea typeface="+mn-ea"/>
                          <a:cs typeface="+mn-cs"/>
                        </a:rPr>
                        <a:t>Friable, </a:t>
                      </a:r>
                      <a:r>
                        <a:rPr lang="fr-FR" sz="1600" kern="1200" dirty="0" smtClean="0">
                          <a:solidFill>
                            <a:schemeClr val="dk1"/>
                          </a:solidFill>
                          <a:effectLst/>
                          <a:latin typeface="+mj-lt"/>
                          <a:ea typeface="+mn-ea"/>
                          <a:cs typeface="+mn-cs"/>
                        </a:rPr>
                        <a:t>cailloux : 15% bon enracinement</a:t>
                      </a:r>
                      <a:endParaRPr lang="fr-FR" sz="1600" kern="1200" dirty="0">
                        <a:solidFill>
                          <a:schemeClr val="dk1"/>
                        </a:solidFill>
                        <a:effectLst/>
                        <a:latin typeface="+mj-lt"/>
                        <a:ea typeface="+mn-ea"/>
                        <a:cs typeface="+mn-cs"/>
                      </a:endParaRPr>
                    </a:p>
                  </a:txBody>
                  <a:tcPr marL="68580" marR="68580" marT="0" marB="0" anchor="ctr"/>
                </a:tc>
                <a:tc>
                  <a:txBody>
                    <a:bodyPr/>
                    <a:lstStyle/>
                    <a:p>
                      <a:pPr algn="ctr">
                        <a:lnSpc>
                          <a:spcPct val="115000"/>
                        </a:lnSpc>
                        <a:spcAft>
                          <a:spcPts val="0"/>
                        </a:spcAft>
                      </a:pPr>
                      <a:r>
                        <a:rPr lang="fr-FR" sz="1600" kern="1200" dirty="0">
                          <a:solidFill>
                            <a:schemeClr val="dk1"/>
                          </a:solidFill>
                          <a:effectLst/>
                          <a:latin typeface="+mj-lt"/>
                          <a:ea typeface="+mn-ea"/>
                          <a:cs typeface="+mn-cs"/>
                        </a:rPr>
                        <a:t>S</a:t>
                      </a:r>
                    </a:p>
                  </a:txBody>
                  <a:tcPr marL="68580" marR="68580" marT="0" marB="0" anchor="ctr"/>
                </a:tc>
                <a:tc>
                  <a:txBody>
                    <a:bodyPr/>
                    <a:lstStyle/>
                    <a:p>
                      <a:pPr algn="ctr">
                        <a:lnSpc>
                          <a:spcPct val="115000"/>
                        </a:lnSpc>
                        <a:spcAft>
                          <a:spcPts val="0"/>
                        </a:spcAft>
                      </a:pPr>
                      <a:r>
                        <a:rPr lang="fr-FR" sz="1600" kern="1200" dirty="0">
                          <a:solidFill>
                            <a:schemeClr val="dk1"/>
                          </a:solidFill>
                          <a:effectLst/>
                          <a:latin typeface="+mj-lt"/>
                          <a:ea typeface="+mn-ea"/>
                          <a:cs typeface="+mn-cs"/>
                        </a:rPr>
                        <a:t>Non</a:t>
                      </a:r>
                    </a:p>
                  </a:txBody>
                  <a:tcPr marL="68580" marR="68580" marT="0" marB="0" anchor="ctr"/>
                </a:tc>
                <a:tc>
                  <a:txBody>
                    <a:bodyPr/>
                    <a:lstStyle/>
                    <a:p>
                      <a:pPr algn="ctr">
                        <a:lnSpc>
                          <a:spcPct val="115000"/>
                        </a:lnSpc>
                        <a:spcAft>
                          <a:spcPts val="0"/>
                        </a:spcAft>
                      </a:pPr>
                      <a:r>
                        <a:rPr lang="fr-FR" sz="1600" kern="1200" dirty="0">
                          <a:solidFill>
                            <a:schemeClr val="dk1"/>
                          </a:solidFill>
                          <a:effectLst/>
                          <a:latin typeface="+mj-lt"/>
                          <a:ea typeface="+mn-ea"/>
                          <a:cs typeface="+mn-cs"/>
                        </a:rPr>
                        <a:t>Non</a:t>
                      </a:r>
                    </a:p>
                  </a:txBody>
                  <a:tcPr marL="68580" marR="68580" marT="0" marB="0" anchor="ctr"/>
                </a:tc>
                <a:tc>
                  <a:txBody>
                    <a:bodyPr/>
                    <a:lstStyle/>
                    <a:p>
                      <a:pPr algn="ctr">
                        <a:lnSpc>
                          <a:spcPct val="115000"/>
                        </a:lnSpc>
                        <a:spcAft>
                          <a:spcPts val="0"/>
                        </a:spcAft>
                      </a:pPr>
                      <a:r>
                        <a:rPr lang="fr-FR" sz="1600" kern="1200" dirty="0" smtClean="0">
                          <a:solidFill>
                            <a:schemeClr val="dk1"/>
                          </a:solidFill>
                          <a:effectLst/>
                          <a:latin typeface="+mj-lt"/>
                          <a:ea typeface="+mn-ea"/>
                          <a:cs typeface="+mn-cs"/>
                        </a:rPr>
                        <a:t>23,8mm</a:t>
                      </a:r>
                      <a:endParaRPr lang="fr-FR" sz="1600" kern="1200" dirty="0">
                        <a:solidFill>
                          <a:schemeClr val="dk1"/>
                        </a:solidFill>
                        <a:effectLst/>
                        <a:latin typeface="+mj-lt"/>
                        <a:ea typeface="+mn-ea"/>
                        <a:cs typeface="+mn-cs"/>
                      </a:endParaRPr>
                    </a:p>
                  </a:txBody>
                  <a:tcPr marL="68580" marR="68580" marT="0" marB="0" anchor="ctr"/>
                </a:tc>
                <a:extLst>
                  <a:ext uri="{0D108BD9-81ED-4DB2-BD59-A6C34878D82A}">
                    <a16:rowId xmlns="" xmlns:a16="http://schemas.microsoft.com/office/drawing/2014/main" val="3971361869"/>
                  </a:ext>
                </a:extLst>
              </a:tr>
            </a:tbl>
          </a:graphicData>
        </a:graphic>
      </p:graphicFrame>
      <p:grpSp>
        <p:nvGrpSpPr>
          <p:cNvPr id="3" name="Groupe 2"/>
          <p:cNvGrpSpPr/>
          <p:nvPr/>
        </p:nvGrpSpPr>
        <p:grpSpPr>
          <a:xfrm>
            <a:off x="826525" y="1430553"/>
            <a:ext cx="1533968" cy="3456384"/>
            <a:chOff x="1596772" y="1376524"/>
            <a:chExt cx="1533968" cy="3456384"/>
          </a:xfrm>
        </p:grpSpPr>
        <p:pic>
          <p:nvPicPr>
            <p:cNvPr id="24" name="Image 23">
              <a:extLst>
                <a:ext uri="{FF2B5EF4-FFF2-40B4-BE49-F238E27FC236}">
                  <a16:creationId xmlns="" xmlns:a16="http://schemas.microsoft.com/office/drawing/2014/main" id="{5C499565-46CB-4492-8662-14DD3E45A883}"/>
                </a:ext>
              </a:extLst>
            </p:cNvPr>
            <p:cNvPicPr/>
            <p:nvPr/>
          </p:nvPicPr>
          <p:blipFill>
            <a:blip r:embed="rId2">
              <a:extLst>
                <a:ext uri="{28A0092B-C50C-407E-A947-70E740481C1C}">
                  <a14:useLocalDpi xmlns:a14="http://schemas.microsoft.com/office/drawing/2010/main" val="0"/>
                </a:ext>
              </a:extLst>
            </a:blip>
            <a:stretch>
              <a:fillRect/>
            </a:stretch>
          </p:blipFill>
          <p:spPr>
            <a:xfrm>
              <a:off x="1645813" y="1376524"/>
              <a:ext cx="1484927" cy="3456384"/>
            </a:xfrm>
            <a:prstGeom prst="rect">
              <a:avLst/>
            </a:prstGeom>
          </p:spPr>
        </p:pic>
        <p:sp>
          <p:nvSpPr>
            <p:cNvPr id="26" name="Zone de texte 2">
              <a:extLst>
                <a:ext uri="{FF2B5EF4-FFF2-40B4-BE49-F238E27FC236}">
                  <a16:creationId xmlns="" xmlns:a16="http://schemas.microsoft.com/office/drawing/2014/main" id="{9091244D-3772-4B38-AB45-6E8623F188AC}"/>
                </a:ext>
              </a:extLst>
            </p:cNvPr>
            <p:cNvSpPr txBox="1">
              <a:spLocks noChangeArrowheads="1"/>
            </p:cNvSpPr>
            <p:nvPr/>
          </p:nvSpPr>
          <p:spPr bwMode="auto">
            <a:xfrm>
              <a:off x="2135694" y="1858686"/>
              <a:ext cx="505164" cy="361833"/>
            </a:xfrm>
            <a:prstGeom prst="rect">
              <a:avLst/>
            </a:prstGeom>
            <a:noFill/>
            <a:ln w="9525">
              <a:noFill/>
              <a:miter lim="800000"/>
              <a:headEnd/>
              <a:tailEnd/>
            </a:ln>
          </p:spPr>
          <p:txBody>
            <a:bodyPr rot="0" vert="horz" wrap="square" lIns="91440" tIns="45720" rIns="91440" bIns="45720" anchor="t" anchorCtr="0">
              <a:noAutofit/>
            </a:bodyPr>
            <a:lstStyle/>
            <a:p>
              <a:pPr algn="ctr">
                <a:lnSpc>
                  <a:spcPct val="115000"/>
                </a:lnSpc>
              </a:pPr>
              <a:r>
                <a:rPr lang="fr-FR" sz="1600" dirty="0">
                  <a:latin typeface="+mj-lt"/>
                </a:rPr>
                <a:t>OH</a:t>
              </a:r>
            </a:p>
          </p:txBody>
        </p:sp>
        <p:sp>
          <p:nvSpPr>
            <p:cNvPr id="15" name="ZoneTexte 14">
              <a:extLst>
                <a:ext uri="{FF2B5EF4-FFF2-40B4-BE49-F238E27FC236}">
                  <a16:creationId xmlns="" xmlns:a16="http://schemas.microsoft.com/office/drawing/2014/main" id="{8038683F-C40A-4BB8-868A-FFE32C19891E}"/>
                </a:ext>
              </a:extLst>
            </p:cNvPr>
            <p:cNvSpPr txBox="1"/>
            <p:nvPr/>
          </p:nvSpPr>
          <p:spPr>
            <a:xfrm>
              <a:off x="1596772" y="1448328"/>
              <a:ext cx="1502357" cy="338554"/>
            </a:xfrm>
            <a:prstGeom prst="rect">
              <a:avLst/>
            </a:prstGeom>
            <a:noFill/>
          </p:spPr>
          <p:txBody>
            <a:bodyPr wrap="square" rtlCol="0">
              <a:spAutoFit/>
            </a:bodyPr>
            <a:lstStyle/>
            <a:p>
              <a:pPr algn="ctr"/>
              <a:r>
                <a:rPr lang="fr-FR" sz="1600" dirty="0">
                  <a:latin typeface="+mj-lt"/>
                </a:rPr>
                <a:t>Oln + Olv + Of</a:t>
              </a:r>
            </a:p>
          </p:txBody>
        </p:sp>
        <p:cxnSp>
          <p:nvCxnSpPr>
            <p:cNvPr id="14" name="Connecteur droit avec flèche 13"/>
            <p:cNvCxnSpPr>
              <a:cxnSpLocks/>
            </p:cNvCxnSpPr>
            <p:nvPr/>
          </p:nvCxnSpPr>
          <p:spPr>
            <a:xfrm>
              <a:off x="2108278" y="2277435"/>
              <a:ext cx="0" cy="648072"/>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20" name="ZoneTexte 19"/>
            <p:cNvSpPr txBox="1"/>
            <p:nvPr/>
          </p:nvSpPr>
          <p:spPr>
            <a:xfrm>
              <a:off x="1676230" y="2442937"/>
              <a:ext cx="472106" cy="338554"/>
            </a:xfrm>
            <a:prstGeom prst="rect">
              <a:avLst/>
            </a:prstGeom>
            <a:noFill/>
          </p:spPr>
          <p:txBody>
            <a:bodyPr wrap="square" rtlCol="0">
              <a:spAutoFit/>
            </a:bodyPr>
            <a:lstStyle/>
            <a:p>
              <a:pPr algn="ctr"/>
              <a:r>
                <a:rPr lang="fr-FR" sz="1600" dirty="0">
                  <a:latin typeface="+mj-lt"/>
                </a:rPr>
                <a:t>H1</a:t>
              </a:r>
            </a:p>
          </p:txBody>
        </p:sp>
        <p:cxnSp>
          <p:nvCxnSpPr>
            <p:cNvPr id="16" name="Connecteur droit avec flèche 15"/>
            <p:cNvCxnSpPr>
              <a:cxnSpLocks/>
            </p:cNvCxnSpPr>
            <p:nvPr/>
          </p:nvCxnSpPr>
          <p:spPr>
            <a:xfrm>
              <a:off x="2069859" y="3042505"/>
              <a:ext cx="0" cy="1790403"/>
            </a:xfrm>
            <a:prstGeom prst="straightConnector1">
              <a:avLst/>
            </a:prstGeom>
            <a:ln>
              <a:solidFill>
                <a:schemeClr val="bg1"/>
              </a:solidFill>
              <a:headEnd type="triangle"/>
              <a:tailEnd type="triangle"/>
            </a:ln>
          </p:spPr>
          <p:style>
            <a:lnRef idx="1">
              <a:schemeClr val="dk1"/>
            </a:lnRef>
            <a:fillRef idx="0">
              <a:schemeClr val="dk1"/>
            </a:fillRef>
            <a:effectRef idx="0">
              <a:schemeClr val="dk1"/>
            </a:effectRef>
            <a:fontRef idx="minor">
              <a:schemeClr val="tx1"/>
            </a:fontRef>
          </p:style>
        </p:cxnSp>
        <p:sp>
          <p:nvSpPr>
            <p:cNvPr id="21" name="ZoneTexte 20"/>
            <p:cNvSpPr txBox="1"/>
            <p:nvPr/>
          </p:nvSpPr>
          <p:spPr>
            <a:xfrm>
              <a:off x="1620483" y="3768430"/>
              <a:ext cx="472106" cy="338554"/>
            </a:xfrm>
            <a:prstGeom prst="rect">
              <a:avLst/>
            </a:prstGeom>
            <a:noFill/>
          </p:spPr>
          <p:txBody>
            <a:bodyPr wrap="square" rtlCol="0">
              <a:spAutoFit/>
            </a:bodyPr>
            <a:lstStyle/>
            <a:p>
              <a:pPr algn="ctr"/>
              <a:r>
                <a:rPr lang="fr-FR" sz="1600" dirty="0">
                  <a:solidFill>
                    <a:schemeClr val="bg1"/>
                  </a:solidFill>
                  <a:latin typeface="+mj-lt"/>
                </a:rPr>
                <a:t>H2</a:t>
              </a:r>
            </a:p>
          </p:txBody>
        </p:sp>
      </p:grpSp>
      <p:sp>
        <p:nvSpPr>
          <p:cNvPr id="4" name="ZoneTexte 3"/>
          <p:cNvSpPr txBox="1"/>
          <p:nvPr/>
        </p:nvSpPr>
        <p:spPr>
          <a:xfrm>
            <a:off x="639490" y="5038144"/>
            <a:ext cx="9095774" cy="1631216"/>
          </a:xfrm>
          <a:prstGeom prst="rect">
            <a:avLst/>
          </a:prstGeom>
          <a:noFill/>
        </p:spPr>
        <p:txBody>
          <a:bodyPr wrap="square" rtlCol="0">
            <a:spAutoFit/>
          </a:bodyPr>
          <a:lstStyle/>
          <a:p>
            <a:pPr algn="just"/>
            <a:r>
              <a:rPr lang="fr-FR" sz="2000" b="1" dirty="0">
                <a:solidFill>
                  <a:srgbClr val="BE498B"/>
                </a:solidFill>
                <a:latin typeface="+mj-lt"/>
                <a:cs typeface="+mn-cs"/>
              </a:rPr>
              <a:t>En conclusion </a:t>
            </a:r>
            <a:r>
              <a:rPr lang="fr-FR" sz="2000" dirty="0">
                <a:latin typeface="+mj-lt"/>
              </a:rPr>
              <a:t>: RUM très faible : 37,8 soit 4/20, sol majoritairement sableux, </a:t>
            </a:r>
            <a:r>
              <a:rPr lang="fr-FR" sz="2000" dirty="0" smtClean="0">
                <a:latin typeface="+mj-lt"/>
              </a:rPr>
              <a:t>donc faible </a:t>
            </a:r>
            <a:r>
              <a:rPr lang="fr-FR" sz="2000" dirty="0">
                <a:latin typeface="+mj-lt"/>
              </a:rPr>
              <a:t>rétention de l’eau, favorable à l’enracinement jusqu’à 60 cm puis les éléments grossiers rendent plus difficile la pénétration. </a:t>
            </a:r>
            <a:endParaRPr lang="fr-FR" sz="2000" dirty="0" smtClean="0">
              <a:latin typeface="+mj-lt"/>
            </a:endParaRPr>
          </a:p>
          <a:p>
            <a:pPr algn="just"/>
            <a:r>
              <a:rPr lang="fr-FR" sz="2000" dirty="0">
                <a:latin typeface="+mj-lt"/>
              </a:rPr>
              <a:t>P</a:t>
            </a:r>
            <a:r>
              <a:rPr lang="fr-FR" sz="2000" dirty="0" smtClean="0">
                <a:latin typeface="+mj-lt"/>
              </a:rPr>
              <a:t>résence </a:t>
            </a:r>
            <a:r>
              <a:rPr lang="fr-FR" sz="2000" dirty="0">
                <a:latin typeface="+mj-lt"/>
              </a:rPr>
              <a:t>d’un </a:t>
            </a:r>
            <a:r>
              <a:rPr lang="fr-FR" sz="2000" dirty="0" smtClean="0">
                <a:latin typeface="+mj-lt"/>
              </a:rPr>
              <a:t>OH&lt;1cm </a:t>
            </a:r>
            <a:r>
              <a:rPr lang="fr-FR" sz="2000" dirty="0">
                <a:latin typeface="+mj-lt"/>
              </a:rPr>
              <a:t>continu </a:t>
            </a:r>
            <a:r>
              <a:rPr lang="fr-FR" sz="2000" dirty="0" smtClean="0">
                <a:latin typeface="+mj-lt"/>
              </a:rPr>
              <a:t>=&gt; humus </a:t>
            </a:r>
            <a:r>
              <a:rPr lang="fr-FR" sz="2000" dirty="0">
                <a:latin typeface="+mj-lt"/>
              </a:rPr>
              <a:t>de forme MODER à production ligneuse moyenne, avec une minéralisation lente.</a:t>
            </a:r>
          </a:p>
        </p:txBody>
      </p:sp>
      <p:sp>
        <p:nvSpPr>
          <p:cNvPr id="28" name="ZoneTexte 6"/>
          <p:cNvSpPr txBox="1">
            <a:spLocks noChangeArrowheads="1"/>
          </p:cNvSpPr>
          <p:nvPr/>
        </p:nvSpPr>
        <p:spPr bwMode="auto">
          <a:xfrm rot="16200000">
            <a:off x="-1580838" y="3825230"/>
            <a:ext cx="3949391" cy="420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itchFamily="18" charset="0"/>
              </a:defRPr>
            </a:lvl1pPr>
            <a:lvl2pPr marL="742950" indent="-285750">
              <a:defRPr>
                <a:solidFill>
                  <a:schemeClr val="tx1"/>
                </a:solidFill>
                <a:latin typeface="Cambria" pitchFamily="18" charset="0"/>
              </a:defRPr>
            </a:lvl2pPr>
            <a:lvl3pPr marL="1143000" indent="-228600">
              <a:defRPr>
                <a:solidFill>
                  <a:schemeClr val="tx1"/>
                </a:solidFill>
                <a:latin typeface="Cambria" pitchFamily="18" charset="0"/>
              </a:defRPr>
            </a:lvl3pPr>
            <a:lvl4pPr marL="1600200" indent="-228600">
              <a:defRPr>
                <a:solidFill>
                  <a:schemeClr val="tx1"/>
                </a:solidFill>
                <a:latin typeface="Cambria" pitchFamily="18" charset="0"/>
              </a:defRPr>
            </a:lvl4pPr>
            <a:lvl5pPr marL="2057400" indent="-228600">
              <a:defRPr>
                <a:solidFill>
                  <a:schemeClr val="tx1"/>
                </a:solidFill>
                <a:latin typeface="Cambria" pitchFamily="18" charset="0"/>
              </a:defRPr>
            </a:lvl5pPr>
            <a:lvl6pPr marL="2514600" indent="-228600" fontAlgn="base">
              <a:spcBef>
                <a:spcPct val="0"/>
              </a:spcBef>
              <a:spcAft>
                <a:spcPct val="0"/>
              </a:spcAft>
              <a:defRPr>
                <a:solidFill>
                  <a:schemeClr val="tx1"/>
                </a:solidFill>
                <a:latin typeface="Cambria" pitchFamily="18" charset="0"/>
              </a:defRPr>
            </a:lvl6pPr>
            <a:lvl7pPr marL="2971800" indent="-228600" fontAlgn="base">
              <a:spcBef>
                <a:spcPct val="0"/>
              </a:spcBef>
              <a:spcAft>
                <a:spcPct val="0"/>
              </a:spcAft>
              <a:defRPr>
                <a:solidFill>
                  <a:schemeClr val="tx1"/>
                </a:solidFill>
                <a:latin typeface="Cambria" pitchFamily="18" charset="0"/>
              </a:defRPr>
            </a:lvl7pPr>
            <a:lvl8pPr marL="3429000" indent="-228600" fontAlgn="base">
              <a:spcBef>
                <a:spcPct val="0"/>
              </a:spcBef>
              <a:spcAft>
                <a:spcPct val="0"/>
              </a:spcAft>
              <a:defRPr>
                <a:solidFill>
                  <a:schemeClr val="tx1"/>
                </a:solidFill>
                <a:latin typeface="Cambria" pitchFamily="18" charset="0"/>
              </a:defRPr>
            </a:lvl8pPr>
            <a:lvl9pPr marL="3886200" indent="-228600" fontAlgn="base">
              <a:spcBef>
                <a:spcPct val="0"/>
              </a:spcBef>
              <a:spcAft>
                <a:spcPct val="0"/>
              </a:spcAft>
              <a:defRPr>
                <a:solidFill>
                  <a:schemeClr val="tx1"/>
                </a:solidFill>
                <a:latin typeface="Cambria" pitchFamily="18" charset="0"/>
              </a:defRPr>
            </a:lvl9pPr>
          </a:lstStyle>
          <a:p>
            <a:pPr algn="ctr"/>
            <a:r>
              <a:rPr lang="fr-FR" altLang="fr-FR" sz="3200" b="1" i="1" baseline="30000" dirty="0" smtClean="0">
                <a:solidFill>
                  <a:srgbClr val="0085C8"/>
                </a:solidFill>
                <a:latin typeface="Calibri" pitchFamily="34" charset="0"/>
              </a:rPr>
              <a:t>Adapter la gestion forestière</a:t>
            </a:r>
            <a:endParaRPr lang="fr-FR" altLang="fr-FR" sz="3200" b="1" i="1" baseline="30000" dirty="0">
              <a:solidFill>
                <a:srgbClr val="0085C8"/>
              </a:solidFill>
              <a:latin typeface="Calibri" pitchFamily="34" charset="0"/>
            </a:endParaRPr>
          </a:p>
        </p:txBody>
      </p:sp>
      <p:sp>
        <p:nvSpPr>
          <p:cNvPr id="29" name="Rectangle 28"/>
          <p:cNvSpPr/>
          <p:nvPr/>
        </p:nvSpPr>
        <p:spPr>
          <a:xfrm>
            <a:off x="3728864" y="298103"/>
            <a:ext cx="2990819" cy="538609"/>
          </a:xfrm>
          <a:prstGeom prst="rect">
            <a:avLst/>
          </a:prstGeom>
        </p:spPr>
        <p:txBody>
          <a:bodyPr wrap="none">
            <a:spAutoFit/>
          </a:bodyPr>
          <a:lstStyle/>
          <a:p>
            <a:pPr algn="just"/>
            <a:r>
              <a:rPr lang="fr-FR" altLang="fr-FR" sz="2900" b="1" dirty="0" smtClean="0">
                <a:solidFill>
                  <a:srgbClr val="0085C8"/>
                </a:solidFill>
                <a:latin typeface="+mj-lt"/>
                <a:ea typeface="+mj-ea"/>
                <a:cs typeface="+mj-cs"/>
              </a:rPr>
              <a:t>Suite de l’exemple</a:t>
            </a:r>
            <a:endParaRPr lang="fr-FR" altLang="fr-FR" sz="2900" b="1" dirty="0">
              <a:solidFill>
                <a:srgbClr val="0085C8"/>
              </a:solidFill>
              <a:latin typeface="+mj-lt"/>
              <a:ea typeface="+mj-ea"/>
              <a:cs typeface="+mj-cs"/>
            </a:endParaRPr>
          </a:p>
        </p:txBody>
      </p:sp>
      <p:grpSp>
        <p:nvGrpSpPr>
          <p:cNvPr id="5" name="Groupe 4"/>
          <p:cNvGrpSpPr/>
          <p:nvPr/>
        </p:nvGrpSpPr>
        <p:grpSpPr>
          <a:xfrm>
            <a:off x="2697605" y="989613"/>
            <a:ext cx="1727490" cy="1474871"/>
            <a:chOff x="2481581" y="928981"/>
            <a:chExt cx="1727490" cy="1474871"/>
          </a:xfrm>
        </p:grpSpPr>
        <p:pic>
          <p:nvPicPr>
            <p:cNvPr id="18" name="Imag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8599" y="928981"/>
              <a:ext cx="1608796" cy="1206597"/>
            </a:xfrm>
            <a:prstGeom prst="rect">
              <a:avLst/>
            </a:prstGeom>
          </p:spPr>
        </p:pic>
        <p:sp>
          <p:nvSpPr>
            <p:cNvPr id="25" name="ZoneTexte 24"/>
            <p:cNvSpPr txBox="1"/>
            <p:nvPr/>
          </p:nvSpPr>
          <p:spPr>
            <a:xfrm>
              <a:off x="2481581" y="2065298"/>
              <a:ext cx="1727490" cy="338554"/>
            </a:xfrm>
            <a:prstGeom prst="rect">
              <a:avLst/>
            </a:prstGeom>
            <a:noFill/>
          </p:spPr>
          <p:txBody>
            <a:bodyPr wrap="square" rtlCol="0">
              <a:spAutoFit/>
            </a:bodyPr>
            <a:lstStyle/>
            <a:p>
              <a:pPr algn="ctr"/>
              <a:r>
                <a:rPr lang="fr-FR" sz="1600" i="1" dirty="0" err="1" smtClean="0">
                  <a:latin typeface="+mj-lt"/>
                </a:rPr>
                <a:t>Oln</a:t>
              </a:r>
              <a:endParaRPr lang="fr-FR" sz="1600" i="1" dirty="0">
                <a:latin typeface="+mj-lt"/>
              </a:endParaRPr>
            </a:p>
          </p:txBody>
        </p:sp>
      </p:grpSp>
      <p:grpSp>
        <p:nvGrpSpPr>
          <p:cNvPr id="8" name="Groupe 7"/>
          <p:cNvGrpSpPr/>
          <p:nvPr/>
        </p:nvGrpSpPr>
        <p:grpSpPr>
          <a:xfrm>
            <a:off x="8203772" y="986765"/>
            <a:ext cx="1357740" cy="1506131"/>
            <a:chOff x="7987748" y="926133"/>
            <a:chExt cx="1357740" cy="1506131"/>
          </a:xfrm>
        </p:grpSpPr>
        <p:pic>
          <p:nvPicPr>
            <p:cNvPr id="27" name="Image 26"/>
            <p:cNvPicPr>
              <a:picLocks noChangeAspect="1"/>
            </p:cNvPicPr>
            <p:nvPr/>
          </p:nvPicPr>
          <p:blipFill rotWithShape="1">
            <a:blip r:embed="rId4" cstate="print">
              <a:extLst>
                <a:ext uri="{28A0092B-C50C-407E-A947-70E740481C1C}">
                  <a14:useLocalDpi xmlns:a14="http://schemas.microsoft.com/office/drawing/2010/main" val="0"/>
                </a:ext>
              </a:extLst>
            </a:blip>
            <a:srcRect r="41531"/>
            <a:stretch/>
          </p:blipFill>
          <p:spPr>
            <a:xfrm>
              <a:off x="7987748" y="926133"/>
              <a:ext cx="1357740" cy="1192384"/>
            </a:xfrm>
            <a:prstGeom prst="rect">
              <a:avLst/>
            </a:prstGeom>
          </p:spPr>
        </p:pic>
        <p:sp>
          <p:nvSpPr>
            <p:cNvPr id="30" name="ZoneTexte 29"/>
            <p:cNvSpPr txBox="1"/>
            <p:nvPr/>
          </p:nvSpPr>
          <p:spPr>
            <a:xfrm>
              <a:off x="8184996" y="2085436"/>
              <a:ext cx="873535" cy="346828"/>
            </a:xfrm>
            <a:prstGeom prst="rect">
              <a:avLst/>
            </a:prstGeom>
            <a:noFill/>
          </p:spPr>
          <p:txBody>
            <a:bodyPr wrap="square" rtlCol="0">
              <a:spAutoFit/>
            </a:bodyPr>
            <a:lstStyle/>
            <a:p>
              <a:pPr algn="ctr"/>
              <a:r>
                <a:rPr lang="fr-FR" sz="1600" i="1" dirty="0" smtClean="0">
                  <a:latin typeface="+mj-lt"/>
                </a:rPr>
                <a:t>Oh  </a:t>
              </a:r>
              <a:endParaRPr lang="fr-FR" sz="1600" i="1" dirty="0">
                <a:latin typeface="+mj-lt"/>
              </a:endParaRPr>
            </a:p>
          </p:txBody>
        </p:sp>
      </p:grpSp>
      <p:grpSp>
        <p:nvGrpSpPr>
          <p:cNvPr id="6" name="Groupe 5"/>
          <p:cNvGrpSpPr/>
          <p:nvPr/>
        </p:nvGrpSpPr>
        <p:grpSpPr>
          <a:xfrm>
            <a:off x="4604151" y="997334"/>
            <a:ext cx="1598500" cy="1462700"/>
            <a:chOff x="4388127" y="936702"/>
            <a:chExt cx="1598500" cy="1462700"/>
          </a:xfrm>
        </p:grpSpPr>
        <p:pic>
          <p:nvPicPr>
            <p:cNvPr id="19" name="Image 1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388127" y="936702"/>
              <a:ext cx="1598500" cy="1198876"/>
            </a:xfrm>
            <a:prstGeom prst="rect">
              <a:avLst/>
            </a:prstGeom>
          </p:spPr>
        </p:pic>
        <p:sp>
          <p:nvSpPr>
            <p:cNvPr id="31" name="ZoneTexte 30"/>
            <p:cNvSpPr txBox="1"/>
            <p:nvPr/>
          </p:nvSpPr>
          <p:spPr>
            <a:xfrm>
              <a:off x="4592960" y="2060848"/>
              <a:ext cx="1264651" cy="338554"/>
            </a:xfrm>
            <a:prstGeom prst="rect">
              <a:avLst/>
            </a:prstGeom>
            <a:noFill/>
          </p:spPr>
          <p:txBody>
            <a:bodyPr wrap="square" rtlCol="0">
              <a:spAutoFit/>
            </a:bodyPr>
            <a:lstStyle/>
            <a:p>
              <a:pPr algn="ctr"/>
              <a:r>
                <a:rPr lang="fr-FR" sz="1600" i="1" dirty="0" err="1" smtClean="0">
                  <a:latin typeface="+mj-lt"/>
                </a:rPr>
                <a:t>Olv</a:t>
              </a:r>
              <a:r>
                <a:rPr lang="fr-FR" sz="1600" i="1" dirty="0" smtClean="0">
                  <a:latin typeface="+mj-lt"/>
                </a:rPr>
                <a:t>  </a:t>
              </a:r>
              <a:endParaRPr lang="fr-FR" sz="1600" i="1" dirty="0">
                <a:latin typeface="+mj-lt"/>
              </a:endParaRPr>
            </a:p>
          </p:txBody>
        </p:sp>
      </p:grpSp>
      <p:grpSp>
        <p:nvGrpSpPr>
          <p:cNvPr id="7" name="Groupe 6"/>
          <p:cNvGrpSpPr/>
          <p:nvPr/>
        </p:nvGrpSpPr>
        <p:grpSpPr>
          <a:xfrm>
            <a:off x="6458326" y="1003826"/>
            <a:ext cx="1549757" cy="1480796"/>
            <a:chOff x="6242302" y="943194"/>
            <a:chExt cx="1549757" cy="1480796"/>
          </a:xfrm>
        </p:grpSpPr>
        <p:pic>
          <p:nvPicPr>
            <p:cNvPr id="22" name="Image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42302" y="943194"/>
              <a:ext cx="1549757" cy="1192384"/>
            </a:xfrm>
            <a:prstGeom prst="rect">
              <a:avLst/>
            </a:prstGeom>
          </p:spPr>
        </p:pic>
        <p:sp>
          <p:nvSpPr>
            <p:cNvPr id="32" name="ZoneTexte 31"/>
            <p:cNvSpPr txBox="1"/>
            <p:nvPr/>
          </p:nvSpPr>
          <p:spPr>
            <a:xfrm>
              <a:off x="6638508" y="2085436"/>
              <a:ext cx="762764" cy="338554"/>
            </a:xfrm>
            <a:prstGeom prst="rect">
              <a:avLst/>
            </a:prstGeom>
            <a:noFill/>
          </p:spPr>
          <p:txBody>
            <a:bodyPr wrap="square" rtlCol="0">
              <a:spAutoFit/>
            </a:bodyPr>
            <a:lstStyle/>
            <a:p>
              <a:pPr algn="ctr"/>
              <a:r>
                <a:rPr lang="fr-FR" sz="1600" i="1" dirty="0" smtClean="0">
                  <a:latin typeface="+mj-lt"/>
                </a:rPr>
                <a:t>Of</a:t>
              </a:r>
              <a:endParaRPr lang="fr-FR" sz="1600" i="1" dirty="0">
                <a:latin typeface="+mj-lt"/>
              </a:endParaRPr>
            </a:p>
          </p:txBody>
        </p:sp>
      </p:grpSp>
    </p:spTree>
    <p:extLst>
      <p:ext uri="{BB962C8B-B14F-4D97-AF65-F5344CB8AC3E}">
        <p14:creationId xmlns:p14="http://schemas.microsoft.com/office/powerpoint/2010/main" val="25453434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9242094" y="6453336"/>
            <a:ext cx="535442" cy="292099"/>
          </a:xfrm>
        </p:spPr>
        <p:txBody>
          <a:bodyPr/>
          <a:lstStyle/>
          <a:p>
            <a:pPr>
              <a:defRPr/>
            </a:pPr>
            <a:fld id="{552BC89B-6869-4F6F-B872-A040215E6FE0}" type="slidenum">
              <a:rPr lang="fr-FR" smtClean="0"/>
              <a:pPr>
                <a:defRPr/>
              </a:pPr>
              <a:t>23</a:t>
            </a:fld>
            <a:endParaRPr lang="fr-FR" dirty="0"/>
          </a:p>
        </p:txBody>
      </p:sp>
      <p:sp>
        <p:nvSpPr>
          <p:cNvPr id="5" name="ZoneTexte 4"/>
          <p:cNvSpPr txBox="1"/>
          <p:nvPr/>
        </p:nvSpPr>
        <p:spPr>
          <a:xfrm>
            <a:off x="1017876" y="1301259"/>
            <a:ext cx="8888124" cy="5016758"/>
          </a:xfrm>
          <a:prstGeom prst="rect">
            <a:avLst/>
          </a:prstGeom>
          <a:noFill/>
        </p:spPr>
        <p:txBody>
          <a:bodyPr wrap="square" rtlCol="0">
            <a:spAutoFit/>
          </a:bodyPr>
          <a:lstStyle/>
          <a:p>
            <a:r>
              <a:rPr lang="fr-FR" sz="2000" dirty="0" smtClean="0">
                <a:latin typeface="+mj-lt"/>
              </a:rPr>
              <a:t>Guide des </a:t>
            </a:r>
            <a:r>
              <a:rPr lang="fr-FR" sz="2000" dirty="0">
                <a:latin typeface="+mj-lt"/>
              </a:rPr>
              <a:t>stations des monts d’Ardèche </a:t>
            </a:r>
            <a:r>
              <a:rPr lang="fr-FR" sz="2000" dirty="0" smtClean="0">
                <a:latin typeface="+mj-lt"/>
              </a:rPr>
              <a:t>=&gt; </a:t>
            </a:r>
            <a:r>
              <a:rPr lang="fr-FR" sz="2000" b="1" dirty="0">
                <a:solidFill>
                  <a:srgbClr val="BE498B"/>
                </a:solidFill>
                <a:latin typeface="+mj-lt"/>
                <a:cs typeface="+mn-cs"/>
              </a:rPr>
              <a:t>station de Pineraie chênaie pubescente acidiphile.</a:t>
            </a:r>
          </a:p>
          <a:p>
            <a:endParaRPr lang="fr-FR" sz="1000" dirty="0">
              <a:latin typeface="+mj-lt"/>
            </a:endParaRPr>
          </a:p>
          <a:p>
            <a:r>
              <a:rPr lang="fr-FR" sz="2000" dirty="0">
                <a:latin typeface="+mj-lt"/>
              </a:rPr>
              <a:t>E</a:t>
            </a:r>
            <a:r>
              <a:rPr lang="fr-FR" sz="2000" dirty="0" smtClean="0">
                <a:latin typeface="+mj-lt"/>
              </a:rPr>
              <a:t>ssences </a:t>
            </a:r>
            <a:r>
              <a:rPr lang="fr-FR" sz="2000" dirty="0">
                <a:latin typeface="+mj-lt"/>
              </a:rPr>
              <a:t>de production présentes sont en station mais avec une </a:t>
            </a:r>
            <a:r>
              <a:rPr lang="fr-FR" sz="2000" dirty="0" smtClean="0">
                <a:latin typeface="+mj-lt"/>
              </a:rPr>
              <a:t>essence </a:t>
            </a:r>
            <a:r>
              <a:rPr lang="fr-FR" sz="2000" dirty="0">
                <a:latin typeface="+mj-lt"/>
              </a:rPr>
              <a:t>à favoriser en </a:t>
            </a:r>
            <a:r>
              <a:rPr lang="fr-FR" sz="2000" b="1" dirty="0">
                <a:solidFill>
                  <a:srgbClr val="BE498B"/>
                </a:solidFill>
                <a:latin typeface="+mj-lt"/>
                <a:cs typeface="+mn-cs"/>
              </a:rPr>
              <a:t>production principale </a:t>
            </a:r>
            <a:r>
              <a:rPr lang="fr-FR" sz="2000" b="1" dirty="0">
                <a:solidFill>
                  <a:srgbClr val="0085C8"/>
                </a:solidFill>
                <a:latin typeface="+mj-lt"/>
              </a:rPr>
              <a:t>: le Pin </a:t>
            </a:r>
            <a:r>
              <a:rPr lang="fr-FR" sz="2000" b="1" dirty="0" smtClean="0">
                <a:solidFill>
                  <a:srgbClr val="0085C8"/>
                </a:solidFill>
                <a:latin typeface="+mj-lt"/>
              </a:rPr>
              <a:t>maritime</a:t>
            </a:r>
            <a:r>
              <a:rPr lang="fr-FR" sz="2000" dirty="0" smtClean="0">
                <a:latin typeface="+mj-lt"/>
              </a:rPr>
              <a:t>.</a:t>
            </a:r>
          </a:p>
          <a:p>
            <a:endParaRPr lang="fr-FR" sz="2000" b="1" dirty="0" smtClean="0">
              <a:solidFill>
                <a:srgbClr val="BE498B"/>
              </a:solidFill>
              <a:latin typeface="+mj-lt"/>
              <a:cs typeface="+mn-cs"/>
            </a:endParaRPr>
          </a:p>
          <a:p>
            <a:r>
              <a:rPr lang="fr-FR" sz="2000" b="1" dirty="0" smtClean="0">
                <a:solidFill>
                  <a:srgbClr val="BE498B"/>
                </a:solidFill>
                <a:latin typeface="+mj-lt"/>
                <a:cs typeface="+mn-cs"/>
              </a:rPr>
              <a:t>Des possibilités </a:t>
            </a:r>
            <a:r>
              <a:rPr lang="fr-FR" sz="2000" dirty="0">
                <a:latin typeface="+mj-lt"/>
              </a:rPr>
              <a:t>peuvent s’effectuer autour du </a:t>
            </a:r>
            <a:r>
              <a:rPr lang="fr-FR" sz="2000" b="1" dirty="0">
                <a:solidFill>
                  <a:srgbClr val="0085C8"/>
                </a:solidFill>
                <a:latin typeface="+mj-lt"/>
              </a:rPr>
              <a:t>C</a:t>
            </a:r>
            <a:r>
              <a:rPr lang="fr-FR" sz="2000" b="1" dirty="0" smtClean="0">
                <a:solidFill>
                  <a:srgbClr val="0085C8"/>
                </a:solidFill>
                <a:latin typeface="+mj-lt"/>
              </a:rPr>
              <a:t>èdre </a:t>
            </a:r>
            <a:r>
              <a:rPr lang="fr-FR" sz="2000" b="1" dirty="0">
                <a:solidFill>
                  <a:srgbClr val="0085C8"/>
                </a:solidFill>
                <a:latin typeface="+mj-lt"/>
              </a:rPr>
              <a:t>ou du </a:t>
            </a:r>
            <a:r>
              <a:rPr lang="fr-FR" sz="2000" b="1" dirty="0" smtClean="0">
                <a:solidFill>
                  <a:srgbClr val="0085C8"/>
                </a:solidFill>
                <a:latin typeface="+mj-lt"/>
              </a:rPr>
              <a:t>Pin laricio</a:t>
            </a:r>
            <a:r>
              <a:rPr lang="fr-FR" sz="2000" dirty="0">
                <a:latin typeface="+mj-lt"/>
              </a:rPr>
              <a:t>.</a:t>
            </a:r>
          </a:p>
          <a:p>
            <a:endParaRPr lang="fr-FR" sz="1000" dirty="0">
              <a:latin typeface="+mj-lt"/>
            </a:endParaRPr>
          </a:p>
          <a:p>
            <a:r>
              <a:rPr lang="fr-FR" sz="2000" dirty="0" smtClean="0">
                <a:latin typeface="+mj-lt"/>
              </a:rPr>
              <a:t>Essences </a:t>
            </a:r>
            <a:r>
              <a:rPr lang="fr-FR" sz="2000" dirty="0">
                <a:latin typeface="+mj-lt"/>
              </a:rPr>
              <a:t>associées peuvent être le </a:t>
            </a:r>
            <a:r>
              <a:rPr lang="fr-FR" sz="2000" b="1" dirty="0">
                <a:solidFill>
                  <a:srgbClr val="0085C8"/>
                </a:solidFill>
                <a:latin typeface="+mj-lt"/>
              </a:rPr>
              <a:t>Chêne pubescent </a:t>
            </a:r>
            <a:r>
              <a:rPr lang="fr-FR" sz="2000" dirty="0">
                <a:latin typeface="+mj-lt"/>
              </a:rPr>
              <a:t>en taillis ou </a:t>
            </a:r>
            <a:r>
              <a:rPr lang="fr-FR" sz="2000" b="1" dirty="0">
                <a:solidFill>
                  <a:srgbClr val="0085C8"/>
                </a:solidFill>
                <a:latin typeface="+mj-lt"/>
              </a:rPr>
              <a:t>le Chêne vert.</a:t>
            </a:r>
          </a:p>
          <a:p>
            <a:endParaRPr lang="fr-FR" sz="1000" dirty="0">
              <a:latin typeface="+mj-lt"/>
            </a:endParaRPr>
          </a:p>
          <a:p>
            <a:r>
              <a:rPr lang="fr-FR" sz="2000" dirty="0" smtClean="0">
                <a:latin typeface="+mj-lt"/>
              </a:rPr>
              <a:t>Une </a:t>
            </a:r>
            <a:r>
              <a:rPr lang="fr-FR" sz="2000" dirty="0">
                <a:latin typeface="+mj-lt"/>
              </a:rPr>
              <a:t>introduction de </a:t>
            </a:r>
            <a:r>
              <a:rPr lang="fr-FR" sz="2000" b="1" dirty="0">
                <a:solidFill>
                  <a:srgbClr val="0085C8"/>
                </a:solidFill>
                <a:latin typeface="+mj-lt"/>
              </a:rPr>
              <a:t>Pin de Salzmann </a:t>
            </a:r>
            <a:r>
              <a:rPr lang="fr-FR" sz="2000" dirty="0">
                <a:latin typeface="+mj-lt"/>
              </a:rPr>
              <a:t>peut être </a:t>
            </a:r>
            <a:r>
              <a:rPr lang="fr-FR" sz="2000" dirty="0" smtClean="0">
                <a:latin typeface="+mj-lt"/>
              </a:rPr>
              <a:t>envisagée </a:t>
            </a:r>
            <a:r>
              <a:rPr lang="fr-FR" sz="2000" dirty="0">
                <a:latin typeface="+mj-lt"/>
              </a:rPr>
              <a:t>ou encore de </a:t>
            </a:r>
            <a:r>
              <a:rPr lang="fr-FR" sz="2000" b="1" dirty="0">
                <a:solidFill>
                  <a:srgbClr val="0085C8"/>
                </a:solidFill>
                <a:latin typeface="+mj-lt"/>
              </a:rPr>
              <a:t>Châtaignier </a:t>
            </a:r>
            <a:r>
              <a:rPr lang="fr-FR" sz="2000" dirty="0">
                <a:latin typeface="+mj-lt"/>
              </a:rPr>
              <a:t>afin de gagner en biodiversité.</a:t>
            </a:r>
          </a:p>
          <a:p>
            <a:endParaRPr lang="fr-FR" sz="1000" dirty="0">
              <a:latin typeface="+mj-lt"/>
            </a:endParaRPr>
          </a:p>
          <a:p>
            <a:r>
              <a:rPr lang="fr-FR" sz="2000" b="1" dirty="0">
                <a:solidFill>
                  <a:srgbClr val="BE498B"/>
                </a:solidFill>
                <a:latin typeface="+mj-lt"/>
                <a:cs typeface="+mn-cs"/>
              </a:rPr>
              <a:t>Durée de survie </a:t>
            </a:r>
            <a:r>
              <a:rPr lang="fr-FR" sz="2000" dirty="0">
                <a:latin typeface="+mj-lt"/>
              </a:rPr>
              <a:t>du peuplement </a:t>
            </a:r>
            <a:r>
              <a:rPr lang="fr-FR" sz="2000" dirty="0" smtClean="0">
                <a:latin typeface="+mj-lt"/>
              </a:rPr>
              <a:t>: bonne</a:t>
            </a:r>
          </a:p>
          <a:p>
            <a:r>
              <a:rPr lang="fr-FR" sz="2000" b="1" dirty="0">
                <a:solidFill>
                  <a:srgbClr val="BE498B"/>
                </a:solidFill>
                <a:latin typeface="+mj-lt"/>
                <a:cs typeface="+mn-cs"/>
              </a:rPr>
              <a:t>Production de bois </a:t>
            </a:r>
            <a:r>
              <a:rPr lang="fr-FR" sz="2000" dirty="0">
                <a:latin typeface="+mj-lt"/>
              </a:rPr>
              <a:t>de </a:t>
            </a:r>
            <a:r>
              <a:rPr lang="fr-FR" sz="2000" dirty="0" smtClean="0">
                <a:latin typeface="+mj-lt"/>
              </a:rPr>
              <a:t>qualité : envisagée. </a:t>
            </a:r>
          </a:p>
          <a:p>
            <a:endParaRPr lang="fr-FR" sz="2000" dirty="0">
              <a:solidFill>
                <a:srgbClr val="CC6600"/>
              </a:solidFill>
              <a:latin typeface="+mj-lt"/>
            </a:endParaRPr>
          </a:p>
          <a:p>
            <a:r>
              <a:rPr lang="fr-FR" sz="2000" b="1" dirty="0">
                <a:solidFill>
                  <a:srgbClr val="BE498B"/>
                </a:solidFill>
                <a:latin typeface="+mj-lt"/>
                <a:cs typeface="+mn-cs"/>
              </a:rPr>
              <a:t>La durée de végétation est longue mais attention aux </a:t>
            </a:r>
            <a:r>
              <a:rPr lang="fr-FR" sz="2000" b="1" dirty="0" smtClean="0">
                <a:solidFill>
                  <a:srgbClr val="BE498B"/>
                </a:solidFill>
                <a:latin typeface="+mj-lt"/>
                <a:cs typeface="+mn-cs"/>
              </a:rPr>
              <a:t>déficits hydriques </a:t>
            </a:r>
            <a:r>
              <a:rPr lang="fr-FR" sz="2000" b="1" dirty="0">
                <a:solidFill>
                  <a:srgbClr val="BE498B"/>
                </a:solidFill>
                <a:latin typeface="+mj-lt"/>
                <a:cs typeface="+mn-cs"/>
              </a:rPr>
              <a:t>et à la faible disponibilité en éléments nutritifs.</a:t>
            </a:r>
          </a:p>
        </p:txBody>
      </p:sp>
      <p:sp>
        <p:nvSpPr>
          <p:cNvPr id="7" name="ZoneTexte 6"/>
          <p:cNvSpPr txBox="1">
            <a:spLocks noChangeArrowheads="1"/>
          </p:cNvSpPr>
          <p:nvPr/>
        </p:nvSpPr>
        <p:spPr bwMode="auto">
          <a:xfrm rot="16200000">
            <a:off x="-1580838" y="3825230"/>
            <a:ext cx="3949391" cy="420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itchFamily="18" charset="0"/>
              </a:defRPr>
            </a:lvl1pPr>
            <a:lvl2pPr marL="742950" indent="-285750">
              <a:defRPr>
                <a:solidFill>
                  <a:schemeClr val="tx1"/>
                </a:solidFill>
                <a:latin typeface="Cambria" pitchFamily="18" charset="0"/>
              </a:defRPr>
            </a:lvl2pPr>
            <a:lvl3pPr marL="1143000" indent="-228600">
              <a:defRPr>
                <a:solidFill>
                  <a:schemeClr val="tx1"/>
                </a:solidFill>
                <a:latin typeface="Cambria" pitchFamily="18" charset="0"/>
              </a:defRPr>
            </a:lvl3pPr>
            <a:lvl4pPr marL="1600200" indent="-228600">
              <a:defRPr>
                <a:solidFill>
                  <a:schemeClr val="tx1"/>
                </a:solidFill>
                <a:latin typeface="Cambria" pitchFamily="18" charset="0"/>
              </a:defRPr>
            </a:lvl4pPr>
            <a:lvl5pPr marL="2057400" indent="-228600">
              <a:defRPr>
                <a:solidFill>
                  <a:schemeClr val="tx1"/>
                </a:solidFill>
                <a:latin typeface="Cambria" pitchFamily="18" charset="0"/>
              </a:defRPr>
            </a:lvl5pPr>
            <a:lvl6pPr marL="2514600" indent="-228600" fontAlgn="base">
              <a:spcBef>
                <a:spcPct val="0"/>
              </a:spcBef>
              <a:spcAft>
                <a:spcPct val="0"/>
              </a:spcAft>
              <a:defRPr>
                <a:solidFill>
                  <a:schemeClr val="tx1"/>
                </a:solidFill>
                <a:latin typeface="Cambria" pitchFamily="18" charset="0"/>
              </a:defRPr>
            </a:lvl6pPr>
            <a:lvl7pPr marL="2971800" indent="-228600" fontAlgn="base">
              <a:spcBef>
                <a:spcPct val="0"/>
              </a:spcBef>
              <a:spcAft>
                <a:spcPct val="0"/>
              </a:spcAft>
              <a:defRPr>
                <a:solidFill>
                  <a:schemeClr val="tx1"/>
                </a:solidFill>
                <a:latin typeface="Cambria" pitchFamily="18" charset="0"/>
              </a:defRPr>
            </a:lvl7pPr>
            <a:lvl8pPr marL="3429000" indent="-228600" fontAlgn="base">
              <a:spcBef>
                <a:spcPct val="0"/>
              </a:spcBef>
              <a:spcAft>
                <a:spcPct val="0"/>
              </a:spcAft>
              <a:defRPr>
                <a:solidFill>
                  <a:schemeClr val="tx1"/>
                </a:solidFill>
                <a:latin typeface="Cambria" pitchFamily="18" charset="0"/>
              </a:defRPr>
            </a:lvl8pPr>
            <a:lvl9pPr marL="3886200" indent="-228600" fontAlgn="base">
              <a:spcBef>
                <a:spcPct val="0"/>
              </a:spcBef>
              <a:spcAft>
                <a:spcPct val="0"/>
              </a:spcAft>
              <a:defRPr>
                <a:solidFill>
                  <a:schemeClr val="tx1"/>
                </a:solidFill>
                <a:latin typeface="Cambria" pitchFamily="18" charset="0"/>
              </a:defRPr>
            </a:lvl9pPr>
          </a:lstStyle>
          <a:p>
            <a:pPr algn="ctr"/>
            <a:r>
              <a:rPr lang="fr-FR" altLang="fr-FR" sz="3200" b="1" i="1" baseline="30000" dirty="0" smtClean="0">
                <a:solidFill>
                  <a:srgbClr val="0085C8"/>
                </a:solidFill>
                <a:latin typeface="Calibri" pitchFamily="34" charset="0"/>
              </a:rPr>
              <a:t>Adapter la gestion forestière</a:t>
            </a:r>
            <a:endParaRPr lang="fr-FR" altLang="fr-FR" sz="3200" b="1" i="1" baseline="30000" dirty="0">
              <a:solidFill>
                <a:srgbClr val="0085C8"/>
              </a:solidFill>
              <a:latin typeface="Calibri" pitchFamily="34" charset="0"/>
            </a:endParaRPr>
          </a:p>
        </p:txBody>
      </p:sp>
      <p:sp>
        <p:nvSpPr>
          <p:cNvPr id="8" name="Rectangle 7"/>
          <p:cNvSpPr/>
          <p:nvPr/>
        </p:nvSpPr>
        <p:spPr>
          <a:xfrm>
            <a:off x="3512840" y="476672"/>
            <a:ext cx="2990819" cy="538609"/>
          </a:xfrm>
          <a:prstGeom prst="rect">
            <a:avLst/>
          </a:prstGeom>
        </p:spPr>
        <p:txBody>
          <a:bodyPr wrap="none">
            <a:spAutoFit/>
          </a:bodyPr>
          <a:lstStyle/>
          <a:p>
            <a:pPr algn="just"/>
            <a:r>
              <a:rPr lang="fr-FR" altLang="fr-FR" sz="2900" b="1" dirty="0" smtClean="0">
                <a:solidFill>
                  <a:srgbClr val="0085C8"/>
                </a:solidFill>
                <a:latin typeface="+mj-lt"/>
                <a:ea typeface="+mj-ea"/>
                <a:cs typeface="+mj-cs"/>
              </a:rPr>
              <a:t>Suite de l’exemple</a:t>
            </a:r>
            <a:endParaRPr lang="fr-FR" altLang="fr-FR" sz="2900" b="1" dirty="0">
              <a:solidFill>
                <a:srgbClr val="0085C8"/>
              </a:solidFill>
              <a:latin typeface="+mj-lt"/>
              <a:ea typeface="+mj-ea"/>
              <a:cs typeface="+mj-cs"/>
            </a:endParaRPr>
          </a:p>
        </p:txBody>
      </p:sp>
    </p:spTree>
    <p:extLst>
      <p:ext uri="{BB962C8B-B14F-4D97-AF65-F5344CB8AC3E}">
        <p14:creationId xmlns:p14="http://schemas.microsoft.com/office/powerpoint/2010/main" val="7113120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9242094" y="6453336"/>
            <a:ext cx="535442" cy="292099"/>
          </a:xfrm>
        </p:spPr>
        <p:txBody>
          <a:bodyPr/>
          <a:lstStyle/>
          <a:p>
            <a:pPr>
              <a:defRPr/>
            </a:pPr>
            <a:fld id="{552BC89B-6869-4F6F-B872-A040215E6FE0}" type="slidenum">
              <a:rPr lang="fr-FR" smtClean="0"/>
              <a:pPr>
                <a:defRPr/>
              </a:pPr>
              <a:t>24</a:t>
            </a:fld>
            <a:endParaRPr lang="fr-FR" dirty="0"/>
          </a:p>
        </p:txBody>
      </p:sp>
      <p:sp>
        <p:nvSpPr>
          <p:cNvPr id="3" name="Rectangle 2"/>
          <p:cNvSpPr/>
          <p:nvPr/>
        </p:nvSpPr>
        <p:spPr>
          <a:xfrm>
            <a:off x="920551" y="404664"/>
            <a:ext cx="8281491" cy="523220"/>
          </a:xfrm>
          <a:prstGeom prst="rect">
            <a:avLst/>
          </a:prstGeom>
        </p:spPr>
        <p:txBody>
          <a:bodyPr wrap="square">
            <a:spAutoFit/>
          </a:bodyPr>
          <a:lstStyle/>
          <a:p>
            <a:pPr algn="ctr" fontAlgn="auto">
              <a:spcBef>
                <a:spcPts val="0"/>
              </a:spcBef>
              <a:spcAft>
                <a:spcPts val="0"/>
              </a:spcAft>
              <a:defRPr/>
            </a:pPr>
            <a:r>
              <a:rPr lang="fr-FR" sz="2800" b="1" dirty="0" smtClean="0">
                <a:solidFill>
                  <a:srgbClr val="0085C8"/>
                </a:solidFill>
                <a:latin typeface="+mj-lt"/>
              </a:rPr>
              <a:t>CONCLUSION</a:t>
            </a:r>
            <a:endParaRPr lang="fr-FR" sz="2800" dirty="0"/>
          </a:p>
        </p:txBody>
      </p:sp>
      <p:sp>
        <p:nvSpPr>
          <p:cNvPr id="4" name="ZoneTexte 3"/>
          <p:cNvSpPr txBox="1"/>
          <p:nvPr/>
        </p:nvSpPr>
        <p:spPr>
          <a:xfrm>
            <a:off x="1137146" y="1268760"/>
            <a:ext cx="8064896" cy="5016758"/>
          </a:xfrm>
          <a:prstGeom prst="rect">
            <a:avLst/>
          </a:prstGeom>
          <a:noFill/>
        </p:spPr>
        <p:txBody>
          <a:bodyPr wrap="square" rtlCol="0">
            <a:spAutoFit/>
          </a:bodyPr>
          <a:lstStyle/>
          <a:p>
            <a:pPr algn="just"/>
            <a:r>
              <a:rPr lang="fr-FR" sz="2000" dirty="0" smtClean="0">
                <a:latin typeface="+mj-lt"/>
              </a:rPr>
              <a:t>L’ étude de station est une donnée essentielle afin de pouvoir connaître le potentiel de production de la forêt.</a:t>
            </a:r>
          </a:p>
          <a:p>
            <a:pPr algn="just"/>
            <a:endParaRPr lang="fr-FR" sz="2000" dirty="0">
              <a:latin typeface="+mj-lt"/>
            </a:endParaRPr>
          </a:p>
          <a:p>
            <a:pPr algn="just"/>
            <a:r>
              <a:rPr lang="fr-FR" sz="2000" dirty="0" smtClean="0">
                <a:latin typeface="+mj-lt"/>
              </a:rPr>
              <a:t>Un certain nombre de paramètres doivent être approchés afin de pouvoir assurer un diagnostic exhaustif et précis.</a:t>
            </a:r>
          </a:p>
          <a:p>
            <a:pPr algn="just"/>
            <a:endParaRPr lang="fr-FR" sz="2000" dirty="0">
              <a:latin typeface="+mj-lt"/>
            </a:endParaRPr>
          </a:p>
          <a:p>
            <a:pPr algn="just"/>
            <a:r>
              <a:rPr lang="fr-FR" sz="2000" dirty="0" smtClean="0">
                <a:latin typeface="+mj-lt"/>
              </a:rPr>
              <a:t>Le diagnostic doit être ensuite couplé à un guide des stations de la région géographique concernée afin de connaître les conseils et les orientations sylvicoles associés.</a:t>
            </a:r>
          </a:p>
          <a:p>
            <a:pPr algn="just"/>
            <a:endParaRPr lang="fr-FR" sz="2000" dirty="0">
              <a:latin typeface="+mj-lt"/>
            </a:endParaRPr>
          </a:p>
          <a:p>
            <a:pPr algn="just"/>
            <a:r>
              <a:rPr lang="fr-FR" sz="2000" b="1" dirty="0" smtClean="0">
                <a:solidFill>
                  <a:srgbClr val="0085C8"/>
                </a:solidFill>
                <a:latin typeface="+mj-lt"/>
              </a:rPr>
              <a:t>Le peuplement doit toujours se plier à la station et non l’inverse !</a:t>
            </a:r>
          </a:p>
          <a:p>
            <a:pPr algn="just"/>
            <a:endParaRPr lang="fr-FR" sz="2000" dirty="0">
              <a:latin typeface="+mj-lt"/>
            </a:endParaRPr>
          </a:p>
          <a:p>
            <a:pPr algn="just"/>
            <a:r>
              <a:rPr lang="fr-FR" sz="2000" dirty="0" smtClean="0">
                <a:latin typeface="+mj-lt"/>
              </a:rPr>
              <a:t>Le sol est une ressource de biodiversité, de minéraux et d’eau. </a:t>
            </a:r>
            <a:r>
              <a:rPr lang="fr-FR" sz="2000" dirty="0">
                <a:latin typeface="+mj-lt"/>
              </a:rPr>
              <a:t>I</a:t>
            </a:r>
            <a:r>
              <a:rPr lang="fr-FR" sz="2000" dirty="0" smtClean="0">
                <a:latin typeface="+mj-lt"/>
              </a:rPr>
              <a:t>l faut le préserver tant dans la sylviculture que dans l’exploitation afin de ne pas appauvrir ce capital, garant d’une bonne production et d’un bon équilibre écologique.</a:t>
            </a:r>
            <a:endParaRPr lang="fr-FR" sz="2000" dirty="0">
              <a:latin typeface="+mj-lt"/>
            </a:endParaRPr>
          </a:p>
        </p:txBody>
      </p:sp>
    </p:spTree>
    <p:extLst>
      <p:ext uri="{BB962C8B-B14F-4D97-AF65-F5344CB8AC3E}">
        <p14:creationId xmlns:p14="http://schemas.microsoft.com/office/powerpoint/2010/main" val="5291105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9242094" y="6453336"/>
            <a:ext cx="535442" cy="292099"/>
          </a:xfrm>
        </p:spPr>
        <p:txBody>
          <a:bodyPr/>
          <a:lstStyle/>
          <a:p>
            <a:pPr>
              <a:defRPr/>
            </a:pPr>
            <a:fld id="{552BC89B-6869-4F6F-B872-A040215E6FE0}" type="slidenum">
              <a:rPr lang="fr-FR" smtClean="0"/>
              <a:pPr>
                <a:defRPr/>
              </a:pPr>
              <a:t>25</a:t>
            </a:fld>
            <a:endParaRPr lang="fr-FR" dirty="0"/>
          </a:p>
        </p:txBody>
      </p:sp>
      <p:pic>
        <p:nvPicPr>
          <p:cNvPr id="4" name="Image 3"/>
          <p:cNvPicPr/>
          <p:nvPr/>
        </p:nvPicPr>
        <p:blipFill>
          <a:blip r:embed="rId2" cstate="print">
            <a:extLst>
              <a:ext uri="{28A0092B-C50C-407E-A947-70E740481C1C}">
                <a14:useLocalDpi xmlns:a14="http://schemas.microsoft.com/office/drawing/2010/main" val="0"/>
              </a:ext>
            </a:extLst>
          </a:blip>
          <a:stretch>
            <a:fillRect/>
          </a:stretch>
        </p:blipFill>
        <p:spPr>
          <a:xfrm>
            <a:off x="8630062" y="173207"/>
            <a:ext cx="1075913" cy="713005"/>
          </a:xfrm>
          <a:prstGeom prst="rect">
            <a:avLst/>
          </a:prstGeom>
        </p:spPr>
      </p:pic>
      <p:sp>
        <p:nvSpPr>
          <p:cNvPr id="5" name="ZoneTexte 4"/>
          <p:cNvSpPr txBox="1"/>
          <p:nvPr/>
        </p:nvSpPr>
        <p:spPr>
          <a:xfrm>
            <a:off x="1389052" y="910461"/>
            <a:ext cx="7128792" cy="646331"/>
          </a:xfrm>
          <a:prstGeom prst="rect">
            <a:avLst/>
          </a:prstGeom>
          <a:noFill/>
        </p:spPr>
        <p:txBody>
          <a:bodyPr wrap="square">
            <a:spAutoFit/>
          </a:bodyPr>
          <a:lstStyle/>
          <a:p>
            <a:pPr algn="ctr" fontAlgn="auto">
              <a:spcBef>
                <a:spcPts val="0"/>
              </a:spcBef>
              <a:spcAft>
                <a:spcPts val="0"/>
              </a:spcAft>
              <a:defRPr/>
            </a:pPr>
            <a:r>
              <a:rPr lang="fr-FR" sz="3600" baseline="30000" dirty="0">
                <a:solidFill>
                  <a:srgbClr val="0085C8"/>
                </a:solidFill>
                <a:latin typeface="Calibri" pitchFamily="34" charset="0"/>
              </a:rPr>
              <a:t>Rédaction </a:t>
            </a:r>
            <a:r>
              <a:rPr lang="fr-FR" sz="3600" baseline="30000" dirty="0" smtClean="0">
                <a:solidFill>
                  <a:srgbClr val="0085C8"/>
                </a:solidFill>
                <a:latin typeface="Calibri" pitchFamily="34" charset="0"/>
              </a:rPr>
              <a:t>:</a:t>
            </a:r>
            <a:r>
              <a:rPr lang="fr-FR" sz="3600" dirty="0" smtClean="0">
                <a:solidFill>
                  <a:srgbClr val="0085C8"/>
                </a:solidFill>
                <a:latin typeface="Calibri" pitchFamily="34" charset="0"/>
              </a:rPr>
              <a:t> </a:t>
            </a:r>
            <a:r>
              <a:rPr lang="fr-FR" sz="3600" baseline="30000" dirty="0" smtClean="0">
                <a:solidFill>
                  <a:srgbClr val="0085C8"/>
                </a:solidFill>
                <a:latin typeface="Calibri" pitchFamily="34" charset="0"/>
              </a:rPr>
              <a:t>Kevin GIROT</a:t>
            </a:r>
          </a:p>
        </p:txBody>
      </p:sp>
      <p:sp>
        <p:nvSpPr>
          <p:cNvPr id="6" name="ZoneTexte 5"/>
          <p:cNvSpPr txBox="1"/>
          <p:nvPr/>
        </p:nvSpPr>
        <p:spPr>
          <a:xfrm>
            <a:off x="488952" y="1844824"/>
            <a:ext cx="8928992" cy="3046988"/>
          </a:xfrm>
          <a:prstGeom prst="rect">
            <a:avLst/>
          </a:prstGeom>
          <a:noFill/>
        </p:spPr>
        <p:txBody>
          <a:bodyPr wrap="square">
            <a:spAutoFit/>
          </a:bodyPr>
          <a:lstStyle/>
          <a:p>
            <a:pPr algn="ctr" fontAlgn="auto">
              <a:spcBef>
                <a:spcPts val="0"/>
              </a:spcBef>
              <a:spcAft>
                <a:spcPts val="0"/>
              </a:spcAft>
              <a:defRPr/>
            </a:pPr>
            <a:r>
              <a:rPr lang="fr-FR" sz="2400" dirty="0">
                <a:solidFill>
                  <a:srgbClr val="0085C8"/>
                </a:solidFill>
                <a:latin typeface="Calibri" pitchFamily="34" charset="0"/>
              </a:rPr>
              <a:t>Crédits </a:t>
            </a:r>
            <a:r>
              <a:rPr lang="fr-FR" sz="2400" dirty="0" smtClean="0">
                <a:solidFill>
                  <a:srgbClr val="0085C8"/>
                </a:solidFill>
                <a:latin typeface="Calibri" pitchFamily="34" charset="0"/>
              </a:rPr>
              <a:t>illustration :  </a:t>
            </a:r>
          </a:p>
          <a:p>
            <a:pPr algn="ctr" fontAlgn="auto">
              <a:spcBef>
                <a:spcPts val="0"/>
              </a:spcBef>
              <a:spcAft>
                <a:spcPts val="0"/>
              </a:spcAft>
              <a:defRPr/>
            </a:pPr>
            <a:r>
              <a:rPr lang="fr-FR" sz="2400" dirty="0">
                <a:solidFill>
                  <a:srgbClr val="0088CB"/>
                </a:solidFill>
                <a:latin typeface="Calibri" panose="020F0502020204030204" pitchFamily="34" charset="0"/>
                <a:ea typeface="Calibri" panose="020F0502020204030204" pitchFamily="34" charset="0"/>
                <a:cs typeface="Times New Roman" panose="02020603050405020304" pitchFamily="18" charset="0"/>
              </a:rPr>
              <a:t>D</a:t>
            </a:r>
            <a:r>
              <a:rPr lang="fr-FR" sz="2400" dirty="0" smtClean="0">
                <a:solidFill>
                  <a:srgbClr val="0088CB"/>
                </a:solidFill>
                <a:latin typeface="Calibri" panose="020F0502020204030204" pitchFamily="34" charset="0"/>
                <a:ea typeface="Calibri" panose="020F0502020204030204" pitchFamily="34" charset="0"/>
                <a:cs typeface="Times New Roman" panose="02020603050405020304" pitchFamily="18" charset="0"/>
              </a:rPr>
              <a:t>iapos 1, 6, 12, 13, 14 : </a:t>
            </a:r>
            <a:r>
              <a:rPr lang="fr-FR" sz="2400" dirty="0" smtClean="0">
                <a:solidFill>
                  <a:srgbClr val="0085C8"/>
                </a:solidFill>
                <a:latin typeface="Calibri" pitchFamily="34" charset="0"/>
              </a:rPr>
              <a:t>S. GAUDIN © CNPF</a:t>
            </a:r>
          </a:p>
          <a:p>
            <a:pPr algn="ctr" fontAlgn="auto">
              <a:spcBef>
                <a:spcPts val="0"/>
              </a:spcBef>
              <a:spcAft>
                <a:spcPts val="0"/>
              </a:spcAft>
              <a:defRPr/>
            </a:pPr>
            <a:r>
              <a:rPr lang="fr-FR" sz="2400" dirty="0" smtClean="0">
                <a:solidFill>
                  <a:srgbClr val="0085C8"/>
                </a:solidFill>
                <a:latin typeface="Calibri" pitchFamily="34" charset="0"/>
                <a:ea typeface="Calibri" panose="020F0502020204030204" pitchFamily="34" charset="0"/>
                <a:cs typeface="Times New Roman" panose="02020603050405020304" pitchFamily="18" charset="0"/>
              </a:rPr>
              <a:t>Diapo 5 : </a:t>
            </a:r>
            <a:r>
              <a:rPr lang="fr-FR" sz="2400" dirty="0" smtClean="0">
                <a:solidFill>
                  <a:srgbClr val="0085C8"/>
                </a:solidFill>
                <a:latin typeface="Calibri" pitchFamily="34" charset="0"/>
              </a:rPr>
              <a:t>K.GIROT</a:t>
            </a:r>
          </a:p>
          <a:p>
            <a:pPr algn="ctr" fontAlgn="auto">
              <a:spcBef>
                <a:spcPts val="0"/>
              </a:spcBef>
              <a:spcAft>
                <a:spcPts val="0"/>
              </a:spcAft>
              <a:defRPr/>
            </a:pPr>
            <a:r>
              <a:rPr lang="fr-FR" sz="2400" dirty="0" smtClean="0">
                <a:solidFill>
                  <a:srgbClr val="0085C8"/>
                </a:solidFill>
                <a:latin typeface="Calibri" pitchFamily="34" charset="0"/>
              </a:rPr>
              <a:t>Diapos : </a:t>
            </a:r>
            <a:r>
              <a:rPr lang="fr-FR" sz="2400" dirty="0" smtClean="0">
                <a:solidFill>
                  <a:srgbClr val="0088CB"/>
                </a:solidFill>
                <a:latin typeface="Calibri" panose="020F0502020204030204" pitchFamily="34" charset="0"/>
                <a:ea typeface="Calibri" panose="020F0502020204030204" pitchFamily="34" charset="0"/>
                <a:cs typeface="Times New Roman" panose="02020603050405020304" pitchFamily="18" charset="0"/>
              </a:rPr>
              <a:t>8, 17, 19, 22 : </a:t>
            </a:r>
            <a:r>
              <a:rPr lang="fr-FR" sz="2400" dirty="0" smtClean="0">
                <a:solidFill>
                  <a:srgbClr val="0085C8"/>
                </a:solidFill>
                <a:latin typeface="Calibri" pitchFamily="34" charset="0"/>
              </a:rPr>
              <a:t>J-H. JUSSY</a:t>
            </a:r>
          </a:p>
          <a:p>
            <a:pPr algn="ctr" fontAlgn="auto">
              <a:spcBef>
                <a:spcPts val="0"/>
              </a:spcBef>
              <a:spcAft>
                <a:spcPts val="0"/>
              </a:spcAft>
              <a:defRPr/>
            </a:pPr>
            <a:r>
              <a:rPr lang="fr-FR" sz="2400" dirty="0" smtClean="0">
                <a:solidFill>
                  <a:srgbClr val="0085C8"/>
                </a:solidFill>
                <a:latin typeface="Calibri" pitchFamily="34" charset="0"/>
              </a:rPr>
              <a:t>Diapos 12, 13 </a:t>
            </a:r>
            <a:r>
              <a:rPr lang="fr-FR" sz="2400" dirty="0">
                <a:solidFill>
                  <a:srgbClr val="0085C8"/>
                </a:solidFill>
                <a:latin typeface="Calibri" pitchFamily="34" charset="0"/>
              </a:rPr>
              <a:t>: </a:t>
            </a:r>
            <a:r>
              <a:rPr lang="fr-FR" sz="2400" dirty="0" smtClean="0">
                <a:solidFill>
                  <a:srgbClr val="0085C8"/>
                </a:solidFill>
                <a:latin typeface="Calibri" pitchFamily="34" charset="0"/>
              </a:rPr>
              <a:t>G. SAJDAK </a:t>
            </a:r>
            <a:r>
              <a:rPr lang="fr-FR" sz="2400" dirty="0">
                <a:solidFill>
                  <a:srgbClr val="0085C8"/>
                </a:solidFill>
                <a:latin typeface="Calibri" pitchFamily="34" charset="0"/>
              </a:rPr>
              <a:t>© </a:t>
            </a:r>
            <a:r>
              <a:rPr lang="fr-FR" sz="2400" dirty="0" smtClean="0">
                <a:solidFill>
                  <a:srgbClr val="0085C8"/>
                </a:solidFill>
                <a:latin typeface="Calibri" pitchFamily="34" charset="0"/>
              </a:rPr>
              <a:t>CNPF</a:t>
            </a:r>
          </a:p>
          <a:p>
            <a:pPr algn="ctr" fontAlgn="auto">
              <a:spcBef>
                <a:spcPts val="0"/>
              </a:spcBef>
              <a:spcAft>
                <a:spcPts val="0"/>
              </a:spcAft>
              <a:defRPr/>
            </a:pPr>
            <a:r>
              <a:rPr lang="fr-FR" sz="2400" dirty="0" smtClean="0">
                <a:solidFill>
                  <a:srgbClr val="0088CB"/>
                </a:solidFill>
                <a:latin typeface="Calibri" panose="020F0502020204030204" pitchFamily="34" charset="0"/>
                <a:ea typeface="Calibri" panose="020F0502020204030204" pitchFamily="34" charset="0"/>
                <a:cs typeface="Times New Roman" panose="02020603050405020304" pitchFamily="18" charset="0"/>
              </a:rPr>
              <a:t>Diapo 6 : C. VIDAL </a:t>
            </a:r>
            <a:r>
              <a:rPr lang="fr-FR" sz="2400" dirty="0">
                <a:solidFill>
                  <a:srgbClr val="0085C8"/>
                </a:solidFill>
                <a:latin typeface="Calibri" pitchFamily="34" charset="0"/>
              </a:rPr>
              <a:t>© </a:t>
            </a:r>
            <a:r>
              <a:rPr lang="fr-FR" sz="2400" dirty="0" smtClean="0">
                <a:solidFill>
                  <a:srgbClr val="0085C8"/>
                </a:solidFill>
                <a:latin typeface="Calibri" pitchFamily="34" charset="0"/>
              </a:rPr>
              <a:t>CNPF</a:t>
            </a:r>
          </a:p>
          <a:p>
            <a:pPr algn="ctr" fontAlgn="auto">
              <a:spcBef>
                <a:spcPts val="0"/>
              </a:spcBef>
              <a:spcAft>
                <a:spcPts val="0"/>
              </a:spcAft>
              <a:defRPr/>
            </a:pPr>
            <a:r>
              <a:rPr lang="fr-FR" sz="2400" dirty="0" smtClean="0">
                <a:solidFill>
                  <a:srgbClr val="0085C8"/>
                </a:solidFill>
                <a:latin typeface="Calibri" pitchFamily="34" charset="0"/>
              </a:rPr>
              <a:t> </a:t>
            </a:r>
            <a:endParaRPr lang="fr-FR" sz="2400" dirty="0">
              <a:solidFill>
                <a:srgbClr val="0085C8"/>
              </a:solidFill>
              <a:latin typeface="Calibri" pitchFamily="34" charset="0"/>
            </a:endParaRPr>
          </a:p>
          <a:p>
            <a:pPr algn="ctr" fontAlgn="auto">
              <a:spcBef>
                <a:spcPts val="0"/>
              </a:spcBef>
              <a:spcAft>
                <a:spcPts val="0"/>
              </a:spcAft>
              <a:defRPr/>
            </a:pPr>
            <a:r>
              <a:rPr lang="fr-FR" sz="3600" baseline="30000" dirty="0" smtClean="0">
                <a:solidFill>
                  <a:srgbClr val="0085C8"/>
                </a:solidFill>
                <a:latin typeface="Calibri" pitchFamily="34" charset="0"/>
              </a:rPr>
              <a:t>Maquette </a:t>
            </a:r>
            <a:r>
              <a:rPr lang="fr-FR" sz="3600" baseline="30000" dirty="0">
                <a:solidFill>
                  <a:srgbClr val="0085C8"/>
                </a:solidFill>
                <a:latin typeface="Calibri" pitchFamily="34" charset="0"/>
              </a:rPr>
              <a:t>: Eduter-CNPR</a:t>
            </a:r>
          </a:p>
        </p:txBody>
      </p:sp>
      <p:sp>
        <p:nvSpPr>
          <p:cNvPr id="7" name="ZoneTexte 6"/>
          <p:cNvSpPr txBox="1"/>
          <p:nvPr/>
        </p:nvSpPr>
        <p:spPr>
          <a:xfrm>
            <a:off x="3517494" y="5445224"/>
            <a:ext cx="3379722" cy="461665"/>
          </a:xfrm>
          <a:prstGeom prst="rect">
            <a:avLst/>
          </a:prstGeom>
          <a:noFill/>
        </p:spPr>
        <p:txBody>
          <a:bodyPr wrap="square">
            <a:spAutoFit/>
          </a:bodyPr>
          <a:lstStyle/>
          <a:p>
            <a:pPr fontAlgn="auto">
              <a:spcBef>
                <a:spcPts val="0"/>
              </a:spcBef>
              <a:spcAft>
                <a:spcPts val="0"/>
              </a:spcAft>
              <a:defRPr/>
            </a:pPr>
            <a:r>
              <a:rPr lang="fr-FR" sz="3600" baseline="30000" dirty="0" smtClean="0">
                <a:solidFill>
                  <a:srgbClr val="0085C8"/>
                </a:solidFill>
                <a:latin typeface="Calibri" pitchFamily="34" charset="0"/>
              </a:rPr>
              <a:t>Édition : Mars 2019</a:t>
            </a:r>
            <a:endParaRPr lang="fr-FR" sz="3600" baseline="30000" dirty="0">
              <a:solidFill>
                <a:srgbClr val="0085C8"/>
              </a:solidFill>
              <a:latin typeface="Calibri" pitchFamily="34" charset="0"/>
            </a:endParaRPr>
          </a:p>
        </p:txBody>
      </p:sp>
      <p:sp>
        <p:nvSpPr>
          <p:cNvPr id="8" name="ZoneTexte 7"/>
          <p:cNvSpPr txBox="1"/>
          <p:nvPr/>
        </p:nvSpPr>
        <p:spPr>
          <a:xfrm>
            <a:off x="1496615" y="6412632"/>
            <a:ext cx="5760641" cy="438582"/>
          </a:xfrm>
          <a:prstGeom prst="rect">
            <a:avLst/>
          </a:prstGeom>
          <a:noFill/>
        </p:spPr>
        <p:txBody>
          <a:bodyPr wrap="square" rtlCol="0">
            <a:spAutoFit/>
          </a:bodyPr>
          <a:lstStyle/>
          <a:p>
            <a:pPr>
              <a:lnSpc>
                <a:spcPts val="900"/>
              </a:lnSpc>
            </a:pPr>
            <a:r>
              <a:rPr lang="fr-FR" sz="900" dirty="0">
                <a:solidFill>
                  <a:schemeClr val="bg1">
                    <a:lumMod val="65000"/>
                  </a:schemeClr>
                </a:solidFill>
                <a:latin typeface="+mj-lt"/>
              </a:rPr>
              <a:t>Ce projet a été financé avec le soutien de la Commission européenne. Cette publication (communication) n'engage que son auteur et la Commission européenne n'est pas responsable de l'usage qui pourrait être fait des informations qui y sont </a:t>
            </a:r>
            <a:r>
              <a:rPr lang="fr-FR" sz="900" dirty="0" smtClean="0">
                <a:solidFill>
                  <a:schemeClr val="bg1">
                    <a:lumMod val="65000"/>
                  </a:schemeClr>
                </a:solidFill>
                <a:latin typeface="+mj-lt"/>
              </a:rPr>
              <a:t>contenues.</a:t>
            </a:r>
            <a:endParaRPr lang="fr-FR" sz="900" dirty="0">
              <a:solidFill>
                <a:schemeClr val="bg1">
                  <a:lumMod val="65000"/>
                </a:schemeClr>
              </a:solidFill>
              <a:latin typeface="+mj-lt"/>
            </a:endParaRPr>
          </a:p>
        </p:txBody>
      </p:sp>
      <p:sp>
        <p:nvSpPr>
          <p:cNvPr id="9" name="Rectangle 8"/>
          <p:cNvSpPr/>
          <p:nvPr/>
        </p:nvSpPr>
        <p:spPr>
          <a:xfrm>
            <a:off x="0" y="1844824"/>
            <a:ext cx="776536" cy="4392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990" y="6426599"/>
            <a:ext cx="911602" cy="325157"/>
          </a:xfrm>
          <a:prstGeom prst="rect">
            <a:avLst/>
          </a:prstGeom>
        </p:spPr>
      </p:pic>
    </p:spTree>
    <p:extLst>
      <p:ext uri="{BB962C8B-B14F-4D97-AF65-F5344CB8AC3E}">
        <p14:creationId xmlns:p14="http://schemas.microsoft.com/office/powerpoint/2010/main" val="5983985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9242094" y="6453188"/>
            <a:ext cx="535442" cy="292099"/>
          </a:xfrm>
        </p:spPr>
        <p:txBody>
          <a:bodyPr/>
          <a:lstStyle/>
          <a:p>
            <a:pPr>
              <a:defRPr/>
            </a:pPr>
            <a:fld id="{552BC89B-6869-4F6F-B872-A040215E6FE0}" type="slidenum">
              <a:rPr lang="fr-FR" smtClean="0"/>
              <a:pPr>
                <a:defRPr/>
              </a:pPr>
              <a:t>26</a:t>
            </a:fld>
            <a:endParaRPr lang="fr-FR" dirty="0"/>
          </a:p>
        </p:txBody>
      </p:sp>
      <p:pic>
        <p:nvPicPr>
          <p:cNvPr id="4" name="Image 3"/>
          <p:cNvPicPr/>
          <p:nvPr/>
        </p:nvPicPr>
        <p:blipFill>
          <a:blip r:embed="rId2" cstate="print">
            <a:extLst>
              <a:ext uri="{28A0092B-C50C-407E-A947-70E740481C1C}">
                <a14:useLocalDpi xmlns:a14="http://schemas.microsoft.com/office/drawing/2010/main" val="0"/>
              </a:ext>
            </a:extLst>
          </a:blip>
          <a:stretch>
            <a:fillRect/>
          </a:stretch>
        </p:blipFill>
        <p:spPr>
          <a:xfrm>
            <a:off x="8630062" y="173207"/>
            <a:ext cx="1075913" cy="713005"/>
          </a:xfrm>
          <a:prstGeom prst="rect">
            <a:avLst/>
          </a:prstGeom>
        </p:spPr>
      </p:pic>
      <p:sp>
        <p:nvSpPr>
          <p:cNvPr id="9" name="Rectangle 8"/>
          <p:cNvSpPr/>
          <p:nvPr/>
        </p:nvSpPr>
        <p:spPr>
          <a:xfrm>
            <a:off x="0" y="1844824"/>
            <a:ext cx="776536" cy="43924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Titre 1"/>
          <p:cNvSpPr txBox="1">
            <a:spLocks/>
          </p:cNvSpPr>
          <p:nvPr/>
        </p:nvSpPr>
        <p:spPr bwMode="auto">
          <a:xfrm>
            <a:off x="1429755" y="806039"/>
            <a:ext cx="7088458" cy="1110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Cambria" pitchFamily="18" charset="0"/>
              </a:defRPr>
            </a:lvl1pPr>
            <a:lvl2pPr marL="742950" indent="-285750">
              <a:defRPr>
                <a:solidFill>
                  <a:schemeClr val="tx1"/>
                </a:solidFill>
                <a:latin typeface="Cambria" pitchFamily="18" charset="0"/>
              </a:defRPr>
            </a:lvl2pPr>
            <a:lvl3pPr marL="1143000" indent="-228600">
              <a:defRPr>
                <a:solidFill>
                  <a:schemeClr val="tx1"/>
                </a:solidFill>
                <a:latin typeface="Cambria" pitchFamily="18" charset="0"/>
              </a:defRPr>
            </a:lvl3pPr>
            <a:lvl4pPr marL="1600200" indent="-228600">
              <a:defRPr>
                <a:solidFill>
                  <a:schemeClr val="tx1"/>
                </a:solidFill>
                <a:latin typeface="Cambria" pitchFamily="18" charset="0"/>
              </a:defRPr>
            </a:lvl4pPr>
            <a:lvl5pPr marL="2057400" indent="-228600">
              <a:defRPr>
                <a:solidFill>
                  <a:schemeClr val="tx1"/>
                </a:solidFill>
                <a:latin typeface="Cambria" pitchFamily="18" charset="0"/>
              </a:defRPr>
            </a:lvl5pPr>
            <a:lvl6pPr marL="2514600" indent="-228600" fontAlgn="base">
              <a:spcBef>
                <a:spcPct val="0"/>
              </a:spcBef>
              <a:spcAft>
                <a:spcPct val="0"/>
              </a:spcAft>
              <a:defRPr>
                <a:solidFill>
                  <a:schemeClr val="tx1"/>
                </a:solidFill>
                <a:latin typeface="Cambria" pitchFamily="18" charset="0"/>
              </a:defRPr>
            </a:lvl6pPr>
            <a:lvl7pPr marL="2971800" indent="-228600" fontAlgn="base">
              <a:spcBef>
                <a:spcPct val="0"/>
              </a:spcBef>
              <a:spcAft>
                <a:spcPct val="0"/>
              </a:spcAft>
              <a:defRPr>
                <a:solidFill>
                  <a:schemeClr val="tx1"/>
                </a:solidFill>
                <a:latin typeface="Cambria" pitchFamily="18" charset="0"/>
              </a:defRPr>
            </a:lvl7pPr>
            <a:lvl8pPr marL="3429000" indent="-228600" fontAlgn="base">
              <a:spcBef>
                <a:spcPct val="0"/>
              </a:spcBef>
              <a:spcAft>
                <a:spcPct val="0"/>
              </a:spcAft>
              <a:defRPr>
                <a:solidFill>
                  <a:schemeClr val="tx1"/>
                </a:solidFill>
                <a:latin typeface="Cambria" pitchFamily="18" charset="0"/>
              </a:defRPr>
            </a:lvl8pPr>
            <a:lvl9pPr marL="3886200" indent="-228600" fontAlgn="base">
              <a:spcBef>
                <a:spcPct val="0"/>
              </a:spcBef>
              <a:spcAft>
                <a:spcPct val="0"/>
              </a:spcAft>
              <a:defRPr>
                <a:solidFill>
                  <a:schemeClr val="tx1"/>
                </a:solidFill>
                <a:latin typeface="Cambria" pitchFamily="18" charset="0"/>
              </a:defRPr>
            </a:lvl9pPr>
          </a:lstStyle>
          <a:p>
            <a:pPr algn="ctr"/>
            <a:r>
              <a:rPr lang="fr-FR" altLang="fr-FR" sz="4400" dirty="0" smtClean="0">
                <a:solidFill>
                  <a:srgbClr val="0085C8"/>
                </a:solidFill>
                <a:latin typeface="Calibri" pitchFamily="34" charset="0"/>
              </a:rPr>
              <a:t> </a:t>
            </a:r>
            <a:r>
              <a:rPr lang="fr-FR" altLang="fr-FR" sz="3600" b="1" baseline="30000" dirty="0">
                <a:solidFill>
                  <a:srgbClr val="0085C8"/>
                </a:solidFill>
                <a:latin typeface="Calibri" pitchFamily="34" charset="0"/>
              </a:rPr>
              <a:t>Plus d’informations </a:t>
            </a:r>
            <a:r>
              <a:rPr lang="fr-FR" altLang="fr-FR" sz="3600" b="1" baseline="30000" dirty="0" smtClean="0">
                <a:solidFill>
                  <a:srgbClr val="0085C8"/>
                </a:solidFill>
                <a:latin typeface="Calibri" pitchFamily="34" charset="0"/>
              </a:rPr>
              <a:t>?</a:t>
            </a:r>
          </a:p>
          <a:p>
            <a:pPr algn="ctr"/>
            <a:r>
              <a:rPr lang="fr-FR" sz="3600" baseline="30000" dirty="0">
                <a:solidFill>
                  <a:srgbClr val="0085C8"/>
                </a:solidFill>
                <a:latin typeface="Calibri" pitchFamily="34" charset="0"/>
              </a:rPr>
              <a:t>V</a:t>
            </a:r>
            <a:r>
              <a:rPr lang="fr-FR" sz="3600" baseline="30000" dirty="0" smtClean="0">
                <a:solidFill>
                  <a:srgbClr val="0085C8"/>
                </a:solidFill>
                <a:latin typeface="Calibri" pitchFamily="34" charset="0"/>
              </a:rPr>
              <a:t>oici </a:t>
            </a:r>
            <a:r>
              <a:rPr lang="fr-FR" sz="3600" baseline="30000" dirty="0">
                <a:solidFill>
                  <a:srgbClr val="0085C8"/>
                </a:solidFill>
                <a:latin typeface="Calibri" pitchFamily="34" charset="0"/>
              </a:rPr>
              <a:t>les partenaires </a:t>
            </a:r>
            <a:r>
              <a:rPr lang="fr-FR" sz="3600" baseline="30000" dirty="0" smtClean="0">
                <a:solidFill>
                  <a:srgbClr val="0085C8"/>
                </a:solidFill>
                <a:latin typeface="Calibri" pitchFamily="34" charset="0"/>
              </a:rPr>
              <a:t>d’eforOwn </a:t>
            </a:r>
            <a:r>
              <a:rPr lang="fr-FR" sz="3600" baseline="30000" dirty="0">
                <a:solidFill>
                  <a:srgbClr val="0085C8"/>
                </a:solidFill>
                <a:latin typeface="Calibri" pitchFamily="34" charset="0"/>
              </a:rPr>
              <a:t>qui peuvent vous informer, vous former et vous </a:t>
            </a:r>
            <a:r>
              <a:rPr lang="fr-FR" sz="3600" baseline="30000" dirty="0" smtClean="0">
                <a:solidFill>
                  <a:srgbClr val="0085C8"/>
                </a:solidFill>
                <a:latin typeface="Calibri" pitchFamily="34" charset="0"/>
              </a:rPr>
              <a:t>accompagner</a:t>
            </a:r>
            <a:endParaRPr lang="fr-FR" sz="3600" baseline="30000" dirty="0">
              <a:solidFill>
                <a:srgbClr val="0085C8"/>
              </a:solidFill>
              <a:latin typeface="Calibri" pitchFamily="34" charset="0"/>
            </a:endParaRPr>
          </a:p>
        </p:txBody>
      </p:sp>
      <p:pic>
        <p:nvPicPr>
          <p:cNvPr id="12" name="Image 11"/>
          <p:cNvPicPr/>
          <p:nvPr/>
        </p:nvPicPr>
        <p:blipFill>
          <a:blip r:embed="rId2" cstate="print">
            <a:extLst>
              <a:ext uri="{28A0092B-C50C-407E-A947-70E740481C1C}">
                <a14:useLocalDpi xmlns:a14="http://schemas.microsoft.com/office/drawing/2010/main" val="0"/>
              </a:ext>
            </a:extLst>
          </a:blip>
          <a:stretch>
            <a:fillRect/>
          </a:stretch>
        </p:blipFill>
        <p:spPr>
          <a:xfrm>
            <a:off x="8630062" y="173207"/>
            <a:ext cx="1075913" cy="713005"/>
          </a:xfrm>
          <a:prstGeom prst="rect">
            <a:avLst/>
          </a:prstGeom>
        </p:spPr>
      </p:pic>
      <p:graphicFrame>
        <p:nvGraphicFramePr>
          <p:cNvPr id="13" name="Tableau 12"/>
          <p:cNvGraphicFramePr>
            <a:graphicFrameLocks noGrp="1"/>
          </p:cNvGraphicFramePr>
          <p:nvPr>
            <p:extLst>
              <p:ext uri="{D42A27DB-BD31-4B8C-83A1-F6EECF244321}">
                <p14:modId xmlns:p14="http://schemas.microsoft.com/office/powerpoint/2010/main" val="697377106"/>
              </p:ext>
            </p:extLst>
          </p:nvPr>
        </p:nvGraphicFramePr>
        <p:xfrm>
          <a:off x="1643660" y="2132856"/>
          <a:ext cx="6604000" cy="3978379"/>
        </p:xfrm>
        <a:graphic>
          <a:graphicData uri="http://schemas.openxmlformats.org/drawingml/2006/table">
            <a:tbl>
              <a:tblPr>
                <a:tableStyleId>{5C22544A-7EE6-4342-B048-85BDC9FD1C3A}</a:tableStyleId>
              </a:tblPr>
              <a:tblGrid>
                <a:gridCol w="1651000">
                  <a:extLst>
                    <a:ext uri="{9D8B030D-6E8A-4147-A177-3AD203B41FA5}">
                      <a16:colId xmlns="" xmlns:a16="http://schemas.microsoft.com/office/drawing/2014/main" val="2127339912"/>
                    </a:ext>
                  </a:extLst>
                </a:gridCol>
                <a:gridCol w="149200">
                  <a:extLst>
                    <a:ext uri="{9D8B030D-6E8A-4147-A177-3AD203B41FA5}">
                      <a16:colId xmlns="" xmlns:a16="http://schemas.microsoft.com/office/drawing/2014/main" val="3506855789"/>
                    </a:ext>
                  </a:extLst>
                </a:gridCol>
                <a:gridCol w="1584176">
                  <a:extLst>
                    <a:ext uri="{9D8B030D-6E8A-4147-A177-3AD203B41FA5}">
                      <a16:colId xmlns="" xmlns:a16="http://schemas.microsoft.com/office/drawing/2014/main" val="14667539"/>
                    </a:ext>
                  </a:extLst>
                </a:gridCol>
                <a:gridCol w="544949">
                  <a:extLst>
                    <a:ext uri="{9D8B030D-6E8A-4147-A177-3AD203B41FA5}">
                      <a16:colId xmlns="" xmlns:a16="http://schemas.microsoft.com/office/drawing/2014/main" val="2998329702"/>
                    </a:ext>
                  </a:extLst>
                </a:gridCol>
                <a:gridCol w="2674675">
                  <a:extLst>
                    <a:ext uri="{9D8B030D-6E8A-4147-A177-3AD203B41FA5}">
                      <a16:colId xmlns="" xmlns:a16="http://schemas.microsoft.com/office/drawing/2014/main" val="3383561395"/>
                    </a:ext>
                  </a:extLst>
                </a:gridCol>
              </a:tblGrid>
              <a:tr h="370840">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800" dirty="0" smtClean="0">
                          <a:solidFill>
                            <a:srgbClr val="0085C8"/>
                          </a:solidFill>
                          <a:latin typeface="Calibri"/>
                        </a:rPr>
                        <a:t>Vous êtes propriétaire forestier</a:t>
                      </a:r>
                      <a:endParaRPr lang="fr-FR" sz="1800" dirty="0" smtClean="0">
                        <a:solidFill>
                          <a:prstClr val="black"/>
                        </a:solidFill>
                        <a:latin typeface="Calibri"/>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fr-FR" dirty="0"/>
                    </a:p>
                  </a:txBody>
                  <a:tcPr>
                    <a:solidFill>
                      <a:schemeClr val="bg1"/>
                    </a:solidFill>
                  </a:tcPr>
                </a:tc>
                <a:tc hMerge="1">
                  <a:txBody>
                    <a:bodyPr/>
                    <a:lstStyle/>
                    <a:p>
                      <a:endParaRPr lang="fr-FR"/>
                    </a:p>
                  </a:txBody>
                  <a:tcPr/>
                </a:tc>
                <a:tc hMerge="1">
                  <a:txBody>
                    <a:bodyPr/>
                    <a:lstStyle/>
                    <a:p>
                      <a:endParaRPr lang="fr-FR"/>
                    </a:p>
                  </a:txBody>
                  <a:tcPr/>
                </a:tc>
                <a:tc hMerge="1">
                  <a:txBody>
                    <a:bodyPr/>
                    <a:lstStyle/>
                    <a:p>
                      <a:endParaRPr lang="fr-FR" dirty="0"/>
                    </a:p>
                  </a:txBody>
                  <a:tcPr>
                    <a:solidFill>
                      <a:schemeClr val="bg1"/>
                    </a:solidFill>
                  </a:tcPr>
                </a:tc>
                <a:extLst>
                  <a:ext uri="{0D108BD9-81ED-4DB2-BD59-A6C34878D82A}">
                    <a16:rowId xmlns="" xmlns:a16="http://schemas.microsoft.com/office/drawing/2014/main" val="2494024787"/>
                  </a:ext>
                </a:extLst>
              </a:tr>
              <a:tr h="16013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dirty="0" smtClean="0">
                          <a:solidFill>
                            <a:prstClr val="black"/>
                          </a:solidFill>
                          <a:latin typeface="Calibri"/>
                        </a:rPr>
                        <a:t>En Belgique</a:t>
                      </a:r>
                      <a:endParaRPr lang="fr-FR" sz="1000" dirty="0" smtClean="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3">
                  <a:txBody>
                    <a:bodyPr/>
                    <a:lstStyle/>
                    <a:p>
                      <a:pPr algn="ctr"/>
                      <a:r>
                        <a:rPr lang="fr-FR" sz="1000" dirty="0" smtClean="0">
                          <a:solidFill>
                            <a:prstClr val="black"/>
                          </a:solidFill>
                          <a:latin typeface="Calibri"/>
                        </a:rPr>
                        <a:t>               En Espagne</a:t>
                      </a:r>
                      <a:endParaRPr lang="fr-FR" sz="1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fr-FR"/>
                    </a:p>
                  </a:txBody>
                  <a:tcPr/>
                </a:tc>
                <a:tc hMerge="1">
                  <a:txBody>
                    <a:bodyPr/>
                    <a:lstStyle/>
                    <a:p>
                      <a:endParaRPr lang="fr-FR"/>
                    </a:p>
                  </a:txBody>
                  <a:tcPr/>
                </a:tc>
                <a:tc>
                  <a:txBody>
                    <a:bodyPr/>
                    <a:lstStyle/>
                    <a:p>
                      <a:pPr algn="ctr"/>
                      <a:r>
                        <a:rPr lang="fr-FR" sz="1000" dirty="0" smtClean="0">
                          <a:solidFill>
                            <a:prstClr val="black"/>
                          </a:solidFill>
                          <a:latin typeface="Calibri"/>
                        </a:rPr>
                        <a:t>En France</a:t>
                      </a:r>
                      <a:endParaRPr lang="fr-FR" sz="1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3008595017"/>
                  </a:ext>
                </a:extLst>
              </a:tr>
              <a:tr h="1285979">
                <a:tc>
                  <a:txBody>
                    <a:bodyPr/>
                    <a:lstStyle/>
                    <a:p>
                      <a:endParaRPr lang="fr-FR"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3">
                  <a:txBody>
                    <a:bodyPr/>
                    <a:lstStyle/>
                    <a:p>
                      <a:endParaRPr lang="fr-FR"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fr-FR"/>
                    </a:p>
                  </a:txBody>
                  <a:tcPr/>
                </a:tc>
                <a:tc hMerge="1">
                  <a:txBody>
                    <a:bodyPr/>
                    <a:lstStyle/>
                    <a:p>
                      <a:endParaRPr lang="fr-FR"/>
                    </a:p>
                  </a:txBody>
                  <a:tcPr/>
                </a:tc>
                <a:tc>
                  <a:txBody>
                    <a:bodyPr/>
                    <a:lstStyle/>
                    <a:p>
                      <a:endParaRPr lang="fr-FR"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 xmlns:a16="http://schemas.microsoft.com/office/drawing/2014/main" val="2482243314"/>
                  </a:ext>
                </a:extLst>
              </a:tr>
              <a:tr h="370840">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800" dirty="0" smtClean="0">
                          <a:solidFill>
                            <a:srgbClr val="0085C8"/>
                          </a:solidFill>
                          <a:latin typeface="Calibri"/>
                        </a:rPr>
                        <a:t>Vous êtes étudiant ou enseignant</a:t>
                      </a:r>
                      <a:endParaRPr lang="fr-FR" sz="1800" dirty="0" smtClean="0">
                        <a:solidFill>
                          <a:prstClr val="black"/>
                        </a:solidFill>
                        <a:latin typeface="Calibri"/>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fr-FR"/>
                    </a:p>
                  </a:txBody>
                  <a:tcPr/>
                </a:tc>
                <a:tc hMerge="1">
                  <a:txBody>
                    <a:bodyPr/>
                    <a:lstStyle/>
                    <a:p>
                      <a:endParaRPr lang="fr-FR"/>
                    </a:p>
                  </a:txBody>
                  <a:tcPr/>
                </a:tc>
                <a:tc hMerge="1">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851543184"/>
                  </a:ext>
                </a:extLst>
              </a:tr>
              <a:tr h="131683">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000" dirty="0" smtClean="0">
                          <a:solidFill>
                            <a:prstClr val="black"/>
                          </a:solidFill>
                          <a:latin typeface="Calibri"/>
                        </a:rPr>
                        <a:t>En Belgique</a:t>
                      </a:r>
                      <a:endParaRPr lang="fr-FR" sz="1000" dirty="0" smtClean="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fr-FR"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fr-FR" sz="1000" dirty="0" smtClean="0">
                          <a:solidFill>
                            <a:prstClr val="black"/>
                          </a:solidFill>
                          <a:latin typeface="Calibri"/>
                        </a:rPr>
                        <a:t> En Espagne</a:t>
                      </a:r>
                      <a:endParaRPr lang="fr-FR" sz="1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algn="ctr"/>
                      <a:r>
                        <a:rPr lang="fr-FR" sz="1000" dirty="0" smtClean="0">
                          <a:solidFill>
                            <a:prstClr val="black"/>
                          </a:solidFill>
                          <a:latin typeface="Calibri"/>
                        </a:rPr>
                        <a:t>En France</a:t>
                      </a:r>
                      <a:endParaRPr lang="fr-FR" sz="10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fr-FR" sz="10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2540358474"/>
                  </a:ext>
                </a:extLst>
              </a:tr>
              <a:tr h="370840">
                <a:tc gridSpan="2">
                  <a:txBody>
                    <a:bodyPr/>
                    <a:lstStyle/>
                    <a:p>
                      <a:endParaRPr lang="fr-FR" dirty="0" smtClean="0"/>
                    </a:p>
                    <a:p>
                      <a:endParaRPr lang="fr-FR" dirty="0" smtClean="0"/>
                    </a:p>
                    <a:p>
                      <a:endParaRPr lang="fr-FR" dirty="0" smtClean="0"/>
                    </a:p>
                    <a:p>
                      <a:endParaRPr lang="fr-FR" dirty="0" smtClean="0"/>
                    </a:p>
                    <a:p>
                      <a:endParaRPr lang="fr-FR"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fr-F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fr-F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endParaRPr lang="fr-FR"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 xmlns:a16="http://schemas.microsoft.com/office/drawing/2014/main" val="3580204364"/>
                  </a:ext>
                </a:extLst>
              </a:tr>
            </a:tbl>
          </a:graphicData>
        </a:graphic>
      </p:graphicFrame>
      <p:grpSp>
        <p:nvGrpSpPr>
          <p:cNvPr id="14" name="Groupe 13"/>
          <p:cNvGrpSpPr/>
          <p:nvPr/>
        </p:nvGrpSpPr>
        <p:grpSpPr>
          <a:xfrm>
            <a:off x="1647488" y="2820528"/>
            <a:ext cx="6518806" cy="2744448"/>
            <a:chOff x="1647488" y="2820528"/>
            <a:chExt cx="6518806" cy="2744448"/>
          </a:xfrm>
        </p:grpSpPr>
        <p:grpSp>
          <p:nvGrpSpPr>
            <p:cNvPr id="15" name="Groupe 14"/>
            <p:cNvGrpSpPr/>
            <p:nvPr/>
          </p:nvGrpSpPr>
          <p:grpSpPr>
            <a:xfrm>
              <a:off x="1647488" y="2820528"/>
              <a:ext cx="6518806" cy="2744448"/>
              <a:chOff x="3872880" y="1776035"/>
              <a:chExt cx="6518806" cy="2744448"/>
            </a:xfrm>
          </p:grpSpPr>
          <p:pic>
            <p:nvPicPr>
              <p:cNvPr id="18" name="Image 17">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78717" y="1776035"/>
                <a:ext cx="908891" cy="733732"/>
              </a:xfrm>
              <a:prstGeom prst="rect">
                <a:avLst/>
              </a:prstGeom>
            </p:spPr>
          </p:pic>
          <p:pic>
            <p:nvPicPr>
              <p:cNvPr id="19" name="Image 18">
                <a:hlinkClick r:id="rId5"/>
              </p:cNvPr>
              <p:cNvPicPr>
                <a:picLocks noChangeAspect="1"/>
              </p:cNvPicPr>
              <p:nvPr/>
            </p:nvPicPr>
            <p:blipFill rotWithShape="1">
              <a:blip r:embed="rId6" cstate="print">
                <a:extLst>
                  <a:ext uri="{28A0092B-C50C-407E-A947-70E740481C1C}">
                    <a14:useLocalDpi xmlns:a14="http://schemas.microsoft.com/office/drawing/2010/main" val="0"/>
                  </a:ext>
                </a:extLst>
              </a:blip>
              <a:srcRect l="3962" r="3239"/>
              <a:stretch/>
            </p:blipFill>
            <p:spPr>
              <a:xfrm>
                <a:off x="3872880" y="3567151"/>
                <a:ext cx="1706810" cy="815632"/>
              </a:xfrm>
              <a:prstGeom prst="rect">
                <a:avLst/>
              </a:prstGeom>
            </p:spPr>
          </p:pic>
          <p:pic>
            <p:nvPicPr>
              <p:cNvPr id="20" name="Image 19">
                <a:hlinkClick r:id="rId7"/>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43160" y="3678534"/>
                <a:ext cx="1432554" cy="704249"/>
              </a:xfrm>
              <a:prstGeom prst="rect">
                <a:avLst/>
              </a:prstGeom>
            </p:spPr>
          </p:pic>
          <p:pic>
            <p:nvPicPr>
              <p:cNvPr id="21" name="Image 20">
                <a:hlinkClick r:id="rId9"/>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28239" y="3678534"/>
                <a:ext cx="879496" cy="841949"/>
              </a:xfrm>
              <a:prstGeom prst="rect">
                <a:avLst/>
              </a:prstGeom>
            </p:spPr>
          </p:pic>
          <p:pic>
            <p:nvPicPr>
              <p:cNvPr id="22" name="Image 21">
                <a:hlinkClick r:id="rId11"/>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750926" y="3752644"/>
                <a:ext cx="640760" cy="468767"/>
              </a:xfrm>
              <a:prstGeom prst="rect">
                <a:avLst/>
              </a:prstGeom>
            </p:spPr>
          </p:pic>
          <p:pic>
            <p:nvPicPr>
              <p:cNvPr id="23" name="Image 22">
                <a:hlinkClick r:id="rId13"/>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366180" y="3770532"/>
                <a:ext cx="1221428" cy="629816"/>
              </a:xfrm>
              <a:prstGeom prst="rect">
                <a:avLst/>
              </a:prstGeom>
            </p:spPr>
          </p:pic>
        </p:grpSp>
        <p:pic>
          <p:nvPicPr>
            <p:cNvPr id="16" name="Image 15">
              <a:hlinkClick r:id="rId15"/>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976848" y="2925541"/>
              <a:ext cx="1478280" cy="426720"/>
            </a:xfrm>
            <a:prstGeom prst="rect">
              <a:avLst/>
            </a:prstGeom>
          </p:spPr>
        </p:pic>
      </p:grpSp>
      <p:sp>
        <p:nvSpPr>
          <p:cNvPr id="3" name="Rectangle 2"/>
          <p:cNvSpPr/>
          <p:nvPr/>
        </p:nvSpPr>
        <p:spPr>
          <a:xfrm>
            <a:off x="9489504" y="6165304"/>
            <a:ext cx="288032" cy="6206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hlinkClick r:id="rId17"/>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965665" y="2708920"/>
            <a:ext cx="1012986" cy="1105692"/>
          </a:xfrm>
          <a:prstGeom prst="rect">
            <a:avLst/>
          </a:prstGeom>
        </p:spPr>
      </p:pic>
    </p:spTree>
    <p:extLst>
      <p:ext uri="{BB962C8B-B14F-4D97-AF65-F5344CB8AC3E}">
        <p14:creationId xmlns:p14="http://schemas.microsoft.com/office/powerpoint/2010/main" val="6875041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6"/>
          <p:cNvGrpSpPr/>
          <p:nvPr/>
        </p:nvGrpSpPr>
        <p:grpSpPr>
          <a:xfrm>
            <a:off x="3224808" y="2164913"/>
            <a:ext cx="6611820" cy="3696335"/>
            <a:chOff x="3066789" y="2564904"/>
            <a:chExt cx="6611820" cy="3696335"/>
          </a:xfrm>
        </p:grpSpPr>
        <p:pic>
          <p:nvPicPr>
            <p:cNvPr id="10" name="Image 9"/>
            <p:cNvPicPr>
              <a:picLocks noChangeAspect="1"/>
            </p:cNvPicPr>
            <p:nvPr/>
          </p:nvPicPr>
          <p:blipFill>
            <a:blip r:embed="rId3"/>
            <a:stretch>
              <a:fillRect/>
            </a:stretch>
          </p:blipFill>
          <p:spPr>
            <a:xfrm>
              <a:off x="3066789" y="2710223"/>
              <a:ext cx="3518339" cy="3187115"/>
            </a:xfrm>
            <a:prstGeom prst="rect">
              <a:avLst/>
            </a:prstGeom>
          </p:spPr>
        </p:pic>
        <p:cxnSp>
          <p:nvCxnSpPr>
            <p:cNvPr id="3" name="Connecteur droit avec flèche 2"/>
            <p:cNvCxnSpPr/>
            <p:nvPr/>
          </p:nvCxnSpPr>
          <p:spPr>
            <a:xfrm flipH="1">
              <a:off x="5779686" y="3208716"/>
              <a:ext cx="828568" cy="781164"/>
            </a:xfrm>
            <a:prstGeom prst="straightConnector1">
              <a:avLst/>
            </a:prstGeom>
            <a:ln w="57150">
              <a:tailEnd type="triangle"/>
            </a:ln>
          </p:spPr>
          <p:style>
            <a:lnRef idx="1">
              <a:schemeClr val="accent3"/>
            </a:lnRef>
            <a:fillRef idx="0">
              <a:schemeClr val="accent3"/>
            </a:fillRef>
            <a:effectRef idx="0">
              <a:schemeClr val="accent3"/>
            </a:effectRef>
            <a:fontRef idx="minor">
              <a:schemeClr val="tx1"/>
            </a:fontRef>
          </p:style>
        </p:cxnSp>
        <p:cxnSp>
          <p:nvCxnSpPr>
            <p:cNvPr id="5" name="Connecteur droit avec flèche 4"/>
            <p:cNvCxnSpPr/>
            <p:nvPr/>
          </p:nvCxnSpPr>
          <p:spPr>
            <a:xfrm flipH="1" flipV="1">
              <a:off x="6052455" y="4488373"/>
              <a:ext cx="585625" cy="421863"/>
            </a:xfrm>
            <a:prstGeom prst="straightConnector1">
              <a:avLst/>
            </a:prstGeom>
            <a:ln w="57150">
              <a:solidFill>
                <a:srgbClr val="AD9025"/>
              </a:solidFill>
              <a:tailEnd type="triangle"/>
            </a:ln>
          </p:spPr>
          <p:style>
            <a:lnRef idx="1">
              <a:schemeClr val="accent3"/>
            </a:lnRef>
            <a:fillRef idx="0">
              <a:schemeClr val="accent3"/>
            </a:fillRef>
            <a:effectRef idx="0">
              <a:schemeClr val="accent3"/>
            </a:effectRef>
            <a:fontRef idx="minor">
              <a:schemeClr val="tx1"/>
            </a:fontRef>
          </p:style>
        </p:cxnSp>
        <p:cxnSp>
          <p:nvCxnSpPr>
            <p:cNvPr id="12" name="Connecteur droit avec flèche 11"/>
            <p:cNvCxnSpPr/>
            <p:nvPr/>
          </p:nvCxnSpPr>
          <p:spPr>
            <a:xfrm flipH="1" flipV="1">
              <a:off x="4953000" y="5015192"/>
              <a:ext cx="1653372" cy="215944"/>
            </a:xfrm>
            <a:prstGeom prst="straightConnector1">
              <a:avLst/>
            </a:prstGeom>
            <a:ln w="57150">
              <a:solidFill>
                <a:schemeClr val="accent4">
                  <a:lumMod val="75000"/>
                </a:schemeClr>
              </a:solidFill>
              <a:tailEnd type="triangle"/>
            </a:ln>
          </p:spPr>
          <p:style>
            <a:lnRef idx="1">
              <a:schemeClr val="accent3"/>
            </a:lnRef>
            <a:fillRef idx="0">
              <a:schemeClr val="accent3"/>
            </a:fillRef>
            <a:effectRef idx="0">
              <a:schemeClr val="accent3"/>
            </a:effectRef>
            <a:fontRef idx="minor">
              <a:schemeClr val="tx1"/>
            </a:fontRef>
          </p:style>
        </p:cxnSp>
        <p:pic>
          <p:nvPicPr>
            <p:cNvPr id="13" name="Image 12"/>
            <p:cNvPicPr/>
            <p:nvPr/>
          </p:nvPicPr>
          <p:blipFill>
            <a:blip r:embed="rId4">
              <a:extLst>
                <a:ext uri="{28A0092B-C50C-407E-A947-70E740481C1C}">
                  <a14:useLocalDpi xmlns:a14="http://schemas.microsoft.com/office/drawing/2010/main" val="0"/>
                </a:ext>
              </a:extLst>
            </a:blip>
            <a:stretch>
              <a:fillRect/>
            </a:stretch>
          </p:blipFill>
          <p:spPr>
            <a:xfrm>
              <a:off x="6613464" y="2564904"/>
              <a:ext cx="3065145" cy="3696335"/>
            </a:xfrm>
            <a:prstGeom prst="rect">
              <a:avLst/>
            </a:prstGeom>
          </p:spPr>
        </p:pic>
      </p:grpSp>
      <p:sp>
        <p:nvSpPr>
          <p:cNvPr id="19" name="Espace réservé du numéro de diapositive 18"/>
          <p:cNvSpPr>
            <a:spLocks noGrp="1"/>
          </p:cNvSpPr>
          <p:nvPr>
            <p:ph type="sldNum" sz="quarter" idx="12"/>
          </p:nvPr>
        </p:nvSpPr>
        <p:spPr>
          <a:xfrm>
            <a:off x="9201472" y="6453188"/>
            <a:ext cx="535442" cy="292099"/>
          </a:xfrm>
        </p:spPr>
        <p:txBody>
          <a:bodyPr/>
          <a:lstStyle/>
          <a:p>
            <a:pPr>
              <a:defRPr/>
            </a:pPr>
            <a:fld id="{B54FB362-7E15-46E9-88CF-01B6F4930102}" type="slidenum">
              <a:rPr lang="fr-FR"/>
              <a:pPr>
                <a:defRPr/>
              </a:pPr>
              <a:t>3</a:t>
            </a:fld>
            <a:endParaRPr lang="fr-FR" dirty="0"/>
          </a:p>
        </p:txBody>
      </p:sp>
      <p:sp>
        <p:nvSpPr>
          <p:cNvPr id="7172" name="Titre 1"/>
          <p:cNvSpPr>
            <a:spLocks noGrp="1"/>
          </p:cNvSpPr>
          <p:nvPr>
            <p:ph type="title" idx="4294967295"/>
          </p:nvPr>
        </p:nvSpPr>
        <p:spPr>
          <a:xfrm>
            <a:off x="1712640" y="342625"/>
            <a:ext cx="7436693" cy="576262"/>
          </a:xfrm>
        </p:spPr>
        <p:txBody>
          <a:bodyPr/>
          <a:lstStyle/>
          <a:p>
            <a:pPr algn="l"/>
            <a:r>
              <a:rPr lang="fr-FR" altLang="fr-FR" b="1" baseline="30000" dirty="0">
                <a:solidFill>
                  <a:srgbClr val="0085C8"/>
                </a:solidFill>
              </a:rPr>
              <a:t>Étape 1 : </a:t>
            </a:r>
            <a:r>
              <a:rPr lang="fr-FR" altLang="fr-FR" b="1" baseline="30000" dirty="0">
                <a:solidFill>
                  <a:srgbClr val="BE498B"/>
                </a:solidFill>
              </a:rPr>
              <a:t>Identification d’une station forestière</a:t>
            </a:r>
          </a:p>
        </p:txBody>
      </p:sp>
      <p:sp>
        <p:nvSpPr>
          <p:cNvPr id="7173" name="ZoneTexte 13"/>
          <p:cNvSpPr txBox="1">
            <a:spLocks noChangeArrowheads="1"/>
          </p:cNvSpPr>
          <p:nvPr/>
        </p:nvSpPr>
        <p:spPr bwMode="auto">
          <a:xfrm>
            <a:off x="1712640" y="979009"/>
            <a:ext cx="750520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itchFamily="18" charset="0"/>
              </a:defRPr>
            </a:lvl1pPr>
            <a:lvl2pPr marL="742950" indent="-285750">
              <a:defRPr>
                <a:solidFill>
                  <a:schemeClr val="tx1"/>
                </a:solidFill>
                <a:latin typeface="Cambria" pitchFamily="18" charset="0"/>
              </a:defRPr>
            </a:lvl2pPr>
            <a:lvl3pPr marL="1143000" indent="-228600">
              <a:defRPr>
                <a:solidFill>
                  <a:schemeClr val="tx1"/>
                </a:solidFill>
                <a:latin typeface="Cambria" pitchFamily="18" charset="0"/>
              </a:defRPr>
            </a:lvl3pPr>
            <a:lvl4pPr marL="1600200" indent="-228600">
              <a:defRPr>
                <a:solidFill>
                  <a:schemeClr val="tx1"/>
                </a:solidFill>
                <a:latin typeface="Cambria" pitchFamily="18" charset="0"/>
              </a:defRPr>
            </a:lvl4pPr>
            <a:lvl5pPr marL="2057400" indent="-228600">
              <a:defRPr>
                <a:solidFill>
                  <a:schemeClr val="tx1"/>
                </a:solidFill>
                <a:latin typeface="Cambria" pitchFamily="18" charset="0"/>
              </a:defRPr>
            </a:lvl5pPr>
            <a:lvl6pPr marL="2514600" indent="-228600" fontAlgn="base">
              <a:spcBef>
                <a:spcPct val="0"/>
              </a:spcBef>
              <a:spcAft>
                <a:spcPct val="0"/>
              </a:spcAft>
              <a:defRPr>
                <a:solidFill>
                  <a:schemeClr val="tx1"/>
                </a:solidFill>
                <a:latin typeface="Cambria" pitchFamily="18" charset="0"/>
              </a:defRPr>
            </a:lvl6pPr>
            <a:lvl7pPr marL="2971800" indent="-228600" fontAlgn="base">
              <a:spcBef>
                <a:spcPct val="0"/>
              </a:spcBef>
              <a:spcAft>
                <a:spcPct val="0"/>
              </a:spcAft>
              <a:defRPr>
                <a:solidFill>
                  <a:schemeClr val="tx1"/>
                </a:solidFill>
                <a:latin typeface="Cambria" pitchFamily="18" charset="0"/>
              </a:defRPr>
            </a:lvl7pPr>
            <a:lvl8pPr marL="3429000" indent="-228600" fontAlgn="base">
              <a:spcBef>
                <a:spcPct val="0"/>
              </a:spcBef>
              <a:spcAft>
                <a:spcPct val="0"/>
              </a:spcAft>
              <a:defRPr>
                <a:solidFill>
                  <a:schemeClr val="tx1"/>
                </a:solidFill>
                <a:latin typeface="Cambria" pitchFamily="18" charset="0"/>
              </a:defRPr>
            </a:lvl8pPr>
            <a:lvl9pPr marL="3886200" indent="-228600" fontAlgn="base">
              <a:spcBef>
                <a:spcPct val="0"/>
              </a:spcBef>
              <a:spcAft>
                <a:spcPct val="0"/>
              </a:spcAft>
              <a:defRPr>
                <a:solidFill>
                  <a:schemeClr val="tx1"/>
                </a:solidFill>
                <a:latin typeface="Cambria" pitchFamily="18" charset="0"/>
              </a:defRPr>
            </a:lvl9pPr>
          </a:lstStyle>
          <a:p>
            <a:pPr fontAlgn="auto">
              <a:spcBef>
                <a:spcPts val="0"/>
              </a:spcBef>
              <a:spcAft>
                <a:spcPts val="0"/>
              </a:spcAft>
              <a:defRPr/>
            </a:pPr>
            <a:r>
              <a:rPr lang="fr-FR" altLang="fr-FR" sz="2000" b="1" i="1" dirty="0">
                <a:solidFill>
                  <a:srgbClr val="0085C8"/>
                </a:solidFill>
                <a:latin typeface="Trebuchet MS" pitchFamily="34" charset="0"/>
              </a:rPr>
              <a:t>Objectif : </a:t>
            </a:r>
            <a:r>
              <a:rPr lang="fr-FR" sz="2000" b="1" i="1" dirty="0">
                <a:solidFill>
                  <a:srgbClr val="0085C8"/>
                </a:solidFill>
                <a:latin typeface="Trebuchet MS" pitchFamily="34" charset="0"/>
              </a:rPr>
              <a:t>Comprendre la notion de station forestière et ses caractéristiques</a:t>
            </a:r>
          </a:p>
        </p:txBody>
      </p:sp>
      <p:sp>
        <p:nvSpPr>
          <p:cNvPr id="9" name="ZoneTexte 8"/>
          <p:cNvSpPr txBox="1"/>
          <p:nvPr/>
        </p:nvSpPr>
        <p:spPr>
          <a:xfrm>
            <a:off x="704528" y="2041668"/>
            <a:ext cx="2664296" cy="4401205"/>
          </a:xfrm>
          <a:prstGeom prst="rect">
            <a:avLst/>
          </a:prstGeom>
          <a:noFill/>
        </p:spPr>
        <p:txBody>
          <a:bodyPr wrap="square">
            <a:spAutoFit/>
          </a:bodyPr>
          <a:lstStyle/>
          <a:p>
            <a:pPr fontAlgn="auto">
              <a:spcBef>
                <a:spcPts val="0"/>
              </a:spcBef>
              <a:spcAft>
                <a:spcPts val="0"/>
              </a:spcAft>
              <a:defRPr/>
            </a:pPr>
            <a:r>
              <a:rPr lang="fr-FR" sz="2000" dirty="0">
                <a:latin typeface="+mj-lt"/>
                <a:cs typeface="+mn-cs"/>
              </a:rPr>
              <a:t>La </a:t>
            </a:r>
            <a:r>
              <a:rPr lang="fr-FR" sz="2000" b="1" dirty="0">
                <a:solidFill>
                  <a:srgbClr val="BE498B"/>
                </a:solidFill>
                <a:latin typeface="+mj-lt"/>
                <a:cs typeface="+mn-cs"/>
              </a:rPr>
              <a:t>station forestière </a:t>
            </a:r>
            <a:r>
              <a:rPr lang="fr-FR" sz="2000" dirty="0">
                <a:latin typeface="+mj-lt"/>
                <a:cs typeface="+mn-cs"/>
              </a:rPr>
              <a:t>est définie par l’INRA (Institut National de la Recherche en Agronomie, en France) comme « </a:t>
            </a:r>
            <a:r>
              <a:rPr lang="fr-FR" sz="2000" b="1" dirty="0">
                <a:solidFill>
                  <a:srgbClr val="BE498B"/>
                </a:solidFill>
                <a:latin typeface="+mj-lt"/>
                <a:cs typeface="+mn-cs"/>
              </a:rPr>
              <a:t>une étendue de terrain, de superficie variable, homogène dans ses conditions </a:t>
            </a:r>
            <a:r>
              <a:rPr lang="fr-FR" sz="2000" b="1" dirty="0" smtClean="0">
                <a:solidFill>
                  <a:srgbClr val="BE498B"/>
                </a:solidFill>
                <a:latin typeface="+mj-lt"/>
                <a:cs typeface="+mn-cs"/>
              </a:rPr>
              <a:t>écologiques </a:t>
            </a:r>
            <a:r>
              <a:rPr lang="fr-FR" sz="2000" dirty="0">
                <a:latin typeface="+mj-lt"/>
                <a:cs typeface="+mn-cs"/>
              </a:rPr>
              <a:t>»</a:t>
            </a:r>
            <a:r>
              <a:rPr lang="fr-FR" sz="2000" dirty="0" smtClean="0">
                <a:latin typeface="+mj-lt"/>
                <a:cs typeface="+mn-cs"/>
              </a:rPr>
              <a:t> </a:t>
            </a:r>
            <a:r>
              <a:rPr lang="fr-FR" sz="2000" dirty="0">
                <a:latin typeface="+mj-lt"/>
                <a:cs typeface="+mn-cs"/>
              </a:rPr>
              <a:t>(</a:t>
            </a:r>
            <a:r>
              <a:rPr lang="fr-FR" sz="2000" dirty="0" smtClean="0">
                <a:latin typeface="+mj-lt"/>
                <a:cs typeface="+mn-cs"/>
              </a:rPr>
              <a:t>topographie, sol, microclimat, et </a:t>
            </a:r>
            <a:r>
              <a:rPr lang="fr-FR" sz="2000" dirty="0">
                <a:latin typeface="+mj-lt"/>
                <a:cs typeface="+mn-cs"/>
              </a:rPr>
              <a:t>composition floristique)</a:t>
            </a:r>
          </a:p>
        </p:txBody>
      </p:sp>
      <p:sp>
        <p:nvSpPr>
          <p:cNvPr id="20" name="ZoneTexte 6"/>
          <p:cNvSpPr txBox="1">
            <a:spLocks noChangeArrowheads="1"/>
          </p:cNvSpPr>
          <p:nvPr/>
        </p:nvSpPr>
        <p:spPr bwMode="auto">
          <a:xfrm rot="16200000">
            <a:off x="-2157684" y="3909769"/>
            <a:ext cx="5126583" cy="420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itchFamily="18" charset="0"/>
              </a:defRPr>
            </a:lvl1pPr>
            <a:lvl2pPr marL="742950" indent="-285750">
              <a:defRPr>
                <a:solidFill>
                  <a:schemeClr val="tx1"/>
                </a:solidFill>
                <a:latin typeface="Cambria" pitchFamily="18" charset="0"/>
              </a:defRPr>
            </a:lvl2pPr>
            <a:lvl3pPr marL="1143000" indent="-228600">
              <a:defRPr>
                <a:solidFill>
                  <a:schemeClr val="tx1"/>
                </a:solidFill>
                <a:latin typeface="Cambria" pitchFamily="18" charset="0"/>
              </a:defRPr>
            </a:lvl3pPr>
            <a:lvl4pPr marL="1600200" indent="-228600">
              <a:defRPr>
                <a:solidFill>
                  <a:schemeClr val="tx1"/>
                </a:solidFill>
                <a:latin typeface="Cambria" pitchFamily="18" charset="0"/>
              </a:defRPr>
            </a:lvl4pPr>
            <a:lvl5pPr marL="2057400" indent="-228600">
              <a:defRPr>
                <a:solidFill>
                  <a:schemeClr val="tx1"/>
                </a:solidFill>
                <a:latin typeface="Cambria" pitchFamily="18" charset="0"/>
              </a:defRPr>
            </a:lvl5pPr>
            <a:lvl6pPr marL="2514600" indent="-228600" fontAlgn="base">
              <a:spcBef>
                <a:spcPct val="0"/>
              </a:spcBef>
              <a:spcAft>
                <a:spcPct val="0"/>
              </a:spcAft>
              <a:defRPr>
                <a:solidFill>
                  <a:schemeClr val="tx1"/>
                </a:solidFill>
                <a:latin typeface="Cambria" pitchFamily="18" charset="0"/>
              </a:defRPr>
            </a:lvl6pPr>
            <a:lvl7pPr marL="2971800" indent="-228600" fontAlgn="base">
              <a:spcBef>
                <a:spcPct val="0"/>
              </a:spcBef>
              <a:spcAft>
                <a:spcPct val="0"/>
              </a:spcAft>
              <a:defRPr>
                <a:solidFill>
                  <a:schemeClr val="tx1"/>
                </a:solidFill>
                <a:latin typeface="Cambria" pitchFamily="18" charset="0"/>
              </a:defRPr>
            </a:lvl7pPr>
            <a:lvl8pPr marL="3429000" indent="-228600" fontAlgn="base">
              <a:spcBef>
                <a:spcPct val="0"/>
              </a:spcBef>
              <a:spcAft>
                <a:spcPct val="0"/>
              </a:spcAft>
              <a:defRPr>
                <a:solidFill>
                  <a:schemeClr val="tx1"/>
                </a:solidFill>
                <a:latin typeface="Cambria" pitchFamily="18" charset="0"/>
              </a:defRPr>
            </a:lvl8pPr>
            <a:lvl9pPr marL="3886200" indent="-228600" fontAlgn="base">
              <a:spcBef>
                <a:spcPct val="0"/>
              </a:spcBef>
              <a:spcAft>
                <a:spcPct val="0"/>
              </a:spcAft>
              <a:defRPr>
                <a:solidFill>
                  <a:schemeClr val="tx1"/>
                </a:solidFill>
                <a:latin typeface="Cambria" pitchFamily="18" charset="0"/>
              </a:defRPr>
            </a:lvl9pPr>
          </a:lstStyle>
          <a:p>
            <a:pPr algn="ctr"/>
            <a:r>
              <a:rPr lang="fr-FR" altLang="fr-FR" sz="3200" b="1" i="1" baseline="30000" dirty="0" smtClean="0">
                <a:solidFill>
                  <a:srgbClr val="0085C8"/>
                </a:solidFill>
                <a:latin typeface="Calibri" pitchFamily="34" charset="0"/>
              </a:rPr>
              <a:t>Identification </a:t>
            </a:r>
            <a:r>
              <a:rPr lang="fr-FR" altLang="fr-FR" sz="3200" b="1" i="1" baseline="30000" dirty="0">
                <a:solidFill>
                  <a:srgbClr val="0085C8"/>
                </a:solidFill>
                <a:latin typeface="Calibri" pitchFamily="34" charset="0"/>
              </a:rPr>
              <a:t>d’une station forestière</a:t>
            </a:r>
          </a:p>
        </p:txBody>
      </p:sp>
    </p:spTree>
    <p:extLst>
      <p:ext uri="{BB962C8B-B14F-4D97-AF65-F5344CB8AC3E}">
        <p14:creationId xmlns:p14="http://schemas.microsoft.com/office/powerpoint/2010/main" val="32712469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9201472" y="6453188"/>
            <a:ext cx="535442" cy="292099"/>
          </a:xfrm>
        </p:spPr>
        <p:txBody>
          <a:bodyPr/>
          <a:lstStyle/>
          <a:p>
            <a:pPr>
              <a:defRPr/>
            </a:pPr>
            <a:fld id="{5D393273-DA96-4F6F-9159-149960990A5B}" type="slidenum">
              <a:rPr lang="fr-FR"/>
              <a:pPr>
                <a:defRPr/>
              </a:pPr>
              <a:t>4</a:t>
            </a:fld>
            <a:endParaRPr lang="fr-FR" dirty="0"/>
          </a:p>
        </p:txBody>
      </p:sp>
      <p:sp>
        <p:nvSpPr>
          <p:cNvPr id="12" name="Titre 1"/>
          <p:cNvSpPr txBox="1">
            <a:spLocks/>
          </p:cNvSpPr>
          <p:nvPr/>
        </p:nvSpPr>
        <p:spPr bwMode="auto">
          <a:xfrm>
            <a:off x="1008186" y="620688"/>
            <a:ext cx="876935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just"/>
            <a:r>
              <a:rPr lang="fr-FR" altLang="fr-FR" b="1" baseline="30000" dirty="0">
                <a:solidFill>
                  <a:srgbClr val="0085C8"/>
                </a:solidFill>
              </a:rPr>
              <a:t>Étape 2 : </a:t>
            </a:r>
            <a:r>
              <a:rPr lang="fr-FR" b="1" baseline="30000" dirty="0" smtClean="0">
                <a:solidFill>
                  <a:srgbClr val="BE498B"/>
                </a:solidFill>
              </a:rPr>
              <a:t>Définir les paramètres d’étude de la station avec le vocabulaire technique adéquat</a:t>
            </a:r>
            <a:endParaRPr lang="fr-FR" altLang="fr-FR" b="1" cap="all" baseline="30000" dirty="0">
              <a:solidFill>
                <a:srgbClr val="BE498B"/>
              </a:solidFill>
            </a:endParaRPr>
          </a:p>
        </p:txBody>
      </p:sp>
      <p:sp>
        <p:nvSpPr>
          <p:cNvPr id="10" name="ZoneTexte 9"/>
          <p:cNvSpPr txBox="1"/>
          <p:nvPr/>
        </p:nvSpPr>
        <p:spPr>
          <a:xfrm>
            <a:off x="773941" y="1837458"/>
            <a:ext cx="4057936" cy="2279452"/>
          </a:xfrm>
          <a:prstGeom prst="roundRect">
            <a:avLst>
              <a:gd name="adj" fmla="val 9719"/>
            </a:avLst>
          </a:prstGeom>
        </p:spPr>
        <p:style>
          <a:lnRef idx="2">
            <a:schemeClr val="accent1"/>
          </a:lnRef>
          <a:fillRef idx="1">
            <a:schemeClr val="lt1"/>
          </a:fillRef>
          <a:effectRef idx="0">
            <a:schemeClr val="accent1"/>
          </a:effectRef>
          <a:fontRef idx="minor">
            <a:schemeClr val="dk1"/>
          </a:fontRef>
        </p:style>
        <p:txBody>
          <a:bodyPr wrap="square" lIns="72000" tIns="0" rIns="36000" bIns="0" rtlCol="0">
            <a:spAutoFit/>
          </a:bodyPr>
          <a:lstStyle/>
          <a:p>
            <a:pPr marL="342900" indent="-342900" algn="just">
              <a:buFont typeface="+mj-lt"/>
              <a:buAutoNum type="arabicPeriod"/>
            </a:pPr>
            <a:r>
              <a:rPr lang="fr-FR" sz="2000" dirty="0" smtClean="0">
                <a:latin typeface="+mj-lt"/>
                <a:cs typeface="+mn-cs"/>
              </a:rPr>
              <a:t>Des </a:t>
            </a:r>
            <a:r>
              <a:rPr lang="fr-FR" sz="2000" dirty="0">
                <a:latin typeface="+mj-lt"/>
                <a:cs typeface="+mn-cs"/>
              </a:rPr>
              <a:t>caractéristiques abiotiques liées à la </a:t>
            </a:r>
            <a:r>
              <a:rPr lang="fr-FR" sz="2000" b="1" dirty="0">
                <a:solidFill>
                  <a:srgbClr val="BE498B"/>
                </a:solidFill>
                <a:latin typeface="+mj-lt"/>
                <a:cs typeface="+mn-cs"/>
              </a:rPr>
              <a:t>position dans le paysage </a:t>
            </a:r>
            <a:r>
              <a:rPr lang="fr-FR" sz="2000" dirty="0">
                <a:latin typeface="+mj-lt"/>
                <a:cs typeface="+mn-cs"/>
              </a:rPr>
              <a:t>(climat, topographie, roche mère notamment)</a:t>
            </a:r>
          </a:p>
          <a:p>
            <a:pPr marL="342900" indent="-342900" algn="just">
              <a:buFont typeface="+mj-lt"/>
              <a:buAutoNum type="arabicPeriod"/>
            </a:pPr>
            <a:r>
              <a:rPr lang="fr-FR" sz="2000" dirty="0">
                <a:latin typeface="+mj-lt"/>
                <a:cs typeface="+mn-cs"/>
              </a:rPr>
              <a:t>Des </a:t>
            </a:r>
            <a:r>
              <a:rPr lang="fr-FR" sz="2000" b="1" dirty="0">
                <a:solidFill>
                  <a:srgbClr val="BE498B"/>
                </a:solidFill>
                <a:latin typeface="+mj-lt"/>
                <a:cs typeface="+mn-cs"/>
              </a:rPr>
              <a:t>caractéristiques liées au sol </a:t>
            </a:r>
            <a:r>
              <a:rPr lang="fr-FR" sz="2000" dirty="0">
                <a:latin typeface="+mj-lt"/>
                <a:cs typeface="+mn-cs"/>
              </a:rPr>
              <a:t>notamment : une forme d’humus</a:t>
            </a:r>
          </a:p>
          <a:p>
            <a:pPr marL="342900" indent="-342900" algn="just">
              <a:buFont typeface="+mj-lt"/>
              <a:buAutoNum type="arabicPeriod"/>
            </a:pPr>
            <a:r>
              <a:rPr lang="fr-FR" sz="2000" dirty="0">
                <a:latin typeface="+mj-lt"/>
                <a:cs typeface="+mn-cs"/>
              </a:rPr>
              <a:t>Une </a:t>
            </a:r>
            <a:r>
              <a:rPr lang="fr-FR" sz="2000" b="1" dirty="0" smtClean="0">
                <a:solidFill>
                  <a:srgbClr val="BE498B"/>
                </a:solidFill>
                <a:latin typeface="+mj-lt"/>
                <a:cs typeface="+mn-cs"/>
              </a:rPr>
              <a:t>texture</a:t>
            </a:r>
            <a:endParaRPr lang="fr-FR" sz="2000" dirty="0">
              <a:latin typeface="+mj-lt"/>
              <a:cs typeface="+mn-cs"/>
            </a:endParaRPr>
          </a:p>
        </p:txBody>
      </p:sp>
      <p:sp>
        <p:nvSpPr>
          <p:cNvPr id="5" name="ZoneTexte 4"/>
          <p:cNvSpPr txBox="1"/>
          <p:nvPr/>
        </p:nvSpPr>
        <p:spPr>
          <a:xfrm>
            <a:off x="1550432" y="4236285"/>
            <a:ext cx="8186482" cy="1015663"/>
          </a:xfrm>
          <a:prstGeom prst="rect">
            <a:avLst/>
          </a:prstGeom>
          <a:noFill/>
        </p:spPr>
        <p:txBody>
          <a:bodyPr wrap="square" rtlCol="0">
            <a:spAutoFit/>
          </a:bodyPr>
          <a:lstStyle/>
          <a:p>
            <a:pPr algn="just"/>
            <a:r>
              <a:rPr lang="fr-FR" sz="2000" dirty="0">
                <a:latin typeface="+mj-lt"/>
                <a:cs typeface="+mn-cs"/>
              </a:rPr>
              <a:t>A croiser avec des </a:t>
            </a:r>
            <a:r>
              <a:rPr lang="fr-FR" sz="2000" b="1" dirty="0">
                <a:solidFill>
                  <a:srgbClr val="BE498B"/>
                </a:solidFill>
                <a:latin typeface="+mj-lt"/>
                <a:cs typeface="+mn-cs"/>
              </a:rPr>
              <a:t>guides de stations </a:t>
            </a:r>
            <a:r>
              <a:rPr lang="fr-FR" sz="2000" dirty="0" smtClean="0">
                <a:latin typeface="+mj-lt"/>
                <a:cs typeface="+mn-cs"/>
              </a:rPr>
              <a:t>pour obtenir </a:t>
            </a:r>
            <a:r>
              <a:rPr lang="fr-FR" sz="2000" dirty="0">
                <a:latin typeface="+mj-lt"/>
                <a:cs typeface="+mn-cs"/>
              </a:rPr>
              <a:t>des informations sur les potentialités de production (Ex : Guide d’identification des stations des milieux forestiers de la </a:t>
            </a:r>
            <a:r>
              <a:rPr lang="fr-FR" sz="2000" dirty="0" smtClean="0">
                <a:latin typeface="+mj-lt"/>
                <a:cs typeface="+mn-cs"/>
              </a:rPr>
              <a:t>plaine </a:t>
            </a:r>
            <a:r>
              <a:rPr lang="fr-FR" sz="2000" dirty="0">
                <a:latin typeface="+mj-lt"/>
                <a:cs typeface="+mn-cs"/>
              </a:rPr>
              <a:t>lorraine, France</a:t>
            </a:r>
            <a:r>
              <a:rPr lang="fr-FR" sz="2000" dirty="0" smtClean="0">
                <a:latin typeface="+mj-lt"/>
                <a:cs typeface="+mn-cs"/>
              </a:rPr>
              <a:t>).</a:t>
            </a:r>
            <a:endParaRPr lang="fr-FR" sz="2000" dirty="0">
              <a:latin typeface="+mj-lt"/>
              <a:cs typeface="+mn-cs"/>
            </a:endParaRPr>
          </a:p>
        </p:txBody>
      </p:sp>
      <p:sp>
        <p:nvSpPr>
          <p:cNvPr id="6" name="ZoneTexte 5"/>
          <p:cNvSpPr txBox="1"/>
          <p:nvPr/>
        </p:nvSpPr>
        <p:spPr>
          <a:xfrm>
            <a:off x="784349" y="1340768"/>
            <a:ext cx="5032747" cy="400110"/>
          </a:xfrm>
          <a:prstGeom prst="rect">
            <a:avLst/>
          </a:prstGeom>
          <a:noFill/>
        </p:spPr>
        <p:txBody>
          <a:bodyPr wrap="square" rtlCol="0">
            <a:spAutoFit/>
          </a:bodyPr>
          <a:lstStyle/>
          <a:p>
            <a:pPr algn="just"/>
            <a:r>
              <a:rPr lang="fr-FR" sz="2000" dirty="0">
                <a:latin typeface="+mj-lt"/>
                <a:cs typeface="+mn-cs"/>
              </a:rPr>
              <a:t>Les paramètres d’étude sont déterminés par </a:t>
            </a:r>
            <a:r>
              <a:rPr lang="fr-FR" sz="2000" dirty="0" smtClean="0">
                <a:latin typeface="+mj-lt"/>
                <a:cs typeface="+mn-cs"/>
              </a:rPr>
              <a:t>:</a:t>
            </a:r>
            <a:endParaRPr lang="fr-FR" sz="2000" dirty="0">
              <a:latin typeface="+mj-lt"/>
              <a:cs typeface="+mn-cs"/>
            </a:endParaRPr>
          </a:p>
        </p:txBody>
      </p:sp>
      <p:sp>
        <p:nvSpPr>
          <p:cNvPr id="7" name="ZoneTexte 6"/>
          <p:cNvSpPr txBox="1"/>
          <p:nvPr/>
        </p:nvSpPr>
        <p:spPr>
          <a:xfrm>
            <a:off x="4936178" y="1780866"/>
            <a:ext cx="4841357" cy="2366758"/>
          </a:xfrm>
          <a:prstGeom prst="roundRect">
            <a:avLst>
              <a:gd name="adj" fmla="val 10127"/>
            </a:avLst>
          </a:prstGeom>
        </p:spPr>
        <p:style>
          <a:lnRef idx="2">
            <a:schemeClr val="accent1"/>
          </a:lnRef>
          <a:fillRef idx="1">
            <a:schemeClr val="lt1"/>
          </a:fillRef>
          <a:effectRef idx="0">
            <a:schemeClr val="accent1"/>
          </a:effectRef>
          <a:fontRef idx="minor">
            <a:schemeClr val="dk1"/>
          </a:fontRef>
        </p:style>
        <p:txBody>
          <a:bodyPr wrap="square" lIns="72000" tIns="0" rIns="36000" bIns="0" rtlCol="0">
            <a:spAutoFit/>
          </a:bodyPr>
          <a:lstStyle/>
          <a:p>
            <a:pPr marL="457200" indent="-457200" algn="just">
              <a:buFont typeface="+mj-lt"/>
              <a:buAutoNum type="arabicPeriod" startAt="4"/>
            </a:pPr>
            <a:r>
              <a:rPr lang="fr-FR" sz="2000" dirty="0" smtClean="0">
                <a:latin typeface="+mj-lt"/>
                <a:cs typeface="+mn-cs"/>
              </a:rPr>
              <a:t>Une </a:t>
            </a:r>
            <a:r>
              <a:rPr lang="fr-FR" sz="2000" b="1" dirty="0">
                <a:solidFill>
                  <a:srgbClr val="BE498B"/>
                </a:solidFill>
                <a:latin typeface="+mj-lt"/>
                <a:cs typeface="+mn-cs"/>
              </a:rPr>
              <a:t>RUM</a:t>
            </a:r>
            <a:r>
              <a:rPr lang="fr-FR" sz="2000" dirty="0">
                <a:latin typeface="+mj-lt"/>
                <a:cs typeface="+mn-cs"/>
              </a:rPr>
              <a:t> (Réserve Utile Maximale) et l’hydromorphie</a:t>
            </a:r>
          </a:p>
          <a:p>
            <a:pPr marL="342900" indent="-342900" algn="just">
              <a:buFont typeface="+mj-lt"/>
              <a:buAutoNum type="arabicPeriod" startAt="4"/>
            </a:pPr>
            <a:r>
              <a:rPr lang="fr-FR" sz="2000" dirty="0">
                <a:latin typeface="+mj-lt"/>
                <a:cs typeface="+mn-cs"/>
              </a:rPr>
              <a:t>Une </a:t>
            </a:r>
            <a:r>
              <a:rPr lang="fr-FR" sz="2000" b="1" dirty="0">
                <a:solidFill>
                  <a:srgbClr val="BE498B"/>
                </a:solidFill>
                <a:latin typeface="+mj-lt"/>
                <a:cs typeface="+mn-cs"/>
              </a:rPr>
              <a:t>structure</a:t>
            </a:r>
          </a:p>
          <a:p>
            <a:pPr marL="342900" indent="-342900" algn="just">
              <a:buFont typeface="+mj-lt"/>
              <a:buAutoNum type="arabicPeriod" startAt="4"/>
            </a:pPr>
            <a:r>
              <a:rPr lang="fr-FR" sz="2000" dirty="0">
                <a:latin typeface="+mj-lt"/>
                <a:cs typeface="+mn-cs"/>
              </a:rPr>
              <a:t>Une </a:t>
            </a:r>
            <a:r>
              <a:rPr lang="fr-FR" sz="2000" b="1" dirty="0">
                <a:solidFill>
                  <a:srgbClr val="BE498B"/>
                </a:solidFill>
                <a:latin typeface="+mj-lt"/>
                <a:cs typeface="+mn-cs"/>
              </a:rPr>
              <a:t>richesse chimique du sol </a:t>
            </a:r>
            <a:r>
              <a:rPr lang="fr-FR" sz="2000" dirty="0">
                <a:latin typeface="+mj-lt"/>
                <a:cs typeface="+mn-cs"/>
              </a:rPr>
              <a:t>et la contrainte liée à la présence de calcaire actif</a:t>
            </a:r>
          </a:p>
          <a:p>
            <a:pPr marL="342900" indent="-342900" algn="just">
              <a:buFont typeface="+mj-lt"/>
              <a:buAutoNum type="arabicPeriod" startAt="4"/>
            </a:pPr>
            <a:r>
              <a:rPr lang="fr-FR" sz="2000" dirty="0">
                <a:latin typeface="+mj-lt"/>
                <a:cs typeface="+mn-cs"/>
              </a:rPr>
              <a:t>Une </a:t>
            </a:r>
            <a:r>
              <a:rPr lang="fr-FR" sz="2000" b="1" dirty="0">
                <a:solidFill>
                  <a:srgbClr val="BE498B"/>
                </a:solidFill>
                <a:latin typeface="+mj-lt"/>
                <a:cs typeface="+mn-cs"/>
              </a:rPr>
              <a:t>végétation indicatrice</a:t>
            </a:r>
          </a:p>
        </p:txBody>
      </p:sp>
      <p:sp>
        <p:nvSpPr>
          <p:cNvPr id="8" name="ZoneTexte 7"/>
          <p:cNvSpPr txBox="1"/>
          <p:nvPr/>
        </p:nvSpPr>
        <p:spPr>
          <a:xfrm>
            <a:off x="784349" y="5287764"/>
            <a:ext cx="8993185" cy="1021556"/>
          </a:xfrm>
          <a:prstGeom prst="roundRect">
            <a:avLst/>
          </a:prstGeom>
        </p:spPr>
        <p:style>
          <a:lnRef idx="2">
            <a:schemeClr val="accent2"/>
          </a:lnRef>
          <a:fillRef idx="1">
            <a:schemeClr val="lt1"/>
          </a:fillRef>
          <a:effectRef idx="0">
            <a:schemeClr val="accent2"/>
          </a:effectRef>
          <a:fontRef idx="minor">
            <a:schemeClr val="dk1"/>
          </a:fontRef>
        </p:style>
        <p:txBody>
          <a:bodyPr wrap="square" lIns="0" tIns="0" rIns="0" bIns="0" rtlCol="0">
            <a:spAutoFit/>
          </a:bodyPr>
          <a:lstStyle/>
          <a:p>
            <a:pPr algn="just"/>
            <a:r>
              <a:rPr lang="fr-FR" sz="2000" dirty="0" smtClean="0">
                <a:latin typeface="+mj-lt"/>
                <a:cs typeface="+mn-cs"/>
              </a:rPr>
              <a:t>Le </a:t>
            </a:r>
            <a:r>
              <a:rPr lang="fr-FR" sz="2000" dirty="0">
                <a:latin typeface="+mj-lt"/>
                <a:cs typeface="+mn-cs"/>
              </a:rPr>
              <a:t>climat de la station et ses caractéristiques sont disponibles sur des diagrammes ombrothermiques, les roches mères sur des cartes </a:t>
            </a:r>
            <a:r>
              <a:rPr lang="fr-FR" sz="2000" dirty="0" smtClean="0">
                <a:latin typeface="+mj-lt"/>
                <a:cs typeface="+mn-cs"/>
              </a:rPr>
              <a:t>géologiques </a:t>
            </a:r>
            <a:r>
              <a:rPr lang="fr-FR" sz="2000" dirty="0" smtClean="0">
                <a:latin typeface="+mj-lt"/>
              </a:rPr>
              <a:t>(</a:t>
            </a:r>
            <a:r>
              <a:rPr lang="fr-FR" sz="2000" dirty="0" smtClean="0">
                <a:latin typeface="+mj-lt"/>
                <a:cs typeface="+mn-cs"/>
              </a:rPr>
              <a:t>GÉOPORTAIL</a:t>
            </a:r>
            <a:r>
              <a:rPr lang="fr-FR" sz="2000" dirty="0">
                <a:latin typeface="+mj-lt"/>
                <a:cs typeface="+mn-cs"/>
              </a:rPr>
              <a:t>, INFOTERRE</a:t>
            </a:r>
            <a:r>
              <a:rPr lang="fr-FR" sz="2000" dirty="0" smtClean="0">
                <a:latin typeface="+mj-lt"/>
              </a:rPr>
              <a:t>), </a:t>
            </a:r>
            <a:r>
              <a:rPr lang="fr-FR" sz="2000" dirty="0">
                <a:latin typeface="+mj-lt"/>
                <a:cs typeface="+mn-cs"/>
              </a:rPr>
              <a:t>la topographie estimée par des outils spécialisés (</a:t>
            </a:r>
            <a:r>
              <a:rPr lang="fr-FR" sz="2000" dirty="0" err="1" smtClean="0">
                <a:latin typeface="+mj-lt"/>
                <a:cs typeface="+mn-cs"/>
              </a:rPr>
              <a:t>Sunnto</a:t>
            </a:r>
            <a:r>
              <a:rPr lang="fr-FR" sz="2000" dirty="0" smtClean="0">
                <a:latin typeface="+mj-lt"/>
                <a:cs typeface="+mn-cs"/>
              </a:rPr>
              <a:t>, </a:t>
            </a:r>
            <a:r>
              <a:rPr lang="fr-FR" sz="2000" dirty="0" err="1" smtClean="0">
                <a:latin typeface="+mj-lt"/>
                <a:cs typeface="+mn-cs"/>
              </a:rPr>
              <a:t>clisimètre</a:t>
            </a:r>
            <a:r>
              <a:rPr lang="fr-FR" sz="2000" dirty="0" smtClean="0">
                <a:latin typeface="+mj-lt"/>
                <a:cs typeface="+mn-cs"/>
              </a:rPr>
              <a:t>).</a:t>
            </a:r>
            <a:endParaRPr lang="fr-FR" sz="2000" dirty="0">
              <a:latin typeface="+mj-lt"/>
              <a:cs typeface="+mn-cs"/>
            </a:endParaRPr>
          </a:p>
        </p:txBody>
      </p:sp>
      <p:sp>
        <p:nvSpPr>
          <p:cNvPr id="2" name="Flèche droite 1"/>
          <p:cNvSpPr/>
          <p:nvPr/>
        </p:nvSpPr>
        <p:spPr>
          <a:xfrm>
            <a:off x="1064568" y="4379391"/>
            <a:ext cx="406861"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6"/>
          <p:cNvSpPr txBox="1">
            <a:spLocks noChangeArrowheads="1"/>
          </p:cNvSpPr>
          <p:nvPr/>
        </p:nvSpPr>
        <p:spPr bwMode="auto">
          <a:xfrm rot="16200000">
            <a:off x="-2105533" y="4028722"/>
            <a:ext cx="5126583" cy="420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itchFamily="18" charset="0"/>
              </a:defRPr>
            </a:lvl1pPr>
            <a:lvl2pPr marL="742950" indent="-285750">
              <a:defRPr>
                <a:solidFill>
                  <a:schemeClr val="tx1"/>
                </a:solidFill>
                <a:latin typeface="Cambria" pitchFamily="18" charset="0"/>
              </a:defRPr>
            </a:lvl2pPr>
            <a:lvl3pPr marL="1143000" indent="-228600">
              <a:defRPr>
                <a:solidFill>
                  <a:schemeClr val="tx1"/>
                </a:solidFill>
                <a:latin typeface="Cambria" pitchFamily="18" charset="0"/>
              </a:defRPr>
            </a:lvl3pPr>
            <a:lvl4pPr marL="1600200" indent="-228600">
              <a:defRPr>
                <a:solidFill>
                  <a:schemeClr val="tx1"/>
                </a:solidFill>
                <a:latin typeface="Cambria" pitchFamily="18" charset="0"/>
              </a:defRPr>
            </a:lvl4pPr>
            <a:lvl5pPr marL="2057400" indent="-228600">
              <a:defRPr>
                <a:solidFill>
                  <a:schemeClr val="tx1"/>
                </a:solidFill>
                <a:latin typeface="Cambria" pitchFamily="18" charset="0"/>
              </a:defRPr>
            </a:lvl5pPr>
            <a:lvl6pPr marL="2514600" indent="-228600" fontAlgn="base">
              <a:spcBef>
                <a:spcPct val="0"/>
              </a:spcBef>
              <a:spcAft>
                <a:spcPct val="0"/>
              </a:spcAft>
              <a:defRPr>
                <a:solidFill>
                  <a:schemeClr val="tx1"/>
                </a:solidFill>
                <a:latin typeface="Cambria" pitchFamily="18" charset="0"/>
              </a:defRPr>
            </a:lvl6pPr>
            <a:lvl7pPr marL="2971800" indent="-228600" fontAlgn="base">
              <a:spcBef>
                <a:spcPct val="0"/>
              </a:spcBef>
              <a:spcAft>
                <a:spcPct val="0"/>
              </a:spcAft>
              <a:defRPr>
                <a:solidFill>
                  <a:schemeClr val="tx1"/>
                </a:solidFill>
                <a:latin typeface="Cambria" pitchFamily="18" charset="0"/>
              </a:defRPr>
            </a:lvl7pPr>
            <a:lvl8pPr marL="3429000" indent="-228600" fontAlgn="base">
              <a:spcBef>
                <a:spcPct val="0"/>
              </a:spcBef>
              <a:spcAft>
                <a:spcPct val="0"/>
              </a:spcAft>
              <a:defRPr>
                <a:solidFill>
                  <a:schemeClr val="tx1"/>
                </a:solidFill>
                <a:latin typeface="Cambria" pitchFamily="18" charset="0"/>
              </a:defRPr>
            </a:lvl8pPr>
            <a:lvl9pPr marL="3886200" indent="-228600" fontAlgn="base">
              <a:spcBef>
                <a:spcPct val="0"/>
              </a:spcBef>
              <a:spcAft>
                <a:spcPct val="0"/>
              </a:spcAft>
              <a:defRPr>
                <a:solidFill>
                  <a:schemeClr val="tx1"/>
                </a:solidFill>
                <a:latin typeface="Cambria" pitchFamily="18" charset="0"/>
              </a:defRPr>
            </a:lvl9pPr>
          </a:lstStyle>
          <a:p>
            <a:pPr algn="ctr"/>
            <a:r>
              <a:rPr lang="fr-FR" altLang="fr-FR" sz="3200" b="1" i="1" baseline="30000" dirty="0" smtClean="0">
                <a:solidFill>
                  <a:srgbClr val="0085C8"/>
                </a:solidFill>
                <a:latin typeface="Calibri" pitchFamily="34" charset="0"/>
              </a:rPr>
              <a:t>Définir </a:t>
            </a:r>
            <a:r>
              <a:rPr lang="fr-FR" altLang="fr-FR" sz="3200" b="1" i="1" baseline="30000" dirty="0">
                <a:solidFill>
                  <a:srgbClr val="0085C8"/>
                </a:solidFill>
                <a:latin typeface="Calibri" pitchFamily="34" charset="0"/>
              </a:rPr>
              <a:t>les paramètres d’étude de la station </a:t>
            </a:r>
          </a:p>
        </p:txBody>
      </p:sp>
    </p:spTree>
    <p:extLst>
      <p:ext uri="{BB962C8B-B14F-4D97-AF65-F5344CB8AC3E}">
        <p14:creationId xmlns:p14="http://schemas.microsoft.com/office/powerpoint/2010/main" val="14014175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a:xfrm>
            <a:off x="9201472" y="6453336"/>
            <a:ext cx="535442" cy="292099"/>
          </a:xfrm>
        </p:spPr>
        <p:txBody>
          <a:bodyPr/>
          <a:lstStyle/>
          <a:p>
            <a:pPr>
              <a:defRPr/>
            </a:pPr>
            <a:fld id="{5D393273-DA96-4F6F-9159-149960990A5B}" type="slidenum">
              <a:rPr lang="fr-FR"/>
              <a:pPr>
                <a:defRPr/>
              </a:pPr>
              <a:t>5</a:t>
            </a:fld>
            <a:endParaRPr lang="fr-FR" dirty="0"/>
          </a:p>
        </p:txBody>
      </p:sp>
      <p:sp>
        <p:nvSpPr>
          <p:cNvPr id="12" name="Titre 1"/>
          <p:cNvSpPr txBox="1">
            <a:spLocks/>
          </p:cNvSpPr>
          <p:nvPr/>
        </p:nvSpPr>
        <p:spPr bwMode="auto">
          <a:xfrm>
            <a:off x="1349300" y="418201"/>
            <a:ext cx="7225836" cy="320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lvl="1" algn="just"/>
            <a:r>
              <a:rPr lang="fr-FR" altLang="fr-FR" sz="2000" b="1" dirty="0" smtClean="0">
                <a:solidFill>
                  <a:srgbClr val="BE498B"/>
                </a:solidFill>
              </a:rPr>
              <a:t>	</a:t>
            </a:r>
            <a:r>
              <a:rPr lang="fr-FR" altLang="fr-FR" sz="2900" b="1" dirty="0">
                <a:solidFill>
                  <a:srgbClr val="0085C8"/>
                </a:solidFill>
                <a:latin typeface="+mj-lt"/>
                <a:ea typeface="+mj-ea"/>
                <a:cs typeface="+mj-cs"/>
              </a:rPr>
              <a:t>1. DES CARACTÉRISTIQUES </a:t>
            </a:r>
            <a:r>
              <a:rPr lang="fr-FR" altLang="fr-FR" sz="2900" b="1" dirty="0" smtClean="0">
                <a:solidFill>
                  <a:srgbClr val="0085C8"/>
                </a:solidFill>
                <a:latin typeface="+mj-lt"/>
                <a:ea typeface="+mj-ea"/>
                <a:cs typeface="+mj-cs"/>
              </a:rPr>
              <a:t>ABIOTIQUES</a:t>
            </a:r>
            <a:endParaRPr lang="fr-FR" altLang="fr-FR" sz="2900" b="1" dirty="0">
              <a:solidFill>
                <a:srgbClr val="0085C8"/>
              </a:solidFill>
              <a:latin typeface="+mj-lt"/>
              <a:ea typeface="+mj-ea"/>
              <a:cs typeface="+mj-cs"/>
            </a:endParaRPr>
          </a:p>
        </p:txBody>
      </p:sp>
      <p:sp>
        <p:nvSpPr>
          <p:cNvPr id="2" name="ZoneTexte 1"/>
          <p:cNvSpPr txBox="1"/>
          <p:nvPr/>
        </p:nvSpPr>
        <p:spPr>
          <a:xfrm>
            <a:off x="1019086" y="1451638"/>
            <a:ext cx="8391897" cy="1938992"/>
          </a:xfrm>
          <a:prstGeom prst="rect">
            <a:avLst/>
          </a:prstGeom>
          <a:noFill/>
        </p:spPr>
        <p:txBody>
          <a:bodyPr wrap="square" rtlCol="0">
            <a:spAutoFit/>
          </a:bodyPr>
          <a:lstStyle/>
          <a:p>
            <a:pPr algn="just"/>
            <a:r>
              <a:rPr lang="fr-FR" sz="2000" dirty="0" smtClean="0">
                <a:latin typeface="+mj-lt"/>
              </a:rPr>
              <a:t>Une </a:t>
            </a:r>
            <a:r>
              <a:rPr lang="fr-FR" sz="2000" b="1" dirty="0">
                <a:solidFill>
                  <a:srgbClr val="BE498B"/>
                </a:solidFill>
                <a:latin typeface="+mj-lt"/>
                <a:cs typeface="+mn-cs"/>
              </a:rPr>
              <a:t>roche mère plutôt granitique </a:t>
            </a:r>
            <a:r>
              <a:rPr lang="fr-FR" sz="2000" dirty="0">
                <a:latin typeface="+mj-lt"/>
              </a:rPr>
              <a:t>ou à </a:t>
            </a:r>
            <a:r>
              <a:rPr lang="fr-FR" sz="2000" b="1" dirty="0">
                <a:solidFill>
                  <a:srgbClr val="BE498B"/>
                </a:solidFill>
                <a:latin typeface="+mj-lt"/>
                <a:cs typeface="+mn-cs"/>
              </a:rPr>
              <a:t>base de grès </a:t>
            </a:r>
            <a:r>
              <a:rPr lang="fr-FR" sz="2000" dirty="0">
                <a:latin typeface="+mj-lt"/>
              </a:rPr>
              <a:t>nous </a:t>
            </a:r>
            <a:r>
              <a:rPr lang="fr-FR" sz="2000" dirty="0" smtClean="0">
                <a:latin typeface="+mj-lt"/>
              </a:rPr>
              <a:t>donnera </a:t>
            </a:r>
            <a:r>
              <a:rPr lang="fr-FR" sz="2000" dirty="0">
                <a:latin typeface="+mj-lt"/>
              </a:rPr>
              <a:t>en général une </a:t>
            </a:r>
            <a:r>
              <a:rPr lang="fr-FR" sz="2000" b="1" dirty="0">
                <a:solidFill>
                  <a:srgbClr val="BE498B"/>
                </a:solidFill>
                <a:latin typeface="+mj-lt"/>
                <a:cs typeface="+mn-cs"/>
              </a:rPr>
              <a:t>texture plutôt sableuse </a:t>
            </a:r>
            <a:r>
              <a:rPr lang="fr-FR" sz="2000" dirty="0">
                <a:latin typeface="+mj-lt"/>
              </a:rPr>
              <a:t>et des </a:t>
            </a:r>
            <a:r>
              <a:rPr lang="fr-FR" sz="2000" b="1" dirty="0">
                <a:solidFill>
                  <a:srgbClr val="BE498B"/>
                </a:solidFill>
                <a:latin typeface="+mj-lt"/>
                <a:cs typeface="+mn-cs"/>
              </a:rPr>
              <a:t>sols filtrants </a:t>
            </a:r>
            <a:r>
              <a:rPr lang="fr-FR" sz="2000" dirty="0">
                <a:latin typeface="+mj-lt"/>
              </a:rPr>
              <a:t>alors que des </a:t>
            </a:r>
            <a:r>
              <a:rPr lang="fr-FR" sz="2000" b="1" dirty="0" smtClean="0">
                <a:solidFill>
                  <a:schemeClr val="tx2"/>
                </a:solidFill>
                <a:latin typeface="+mj-lt"/>
              </a:rPr>
              <a:t>r</a:t>
            </a:r>
            <a:r>
              <a:rPr lang="fr-FR" sz="2000" b="1" dirty="0">
                <a:solidFill>
                  <a:schemeClr val="tx2"/>
                </a:solidFill>
                <a:latin typeface="+mj-lt"/>
                <a:cs typeface="+mn-cs"/>
              </a:rPr>
              <a:t>oches mères marneuses ou calcaires</a:t>
            </a:r>
            <a:r>
              <a:rPr lang="fr-FR" sz="2000" b="1" dirty="0">
                <a:solidFill>
                  <a:srgbClr val="BE498B"/>
                </a:solidFill>
                <a:latin typeface="+mj-lt"/>
                <a:cs typeface="+mn-cs"/>
              </a:rPr>
              <a:t> </a:t>
            </a:r>
            <a:r>
              <a:rPr lang="fr-FR" sz="2000" dirty="0">
                <a:latin typeface="+mj-lt"/>
              </a:rPr>
              <a:t>nous donnerons des </a:t>
            </a:r>
            <a:r>
              <a:rPr lang="fr-FR" sz="2000" b="1" dirty="0">
                <a:solidFill>
                  <a:schemeClr val="tx2"/>
                </a:solidFill>
                <a:latin typeface="+mj-lt"/>
                <a:cs typeface="+mn-cs"/>
              </a:rPr>
              <a:t>textures plus argileuses</a:t>
            </a:r>
            <a:r>
              <a:rPr lang="fr-FR" sz="2000" dirty="0" smtClean="0">
                <a:latin typeface="+mj-lt"/>
              </a:rPr>
              <a:t>.</a:t>
            </a:r>
          </a:p>
          <a:p>
            <a:pPr algn="just"/>
            <a:endParaRPr lang="fr-FR" sz="2000" dirty="0" smtClean="0">
              <a:latin typeface="+mj-lt"/>
            </a:endParaRPr>
          </a:p>
          <a:p>
            <a:pPr algn="just"/>
            <a:r>
              <a:rPr lang="fr-FR" sz="2000" dirty="0" smtClean="0">
                <a:latin typeface="+mj-lt"/>
              </a:rPr>
              <a:t>Plus </a:t>
            </a:r>
            <a:r>
              <a:rPr lang="fr-FR" sz="2000" dirty="0">
                <a:latin typeface="+mj-lt"/>
              </a:rPr>
              <a:t>les particules sont de </a:t>
            </a:r>
            <a:r>
              <a:rPr lang="fr-FR" sz="2000" dirty="0" smtClean="0">
                <a:latin typeface="+mj-lt"/>
              </a:rPr>
              <a:t>taille faible </a:t>
            </a:r>
            <a:r>
              <a:rPr lang="fr-FR" sz="2000" dirty="0">
                <a:latin typeface="+mj-lt"/>
              </a:rPr>
              <a:t>telles que les argiles, plus la rétention en eau et en éléments nutritifs du sol sera importante</a:t>
            </a:r>
            <a:r>
              <a:rPr lang="fr-FR" sz="2000" dirty="0" smtClean="0">
                <a:latin typeface="+mj-lt"/>
              </a:rPr>
              <a:t>.</a:t>
            </a:r>
            <a:r>
              <a:rPr lang="fr-FR" sz="2000" dirty="0">
                <a:latin typeface="+mj-lt"/>
              </a:rPr>
              <a:t> </a:t>
            </a:r>
            <a:endParaRPr lang="fr-FR" sz="2000" dirty="0" smtClean="0">
              <a:latin typeface="+mj-lt"/>
            </a:endParaRPr>
          </a:p>
        </p:txBody>
      </p:sp>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1810" y="3527021"/>
            <a:ext cx="2070078" cy="2184047"/>
          </a:xfrm>
          <a:prstGeom prst="rect">
            <a:avLst/>
          </a:prstGeom>
          <a:ln>
            <a:noFill/>
          </a:ln>
          <a:effectLst>
            <a:softEdge rad="112500"/>
          </a:effectLst>
        </p:spPr>
      </p:pic>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28864" y="3573016"/>
            <a:ext cx="2143864" cy="2196127"/>
          </a:xfrm>
          <a:prstGeom prst="rect">
            <a:avLst/>
          </a:prstGeom>
          <a:ln>
            <a:noFill/>
          </a:ln>
          <a:effectLst>
            <a:softEdge rad="112500"/>
          </a:effectLst>
        </p:spPr>
      </p:pic>
      <p:pic>
        <p:nvPicPr>
          <p:cNvPr id="6" name="Imag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7945" y="3935552"/>
            <a:ext cx="3493446" cy="1640348"/>
          </a:xfrm>
          <a:prstGeom prst="rect">
            <a:avLst/>
          </a:prstGeom>
          <a:ln>
            <a:noFill/>
          </a:ln>
          <a:effectLst>
            <a:softEdge rad="112500"/>
          </a:effectLst>
        </p:spPr>
      </p:pic>
      <p:sp>
        <p:nvSpPr>
          <p:cNvPr id="7" name="ZoneTexte 6"/>
          <p:cNvSpPr txBox="1"/>
          <p:nvPr/>
        </p:nvSpPr>
        <p:spPr>
          <a:xfrm>
            <a:off x="1191178" y="5897259"/>
            <a:ext cx="2070078" cy="338554"/>
          </a:xfrm>
          <a:prstGeom prst="rect">
            <a:avLst/>
          </a:prstGeom>
          <a:noFill/>
          <a:ln>
            <a:noFill/>
          </a:ln>
        </p:spPr>
        <p:txBody>
          <a:bodyPr wrap="square" rtlCol="0">
            <a:spAutoFit/>
          </a:bodyPr>
          <a:lstStyle/>
          <a:p>
            <a:pPr algn="ctr"/>
            <a:r>
              <a:rPr lang="fr-FR" sz="1600" i="1" dirty="0">
                <a:latin typeface="+mj-lt"/>
              </a:rPr>
              <a:t>Granit</a:t>
            </a:r>
          </a:p>
        </p:txBody>
      </p:sp>
      <p:sp>
        <p:nvSpPr>
          <p:cNvPr id="9" name="ZoneTexte 8"/>
          <p:cNvSpPr txBox="1"/>
          <p:nvPr/>
        </p:nvSpPr>
        <p:spPr>
          <a:xfrm>
            <a:off x="3784361" y="5897259"/>
            <a:ext cx="2125836" cy="338554"/>
          </a:xfrm>
          <a:prstGeom prst="rect">
            <a:avLst/>
          </a:prstGeom>
          <a:noFill/>
          <a:ln>
            <a:noFill/>
          </a:ln>
        </p:spPr>
        <p:txBody>
          <a:bodyPr wrap="square" rtlCol="0">
            <a:spAutoFit/>
          </a:bodyPr>
          <a:lstStyle/>
          <a:p>
            <a:pPr algn="ctr"/>
            <a:r>
              <a:rPr lang="fr-FR" sz="1600" i="1" dirty="0">
                <a:latin typeface="+mj-lt"/>
              </a:rPr>
              <a:t>Grès rose</a:t>
            </a:r>
          </a:p>
        </p:txBody>
      </p:sp>
      <p:sp>
        <p:nvSpPr>
          <p:cNvPr id="10" name="ZoneTexte 9"/>
          <p:cNvSpPr txBox="1"/>
          <p:nvPr/>
        </p:nvSpPr>
        <p:spPr>
          <a:xfrm>
            <a:off x="6491147" y="5845341"/>
            <a:ext cx="2919836" cy="338554"/>
          </a:xfrm>
          <a:prstGeom prst="rect">
            <a:avLst/>
          </a:prstGeom>
          <a:noFill/>
          <a:ln>
            <a:noFill/>
          </a:ln>
        </p:spPr>
        <p:txBody>
          <a:bodyPr wrap="square" rtlCol="0">
            <a:spAutoFit/>
          </a:bodyPr>
          <a:lstStyle/>
          <a:p>
            <a:pPr algn="ctr"/>
            <a:r>
              <a:rPr lang="fr-FR" sz="1600" i="1" dirty="0">
                <a:latin typeface="+mj-lt"/>
              </a:rPr>
              <a:t>Roche calcaire</a:t>
            </a:r>
          </a:p>
        </p:txBody>
      </p:sp>
      <p:sp>
        <p:nvSpPr>
          <p:cNvPr id="16" name="ZoneTexte 6"/>
          <p:cNvSpPr txBox="1">
            <a:spLocks noChangeArrowheads="1"/>
          </p:cNvSpPr>
          <p:nvPr/>
        </p:nvSpPr>
        <p:spPr bwMode="auto">
          <a:xfrm rot="16200000">
            <a:off x="-2105533" y="4028722"/>
            <a:ext cx="5126583" cy="420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itchFamily="18" charset="0"/>
              </a:defRPr>
            </a:lvl1pPr>
            <a:lvl2pPr marL="742950" indent="-285750">
              <a:defRPr>
                <a:solidFill>
                  <a:schemeClr val="tx1"/>
                </a:solidFill>
                <a:latin typeface="Cambria" pitchFamily="18" charset="0"/>
              </a:defRPr>
            </a:lvl2pPr>
            <a:lvl3pPr marL="1143000" indent="-228600">
              <a:defRPr>
                <a:solidFill>
                  <a:schemeClr val="tx1"/>
                </a:solidFill>
                <a:latin typeface="Cambria" pitchFamily="18" charset="0"/>
              </a:defRPr>
            </a:lvl3pPr>
            <a:lvl4pPr marL="1600200" indent="-228600">
              <a:defRPr>
                <a:solidFill>
                  <a:schemeClr val="tx1"/>
                </a:solidFill>
                <a:latin typeface="Cambria" pitchFamily="18" charset="0"/>
              </a:defRPr>
            </a:lvl4pPr>
            <a:lvl5pPr marL="2057400" indent="-228600">
              <a:defRPr>
                <a:solidFill>
                  <a:schemeClr val="tx1"/>
                </a:solidFill>
                <a:latin typeface="Cambria" pitchFamily="18" charset="0"/>
              </a:defRPr>
            </a:lvl5pPr>
            <a:lvl6pPr marL="2514600" indent="-228600" fontAlgn="base">
              <a:spcBef>
                <a:spcPct val="0"/>
              </a:spcBef>
              <a:spcAft>
                <a:spcPct val="0"/>
              </a:spcAft>
              <a:defRPr>
                <a:solidFill>
                  <a:schemeClr val="tx1"/>
                </a:solidFill>
                <a:latin typeface="Cambria" pitchFamily="18" charset="0"/>
              </a:defRPr>
            </a:lvl6pPr>
            <a:lvl7pPr marL="2971800" indent="-228600" fontAlgn="base">
              <a:spcBef>
                <a:spcPct val="0"/>
              </a:spcBef>
              <a:spcAft>
                <a:spcPct val="0"/>
              </a:spcAft>
              <a:defRPr>
                <a:solidFill>
                  <a:schemeClr val="tx1"/>
                </a:solidFill>
                <a:latin typeface="Cambria" pitchFamily="18" charset="0"/>
              </a:defRPr>
            </a:lvl7pPr>
            <a:lvl8pPr marL="3429000" indent="-228600" fontAlgn="base">
              <a:spcBef>
                <a:spcPct val="0"/>
              </a:spcBef>
              <a:spcAft>
                <a:spcPct val="0"/>
              </a:spcAft>
              <a:defRPr>
                <a:solidFill>
                  <a:schemeClr val="tx1"/>
                </a:solidFill>
                <a:latin typeface="Cambria" pitchFamily="18" charset="0"/>
              </a:defRPr>
            </a:lvl8pPr>
            <a:lvl9pPr marL="3886200" indent="-228600" fontAlgn="base">
              <a:spcBef>
                <a:spcPct val="0"/>
              </a:spcBef>
              <a:spcAft>
                <a:spcPct val="0"/>
              </a:spcAft>
              <a:defRPr>
                <a:solidFill>
                  <a:schemeClr val="tx1"/>
                </a:solidFill>
                <a:latin typeface="Cambria" pitchFamily="18" charset="0"/>
              </a:defRPr>
            </a:lvl9pPr>
          </a:lstStyle>
          <a:p>
            <a:pPr algn="ctr"/>
            <a:r>
              <a:rPr lang="fr-FR" altLang="fr-FR" sz="3200" b="1" i="1" baseline="30000" dirty="0" smtClean="0">
                <a:solidFill>
                  <a:srgbClr val="0085C8"/>
                </a:solidFill>
                <a:latin typeface="Calibri" pitchFamily="34" charset="0"/>
              </a:rPr>
              <a:t>Définir </a:t>
            </a:r>
            <a:r>
              <a:rPr lang="fr-FR" altLang="fr-FR" sz="3200" b="1" i="1" baseline="30000" dirty="0">
                <a:solidFill>
                  <a:srgbClr val="0085C8"/>
                </a:solidFill>
                <a:latin typeface="Calibri" pitchFamily="34" charset="0"/>
              </a:rPr>
              <a:t>les paramètres d’étude de la station </a:t>
            </a:r>
          </a:p>
        </p:txBody>
      </p:sp>
      <p:sp>
        <p:nvSpPr>
          <p:cNvPr id="17" name="ZoneTexte 16"/>
          <p:cNvSpPr txBox="1"/>
          <p:nvPr/>
        </p:nvSpPr>
        <p:spPr>
          <a:xfrm>
            <a:off x="3584848" y="810905"/>
            <a:ext cx="3096270" cy="400110"/>
          </a:xfrm>
          <a:prstGeom prst="rect">
            <a:avLst/>
          </a:prstGeom>
          <a:noFill/>
        </p:spPr>
        <p:txBody>
          <a:bodyPr wrap="square">
            <a:spAutoFit/>
          </a:bodyPr>
          <a:lstStyle/>
          <a:p>
            <a:pPr algn="ctr" fontAlgn="auto">
              <a:spcBef>
                <a:spcPts val="0"/>
              </a:spcBef>
              <a:spcAft>
                <a:spcPts val="0"/>
              </a:spcAft>
              <a:defRPr/>
            </a:pPr>
            <a:r>
              <a:rPr lang="fr-FR" sz="2000" dirty="0" smtClean="0">
                <a:latin typeface="+mj-lt"/>
                <a:cs typeface="+mn-cs"/>
              </a:rPr>
              <a:t>Roche mère</a:t>
            </a:r>
            <a:endParaRPr lang="fr-FR" sz="2000" dirty="0">
              <a:latin typeface="+mj-lt"/>
              <a:cs typeface="+mn-cs"/>
            </a:endParaRPr>
          </a:p>
        </p:txBody>
      </p:sp>
    </p:spTree>
    <p:extLst>
      <p:ext uri="{BB962C8B-B14F-4D97-AF65-F5344CB8AC3E}">
        <p14:creationId xmlns:p14="http://schemas.microsoft.com/office/powerpoint/2010/main" val="39932649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9201472" y="6453188"/>
            <a:ext cx="535442" cy="292099"/>
          </a:xfrm>
        </p:spPr>
        <p:txBody>
          <a:bodyPr/>
          <a:lstStyle/>
          <a:p>
            <a:pPr>
              <a:defRPr/>
            </a:pPr>
            <a:fld id="{552BC89B-6869-4F6F-B872-A040215E6FE0}" type="slidenum">
              <a:rPr lang="fr-FR" smtClean="0"/>
              <a:pPr>
                <a:defRPr/>
              </a:pPr>
              <a:t>6</a:t>
            </a:fld>
            <a:endParaRPr lang="fr-FR" dirty="0"/>
          </a:p>
        </p:txBody>
      </p:sp>
      <p:sp>
        <p:nvSpPr>
          <p:cNvPr id="4" name="ZoneTexte 3"/>
          <p:cNvSpPr txBox="1"/>
          <p:nvPr/>
        </p:nvSpPr>
        <p:spPr>
          <a:xfrm>
            <a:off x="874020" y="1405225"/>
            <a:ext cx="8610021" cy="1015663"/>
          </a:xfrm>
          <a:prstGeom prst="rect">
            <a:avLst/>
          </a:prstGeom>
          <a:noFill/>
        </p:spPr>
        <p:txBody>
          <a:bodyPr wrap="square" rtlCol="0">
            <a:spAutoFit/>
          </a:bodyPr>
          <a:lstStyle/>
          <a:p>
            <a:pPr algn="just"/>
            <a:r>
              <a:rPr lang="fr-FR" sz="2000" dirty="0" smtClean="0">
                <a:latin typeface="+mj-lt"/>
              </a:rPr>
              <a:t>La </a:t>
            </a:r>
            <a:r>
              <a:rPr lang="fr-FR" sz="2000" dirty="0">
                <a:latin typeface="+mj-lt"/>
              </a:rPr>
              <a:t>topographie </a:t>
            </a:r>
            <a:r>
              <a:rPr lang="fr-FR" sz="2000" dirty="0" smtClean="0">
                <a:latin typeface="+mj-lt"/>
              </a:rPr>
              <a:t>: de </a:t>
            </a:r>
            <a:r>
              <a:rPr lang="fr-FR" sz="2000" dirty="0">
                <a:latin typeface="+mj-lt"/>
              </a:rPr>
              <a:t>manière générale, les arbres de fonds de vallon sont plus grands que d’autres au même âge. Ils peuvent bénéficier de conditions hydriques et édaphiques (sols riches et profonds) bien meilleures qu’en haut de pente</a:t>
            </a:r>
            <a:r>
              <a:rPr lang="fr-FR" sz="2000" dirty="0" smtClean="0">
                <a:latin typeface="+mj-lt"/>
              </a:rPr>
              <a:t>.</a:t>
            </a:r>
          </a:p>
        </p:txBody>
      </p:sp>
      <p:sp>
        <p:nvSpPr>
          <p:cNvPr id="5" name="Rectangle 4"/>
          <p:cNvSpPr/>
          <p:nvPr/>
        </p:nvSpPr>
        <p:spPr>
          <a:xfrm>
            <a:off x="2202342" y="329526"/>
            <a:ext cx="6258765" cy="538609"/>
          </a:xfrm>
          <a:prstGeom prst="rect">
            <a:avLst/>
          </a:prstGeom>
        </p:spPr>
        <p:txBody>
          <a:bodyPr wrap="none">
            <a:spAutoFit/>
          </a:bodyPr>
          <a:lstStyle/>
          <a:p>
            <a:pPr algn="just"/>
            <a:r>
              <a:rPr lang="fr-FR" altLang="fr-FR" sz="2900" b="1" dirty="0">
                <a:solidFill>
                  <a:srgbClr val="0085C8"/>
                </a:solidFill>
                <a:latin typeface="+mj-lt"/>
                <a:ea typeface="+mj-ea"/>
                <a:cs typeface="+mj-cs"/>
              </a:rPr>
              <a:t>1. DES CARACTÉRISTIQUES </a:t>
            </a:r>
            <a:r>
              <a:rPr lang="fr-FR" altLang="fr-FR" sz="2900" b="1" dirty="0" smtClean="0">
                <a:solidFill>
                  <a:srgbClr val="0085C8"/>
                </a:solidFill>
                <a:latin typeface="+mj-lt"/>
                <a:ea typeface="+mj-ea"/>
                <a:cs typeface="+mj-cs"/>
              </a:rPr>
              <a:t>ABIOTIQUES</a:t>
            </a:r>
            <a:endParaRPr lang="fr-FR" altLang="fr-FR" sz="2900" b="1" dirty="0">
              <a:solidFill>
                <a:srgbClr val="0085C8"/>
              </a:solidFill>
              <a:latin typeface="+mj-lt"/>
              <a:ea typeface="+mj-ea"/>
              <a:cs typeface="+mj-cs"/>
            </a:endParaRPr>
          </a:p>
        </p:txBody>
      </p:sp>
      <p:sp>
        <p:nvSpPr>
          <p:cNvPr id="8" name="ZoneTexte 7"/>
          <p:cNvSpPr txBox="1"/>
          <p:nvPr/>
        </p:nvSpPr>
        <p:spPr>
          <a:xfrm>
            <a:off x="3584848" y="810905"/>
            <a:ext cx="3096270" cy="400110"/>
          </a:xfrm>
          <a:prstGeom prst="rect">
            <a:avLst/>
          </a:prstGeom>
          <a:noFill/>
        </p:spPr>
        <p:txBody>
          <a:bodyPr wrap="square">
            <a:spAutoFit/>
          </a:bodyPr>
          <a:lstStyle/>
          <a:p>
            <a:pPr algn="ctr" fontAlgn="auto">
              <a:spcBef>
                <a:spcPts val="0"/>
              </a:spcBef>
              <a:spcAft>
                <a:spcPts val="0"/>
              </a:spcAft>
              <a:defRPr/>
            </a:pPr>
            <a:r>
              <a:rPr lang="fr-FR" sz="2000" dirty="0" smtClean="0">
                <a:latin typeface="+mj-lt"/>
                <a:cs typeface="+mn-cs"/>
              </a:rPr>
              <a:t>La topographie</a:t>
            </a:r>
            <a:endParaRPr lang="fr-FR" sz="2000" dirty="0">
              <a:latin typeface="+mj-lt"/>
              <a:cs typeface="+mn-cs"/>
            </a:endParaRPr>
          </a:p>
        </p:txBody>
      </p:sp>
      <p:sp>
        <p:nvSpPr>
          <p:cNvPr id="9" name="ZoneTexte 8"/>
          <p:cNvSpPr txBox="1"/>
          <p:nvPr/>
        </p:nvSpPr>
        <p:spPr>
          <a:xfrm>
            <a:off x="836152" y="2535812"/>
            <a:ext cx="4138773" cy="1323439"/>
          </a:xfrm>
          <a:prstGeom prst="rect">
            <a:avLst/>
          </a:prstGeom>
          <a:noFill/>
        </p:spPr>
        <p:txBody>
          <a:bodyPr wrap="square" rtlCol="0">
            <a:spAutoFit/>
          </a:bodyPr>
          <a:lstStyle/>
          <a:p>
            <a:pPr algn="just"/>
            <a:r>
              <a:rPr lang="fr-FR" sz="2000" b="1" dirty="0">
                <a:solidFill>
                  <a:srgbClr val="BE498B"/>
                </a:solidFill>
                <a:latin typeface="+mj-lt"/>
                <a:cs typeface="+mn-cs"/>
              </a:rPr>
              <a:t>Versant nord (frais et humide) </a:t>
            </a:r>
            <a:r>
              <a:rPr lang="fr-FR" sz="2000" dirty="0" smtClean="0">
                <a:latin typeface="+mj-lt"/>
              </a:rPr>
              <a:t>: </a:t>
            </a:r>
            <a:r>
              <a:rPr lang="fr-FR" sz="2000" dirty="0">
                <a:latin typeface="+mj-lt"/>
              </a:rPr>
              <a:t>microclimat plus </a:t>
            </a:r>
            <a:r>
              <a:rPr lang="fr-FR" sz="2000" dirty="0" smtClean="0">
                <a:latin typeface="+mj-lt"/>
              </a:rPr>
              <a:t>favorable </a:t>
            </a:r>
            <a:r>
              <a:rPr lang="fr-FR" sz="2000" dirty="0">
                <a:latin typeface="+mj-lt"/>
              </a:rPr>
              <a:t>à certaines </a:t>
            </a:r>
            <a:r>
              <a:rPr lang="fr-FR" sz="2000" dirty="0" smtClean="0">
                <a:latin typeface="+mj-lt"/>
              </a:rPr>
              <a:t>essences (sapin blanc, hêtre) qu’un </a:t>
            </a:r>
            <a:r>
              <a:rPr lang="fr-FR" sz="2000" dirty="0">
                <a:latin typeface="+mj-lt"/>
              </a:rPr>
              <a:t>versant </a:t>
            </a:r>
            <a:r>
              <a:rPr lang="fr-FR" sz="2000" dirty="0" smtClean="0">
                <a:latin typeface="+mj-lt"/>
              </a:rPr>
              <a:t>sud. </a:t>
            </a:r>
          </a:p>
        </p:txBody>
      </p:sp>
      <p:sp>
        <p:nvSpPr>
          <p:cNvPr id="10" name="ZoneTexte 9"/>
          <p:cNvSpPr txBox="1"/>
          <p:nvPr/>
        </p:nvSpPr>
        <p:spPr>
          <a:xfrm>
            <a:off x="5095965" y="2492896"/>
            <a:ext cx="4640949" cy="1631216"/>
          </a:xfrm>
          <a:prstGeom prst="rect">
            <a:avLst/>
          </a:prstGeom>
          <a:noFill/>
        </p:spPr>
        <p:txBody>
          <a:bodyPr wrap="square" rtlCol="0">
            <a:spAutoFit/>
          </a:bodyPr>
          <a:lstStyle/>
          <a:p>
            <a:pPr algn="just"/>
            <a:r>
              <a:rPr lang="fr-FR" sz="2000" dirty="0" smtClean="0">
                <a:latin typeface="+mj-lt"/>
              </a:rPr>
              <a:t>Les </a:t>
            </a:r>
            <a:r>
              <a:rPr lang="fr-FR" sz="2000" b="1" dirty="0">
                <a:solidFill>
                  <a:srgbClr val="BE498B"/>
                </a:solidFill>
                <a:latin typeface="+mj-lt"/>
                <a:cs typeface="+mn-cs"/>
              </a:rPr>
              <a:t>versants</a:t>
            </a:r>
            <a:r>
              <a:rPr lang="fr-FR" sz="2000" dirty="0" smtClean="0">
                <a:latin typeface="+mj-lt"/>
              </a:rPr>
              <a:t> sont </a:t>
            </a:r>
            <a:r>
              <a:rPr lang="fr-FR" sz="2000" b="1" dirty="0">
                <a:solidFill>
                  <a:srgbClr val="BE498B"/>
                </a:solidFill>
                <a:latin typeface="+mj-lt"/>
                <a:cs typeface="+mn-cs"/>
              </a:rPr>
              <a:t>moins riches et moins hydratés</a:t>
            </a:r>
            <a:r>
              <a:rPr lang="fr-FR" sz="2000" dirty="0" smtClean="0">
                <a:latin typeface="+mj-lt"/>
              </a:rPr>
              <a:t> que leur bas de pentes : </a:t>
            </a:r>
          </a:p>
          <a:p>
            <a:pPr algn="just"/>
            <a:r>
              <a:rPr lang="fr-FR" sz="2000" dirty="0" smtClean="0">
                <a:latin typeface="+mj-lt"/>
              </a:rPr>
              <a:t>stations de versants </a:t>
            </a:r>
            <a:r>
              <a:rPr lang="fr-FR" sz="2000" dirty="0">
                <a:latin typeface="+mj-lt"/>
              </a:rPr>
              <a:t>=&gt; hêtraies </a:t>
            </a:r>
            <a:r>
              <a:rPr lang="fr-FR" sz="2000" dirty="0" smtClean="0">
                <a:latin typeface="+mj-lt"/>
              </a:rPr>
              <a:t>dominantes stations de bas de </a:t>
            </a:r>
            <a:r>
              <a:rPr lang="fr-FR" sz="2000" dirty="0">
                <a:latin typeface="+mj-lt"/>
              </a:rPr>
              <a:t>pentes =&gt; frênaies, aulnaies </a:t>
            </a:r>
          </a:p>
        </p:txBody>
      </p:sp>
      <p:sp>
        <p:nvSpPr>
          <p:cNvPr id="11" name="ZoneTexte 6"/>
          <p:cNvSpPr txBox="1">
            <a:spLocks noChangeArrowheads="1"/>
          </p:cNvSpPr>
          <p:nvPr/>
        </p:nvSpPr>
        <p:spPr bwMode="auto">
          <a:xfrm rot="16200000">
            <a:off x="-2105533" y="4028722"/>
            <a:ext cx="5126583" cy="420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itchFamily="18" charset="0"/>
              </a:defRPr>
            </a:lvl1pPr>
            <a:lvl2pPr marL="742950" indent="-285750">
              <a:defRPr>
                <a:solidFill>
                  <a:schemeClr val="tx1"/>
                </a:solidFill>
                <a:latin typeface="Cambria" pitchFamily="18" charset="0"/>
              </a:defRPr>
            </a:lvl2pPr>
            <a:lvl3pPr marL="1143000" indent="-228600">
              <a:defRPr>
                <a:solidFill>
                  <a:schemeClr val="tx1"/>
                </a:solidFill>
                <a:latin typeface="Cambria" pitchFamily="18" charset="0"/>
              </a:defRPr>
            </a:lvl3pPr>
            <a:lvl4pPr marL="1600200" indent="-228600">
              <a:defRPr>
                <a:solidFill>
                  <a:schemeClr val="tx1"/>
                </a:solidFill>
                <a:latin typeface="Cambria" pitchFamily="18" charset="0"/>
              </a:defRPr>
            </a:lvl4pPr>
            <a:lvl5pPr marL="2057400" indent="-228600">
              <a:defRPr>
                <a:solidFill>
                  <a:schemeClr val="tx1"/>
                </a:solidFill>
                <a:latin typeface="Cambria" pitchFamily="18" charset="0"/>
              </a:defRPr>
            </a:lvl5pPr>
            <a:lvl6pPr marL="2514600" indent="-228600" fontAlgn="base">
              <a:spcBef>
                <a:spcPct val="0"/>
              </a:spcBef>
              <a:spcAft>
                <a:spcPct val="0"/>
              </a:spcAft>
              <a:defRPr>
                <a:solidFill>
                  <a:schemeClr val="tx1"/>
                </a:solidFill>
                <a:latin typeface="Cambria" pitchFamily="18" charset="0"/>
              </a:defRPr>
            </a:lvl6pPr>
            <a:lvl7pPr marL="2971800" indent="-228600" fontAlgn="base">
              <a:spcBef>
                <a:spcPct val="0"/>
              </a:spcBef>
              <a:spcAft>
                <a:spcPct val="0"/>
              </a:spcAft>
              <a:defRPr>
                <a:solidFill>
                  <a:schemeClr val="tx1"/>
                </a:solidFill>
                <a:latin typeface="Cambria" pitchFamily="18" charset="0"/>
              </a:defRPr>
            </a:lvl7pPr>
            <a:lvl8pPr marL="3429000" indent="-228600" fontAlgn="base">
              <a:spcBef>
                <a:spcPct val="0"/>
              </a:spcBef>
              <a:spcAft>
                <a:spcPct val="0"/>
              </a:spcAft>
              <a:defRPr>
                <a:solidFill>
                  <a:schemeClr val="tx1"/>
                </a:solidFill>
                <a:latin typeface="Cambria" pitchFamily="18" charset="0"/>
              </a:defRPr>
            </a:lvl8pPr>
            <a:lvl9pPr marL="3886200" indent="-228600" fontAlgn="base">
              <a:spcBef>
                <a:spcPct val="0"/>
              </a:spcBef>
              <a:spcAft>
                <a:spcPct val="0"/>
              </a:spcAft>
              <a:defRPr>
                <a:solidFill>
                  <a:schemeClr val="tx1"/>
                </a:solidFill>
                <a:latin typeface="Cambria" pitchFamily="18" charset="0"/>
              </a:defRPr>
            </a:lvl9pPr>
          </a:lstStyle>
          <a:p>
            <a:pPr algn="ctr"/>
            <a:r>
              <a:rPr lang="fr-FR" altLang="fr-FR" sz="3200" b="1" i="1" baseline="30000" dirty="0" smtClean="0">
                <a:solidFill>
                  <a:srgbClr val="0085C8"/>
                </a:solidFill>
                <a:latin typeface="Calibri" pitchFamily="34" charset="0"/>
              </a:rPr>
              <a:t>Définir </a:t>
            </a:r>
            <a:r>
              <a:rPr lang="fr-FR" altLang="fr-FR" sz="3200" b="1" i="1" baseline="30000" dirty="0">
                <a:solidFill>
                  <a:srgbClr val="0085C8"/>
                </a:solidFill>
                <a:latin typeface="Calibri" pitchFamily="34" charset="0"/>
              </a:rPr>
              <a:t>les paramètres d’étude de la station </a:t>
            </a:r>
          </a:p>
        </p:txBody>
      </p:sp>
      <p:grpSp>
        <p:nvGrpSpPr>
          <p:cNvPr id="6" name="Groupe 5"/>
          <p:cNvGrpSpPr/>
          <p:nvPr/>
        </p:nvGrpSpPr>
        <p:grpSpPr>
          <a:xfrm>
            <a:off x="718152" y="4077072"/>
            <a:ext cx="4476888" cy="2651755"/>
            <a:chOff x="358112" y="3900355"/>
            <a:chExt cx="4476888" cy="2651755"/>
          </a:xfrm>
        </p:grpSpPr>
        <p:pic>
          <p:nvPicPr>
            <p:cNvPr id="3" name="Image 2"/>
            <p:cNvPicPr>
              <a:picLocks noChangeAspect="1"/>
            </p:cNvPicPr>
            <p:nvPr/>
          </p:nvPicPr>
          <p:blipFill>
            <a:blip r:embed="rId3"/>
            <a:stretch>
              <a:fillRect/>
            </a:stretch>
          </p:blipFill>
          <p:spPr>
            <a:xfrm>
              <a:off x="776536" y="3900355"/>
              <a:ext cx="3402496" cy="2273660"/>
            </a:xfrm>
            <a:prstGeom prst="rect">
              <a:avLst/>
            </a:prstGeom>
          </p:spPr>
        </p:pic>
        <p:sp>
          <p:nvSpPr>
            <p:cNvPr id="12" name="ZoneTexte 11"/>
            <p:cNvSpPr txBox="1"/>
            <p:nvPr/>
          </p:nvSpPr>
          <p:spPr>
            <a:xfrm>
              <a:off x="358112" y="6213556"/>
              <a:ext cx="4476888" cy="338554"/>
            </a:xfrm>
            <a:prstGeom prst="rect">
              <a:avLst/>
            </a:prstGeom>
            <a:noFill/>
            <a:ln>
              <a:noFill/>
            </a:ln>
          </p:spPr>
          <p:txBody>
            <a:bodyPr wrap="square" rtlCol="0">
              <a:spAutoFit/>
            </a:bodyPr>
            <a:lstStyle/>
            <a:p>
              <a:pPr algn="ctr"/>
              <a:r>
                <a:rPr lang="fr-FR" sz="1600" i="1" dirty="0">
                  <a:latin typeface="+mj-lt"/>
                </a:rPr>
                <a:t>Peuplements sur topographie de versant </a:t>
              </a:r>
              <a:r>
                <a:rPr lang="fr-FR" sz="1600" i="1" dirty="0" smtClean="0">
                  <a:latin typeface="+mj-lt"/>
                </a:rPr>
                <a:t>nord ouest</a:t>
              </a:r>
              <a:endParaRPr lang="fr-FR" sz="1600" i="1" dirty="0">
                <a:latin typeface="+mj-lt"/>
              </a:endParaRPr>
            </a:p>
          </p:txBody>
        </p:sp>
      </p:grpSp>
      <p:grpSp>
        <p:nvGrpSpPr>
          <p:cNvPr id="14" name="Groupe 13"/>
          <p:cNvGrpSpPr/>
          <p:nvPr/>
        </p:nvGrpSpPr>
        <p:grpSpPr>
          <a:xfrm>
            <a:off x="5185749" y="4221088"/>
            <a:ext cx="4599670" cy="2193330"/>
            <a:chOff x="4709861" y="4221088"/>
            <a:chExt cx="4599670" cy="2193330"/>
          </a:xfrm>
        </p:grpSpPr>
        <p:pic>
          <p:nvPicPr>
            <p:cNvPr id="7" name="Image 6"/>
            <p:cNvPicPr>
              <a:picLocks noChangeAspect="1"/>
            </p:cNvPicPr>
            <p:nvPr/>
          </p:nvPicPr>
          <p:blipFill>
            <a:blip r:embed="rId4"/>
            <a:stretch>
              <a:fillRect/>
            </a:stretch>
          </p:blipFill>
          <p:spPr>
            <a:xfrm>
              <a:off x="4709861" y="4221088"/>
              <a:ext cx="3291537" cy="2193330"/>
            </a:xfrm>
            <a:prstGeom prst="rect">
              <a:avLst/>
            </a:prstGeom>
          </p:spPr>
        </p:pic>
        <p:sp>
          <p:nvSpPr>
            <p:cNvPr id="13" name="ZoneTexte 12"/>
            <p:cNvSpPr txBox="1"/>
            <p:nvPr/>
          </p:nvSpPr>
          <p:spPr>
            <a:xfrm>
              <a:off x="7985219" y="4653136"/>
              <a:ext cx="1324312" cy="1569660"/>
            </a:xfrm>
            <a:prstGeom prst="rect">
              <a:avLst/>
            </a:prstGeom>
            <a:noFill/>
            <a:ln>
              <a:noFill/>
            </a:ln>
          </p:spPr>
          <p:txBody>
            <a:bodyPr wrap="square" rtlCol="0">
              <a:spAutoFit/>
            </a:bodyPr>
            <a:lstStyle/>
            <a:p>
              <a:pPr algn="ctr"/>
              <a:r>
                <a:rPr lang="fr-FR" sz="1600" i="1" dirty="0"/>
                <a:t>P</a:t>
              </a:r>
              <a:r>
                <a:rPr lang="fr-FR" sz="1600" i="1" dirty="0" smtClean="0"/>
                <a:t>euplement </a:t>
              </a:r>
              <a:r>
                <a:rPr lang="fr-FR" sz="1600" i="1" dirty="0"/>
                <a:t>de fond de vallons </a:t>
              </a:r>
              <a:r>
                <a:rPr lang="fr-FR" sz="1600" i="1" dirty="0" smtClean="0"/>
                <a:t>humides, chênaies -frênaies</a:t>
              </a:r>
              <a:endParaRPr lang="fr-FR" sz="1600" i="1" dirty="0"/>
            </a:p>
          </p:txBody>
        </p:sp>
      </p:grpSp>
    </p:spTree>
    <p:extLst>
      <p:ext uri="{BB962C8B-B14F-4D97-AF65-F5344CB8AC3E}">
        <p14:creationId xmlns:p14="http://schemas.microsoft.com/office/powerpoint/2010/main" val="15869169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9201472" y="6453188"/>
            <a:ext cx="535442" cy="292099"/>
          </a:xfrm>
        </p:spPr>
        <p:txBody>
          <a:bodyPr/>
          <a:lstStyle/>
          <a:p>
            <a:pPr>
              <a:defRPr/>
            </a:pPr>
            <a:fld id="{552BC89B-6869-4F6F-B872-A040215E6FE0}" type="slidenum">
              <a:rPr lang="fr-FR" smtClean="0"/>
              <a:pPr>
                <a:defRPr/>
              </a:pPr>
              <a:t>7</a:t>
            </a:fld>
            <a:endParaRPr lang="fr-FR" dirty="0"/>
          </a:p>
        </p:txBody>
      </p:sp>
      <p:pic>
        <p:nvPicPr>
          <p:cNvPr id="5" name="Image 4"/>
          <p:cNvPicPr/>
          <p:nvPr/>
        </p:nvPicPr>
        <p:blipFill>
          <a:blip r:embed="rId2">
            <a:extLst>
              <a:ext uri="{28A0092B-C50C-407E-A947-70E740481C1C}">
                <a14:useLocalDpi xmlns:a14="http://schemas.microsoft.com/office/drawing/2010/main" val="0"/>
              </a:ext>
            </a:extLst>
          </a:blip>
          <a:stretch>
            <a:fillRect/>
          </a:stretch>
        </p:blipFill>
        <p:spPr>
          <a:xfrm>
            <a:off x="848544" y="1555316"/>
            <a:ext cx="6984776" cy="3241836"/>
          </a:xfrm>
          <a:prstGeom prst="rect">
            <a:avLst/>
          </a:prstGeom>
        </p:spPr>
      </p:pic>
      <p:sp>
        <p:nvSpPr>
          <p:cNvPr id="6" name="Zone de texte 2"/>
          <p:cNvSpPr txBox="1">
            <a:spLocks noChangeArrowheads="1"/>
          </p:cNvSpPr>
          <p:nvPr/>
        </p:nvSpPr>
        <p:spPr bwMode="auto">
          <a:xfrm>
            <a:off x="848544" y="4921953"/>
            <a:ext cx="8928992" cy="1675399"/>
          </a:xfrm>
          <a:prstGeom prst="rect">
            <a:avLst/>
          </a:prstGeom>
          <a:noFill/>
          <a:ln w="9525">
            <a:noFill/>
            <a:miter lim="800000"/>
            <a:headEnd/>
            <a:tailEnd/>
          </a:ln>
        </p:spPr>
        <p:txBody>
          <a:bodyPr rot="0" vert="horz" wrap="square" lIns="91440" tIns="45720" rIns="91440" bIns="45720" anchor="t" anchorCtr="0">
            <a:noAutofit/>
          </a:bodyPr>
          <a:lstStyle/>
          <a:p>
            <a:pPr algn="just">
              <a:spcAft>
                <a:spcPts val="1000"/>
              </a:spcAft>
            </a:pPr>
            <a:r>
              <a:rPr lang="fr-FR" sz="2000" dirty="0" smtClean="0">
                <a:solidFill>
                  <a:schemeClr val="dk1"/>
                </a:solidFill>
                <a:latin typeface="+mj-lt"/>
                <a:cs typeface="+mn-cs"/>
              </a:rPr>
              <a:t>1. Hêtraie-chênaie </a:t>
            </a:r>
            <a:r>
              <a:rPr lang="fr-FR" sz="2000" dirty="0">
                <a:solidFill>
                  <a:schemeClr val="dk1"/>
                </a:solidFill>
                <a:latin typeface="+mj-lt"/>
                <a:cs typeface="+mn-cs"/>
              </a:rPr>
              <a:t>sur sol limoneux acide et épais de plateaux / 2. Hêtraie-chênaie sur sol limoneux peu acide et superficiel de haut de versant / 3. Chênaie pubescente sur sol calcaire sec de versant exposé au sud / 4. Chênaie pédonculée-frênaie sur sol riche et frais de bas de versant / 5. Aulnaie sur sol marécageux / 6. Hêtraie-chênaie sur sol calcaire et frais de versant exposé au nord.</a:t>
            </a:r>
          </a:p>
        </p:txBody>
      </p:sp>
      <p:sp>
        <p:nvSpPr>
          <p:cNvPr id="7" name="Zone de texte 2"/>
          <p:cNvSpPr txBox="1">
            <a:spLocks noChangeArrowheads="1"/>
          </p:cNvSpPr>
          <p:nvPr/>
        </p:nvSpPr>
        <p:spPr bwMode="auto">
          <a:xfrm>
            <a:off x="8237014" y="1869230"/>
            <a:ext cx="1468960" cy="334853"/>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fr-FR" sz="1400" i="1" dirty="0">
                <a:solidFill>
                  <a:schemeClr val="dk1"/>
                </a:solidFill>
                <a:latin typeface="+mj-lt"/>
                <a:cs typeface="+mn-cs"/>
              </a:rPr>
              <a:t>Chêne pubescent</a:t>
            </a:r>
          </a:p>
        </p:txBody>
      </p:sp>
      <p:sp>
        <p:nvSpPr>
          <p:cNvPr id="8" name="Zone de texte 2"/>
          <p:cNvSpPr txBox="1">
            <a:spLocks noChangeArrowheads="1"/>
          </p:cNvSpPr>
          <p:nvPr/>
        </p:nvSpPr>
        <p:spPr bwMode="auto">
          <a:xfrm>
            <a:off x="8250329" y="2301278"/>
            <a:ext cx="1486584" cy="335634"/>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fr-FR" sz="1400" i="1" dirty="0">
                <a:solidFill>
                  <a:schemeClr val="dk1"/>
                </a:solidFill>
                <a:latin typeface="+mj-lt"/>
                <a:cs typeface="+mn-cs"/>
              </a:rPr>
              <a:t>Chêne pédonculé</a:t>
            </a:r>
          </a:p>
        </p:txBody>
      </p:sp>
      <p:sp>
        <p:nvSpPr>
          <p:cNvPr id="9" name="Zone de texte 2"/>
          <p:cNvSpPr txBox="1">
            <a:spLocks noChangeArrowheads="1"/>
          </p:cNvSpPr>
          <p:nvPr/>
        </p:nvSpPr>
        <p:spPr bwMode="auto">
          <a:xfrm>
            <a:off x="8250329" y="2719071"/>
            <a:ext cx="1154612" cy="335634"/>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fr-FR" sz="1400" i="1" dirty="0">
                <a:solidFill>
                  <a:schemeClr val="dk1"/>
                </a:solidFill>
                <a:latin typeface="+mj-lt"/>
                <a:cs typeface="+mn-cs"/>
              </a:rPr>
              <a:t>Chêne sessile</a:t>
            </a:r>
          </a:p>
        </p:txBody>
      </p:sp>
      <p:sp>
        <p:nvSpPr>
          <p:cNvPr id="10" name="Zone de texte 2"/>
          <p:cNvSpPr txBox="1">
            <a:spLocks noChangeArrowheads="1"/>
          </p:cNvSpPr>
          <p:nvPr/>
        </p:nvSpPr>
        <p:spPr bwMode="auto">
          <a:xfrm>
            <a:off x="8258458" y="3093366"/>
            <a:ext cx="1426071" cy="335634"/>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fr-FR" sz="1400" i="1" dirty="0">
                <a:solidFill>
                  <a:schemeClr val="dk1"/>
                </a:solidFill>
                <a:latin typeface="+mj-lt"/>
                <a:cs typeface="+mn-cs"/>
              </a:rPr>
              <a:t>Hêtre commun</a:t>
            </a:r>
          </a:p>
        </p:txBody>
      </p:sp>
      <p:sp>
        <p:nvSpPr>
          <p:cNvPr id="11" name="Zone de texte 2"/>
          <p:cNvSpPr txBox="1">
            <a:spLocks noChangeArrowheads="1"/>
          </p:cNvSpPr>
          <p:nvPr/>
        </p:nvSpPr>
        <p:spPr bwMode="auto">
          <a:xfrm>
            <a:off x="8290952" y="3477812"/>
            <a:ext cx="1486584" cy="335634"/>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fr-FR" sz="1400" i="1" dirty="0">
                <a:solidFill>
                  <a:schemeClr val="dk1"/>
                </a:solidFill>
                <a:latin typeface="+mj-lt"/>
                <a:cs typeface="+mn-cs"/>
              </a:rPr>
              <a:t>Aulne glutineux</a:t>
            </a:r>
          </a:p>
        </p:txBody>
      </p:sp>
      <p:sp>
        <p:nvSpPr>
          <p:cNvPr id="12" name="Zone de texte 2"/>
          <p:cNvSpPr txBox="1">
            <a:spLocks noChangeArrowheads="1"/>
          </p:cNvSpPr>
          <p:nvPr/>
        </p:nvSpPr>
        <p:spPr bwMode="auto">
          <a:xfrm>
            <a:off x="8290951" y="3813446"/>
            <a:ext cx="1486585" cy="335634"/>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fr-FR" sz="1400" i="1" dirty="0">
                <a:solidFill>
                  <a:schemeClr val="dk1"/>
                </a:solidFill>
                <a:latin typeface="+mj-lt"/>
                <a:cs typeface="+mn-cs"/>
              </a:rPr>
              <a:t>Frêne commun</a:t>
            </a:r>
          </a:p>
        </p:txBody>
      </p:sp>
      <p:pic>
        <p:nvPicPr>
          <p:cNvPr id="13" name="Image 12"/>
          <p:cNvPicPr/>
          <p:nvPr/>
        </p:nvPicPr>
        <p:blipFill>
          <a:blip r:embed="rId3">
            <a:extLst>
              <a:ext uri="{28A0092B-C50C-407E-A947-70E740481C1C}">
                <a14:useLocalDpi xmlns:a14="http://schemas.microsoft.com/office/drawing/2010/main" val="0"/>
              </a:ext>
            </a:extLst>
          </a:blip>
          <a:stretch>
            <a:fillRect/>
          </a:stretch>
        </p:blipFill>
        <p:spPr>
          <a:xfrm>
            <a:off x="7905328" y="1983771"/>
            <a:ext cx="259001" cy="253097"/>
          </a:xfrm>
          <a:prstGeom prst="rect">
            <a:avLst/>
          </a:prstGeom>
        </p:spPr>
      </p:pic>
      <p:pic>
        <p:nvPicPr>
          <p:cNvPr id="14" name="Image 13"/>
          <p:cNvPicPr/>
          <p:nvPr/>
        </p:nvPicPr>
        <p:blipFill>
          <a:blip r:embed="rId4">
            <a:extLst>
              <a:ext uri="{28A0092B-C50C-407E-A947-70E740481C1C}">
                <a14:useLocalDpi xmlns:a14="http://schemas.microsoft.com/office/drawing/2010/main" val="0"/>
              </a:ext>
            </a:extLst>
          </a:blip>
          <a:stretch>
            <a:fillRect/>
          </a:stretch>
        </p:blipFill>
        <p:spPr>
          <a:xfrm>
            <a:off x="7887189" y="2403506"/>
            <a:ext cx="303176" cy="190000"/>
          </a:xfrm>
          <a:prstGeom prst="rect">
            <a:avLst/>
          </a:prstGeom>
        </p:spPr>
      </p:pic>
      <p:pic>
        <p:nvPicPr>
          <p:cNvPr id="15" name="Image 14"/>
          <p:cNvPicPr/>
          <p:nvPr/>
        </p:nvPicPr>
        <p:blipFill>
          <a:blip r:embed="rId5">
            <a:extLst>
              <a:ext uri="{28A0092B-C50C-407E-A947-70E740481C1C}">
                <a14:useLocalDpi xmlns:a14="http://schemas.microsoft.com/office/drawing/2010/main" val="0"/>
              </a:ext>
            </a:extLst>
          </a:blip>
          <a:stretch>
            <a:fillRect/>
          </a:stretch>
        </p:blipFill>
        <p:spPr>
          <a:xfrm>
            <a:off x="7899262" y="3186994"/>
            <a:ext cx="290468" cy="221990"/>
          </a:xfrm>
          <a:prstGeom prst="rect">
            <a:avLst/>
          </a:prstGeom>
        </p:spPr>
      </p:pic>
      <p:pic>
        <p:nvPicPr>
          <p:cNvPr id="16" name="Image 15"/>
          <p:cNvPicPr/>
          <p:nvPr/>
        </p:nvPicPr>
        <p:blipFill>
          <a:blip r:embed="rId6">
            <a:extLst>
              <a:ext uri="{28A0092B-C50C-407E-A947-70E740481C1C}">
                <a14:useLocalDpi xmlns:a14="http://schemas.microsoft.com/office/drawing/2010/main" val="0"/>
              </a:ext>
            </a:extLst>
          </a:blip>
          <a:stretch>
            <a:fillRect/>
          </a:stretch>
        </p:blipFill>
        <p:spPr>
          <a:xfrm>
            <a:off x="7887696" y="3578891"/>
            <a:ext cx="313464" cy="220485"/>
          </a:xfrm>
          <a:prstGeom prst="rect">
            <a:avLst/>
          </a:prstGeom>
        </p:spPr>
      </p:pic>
      <p:pic>
        <p:nvPicPr>
          <p:cNvPr id="17" name="Image 16"/>
          <p:cNvPicPr/>
          <p:nvPr/>
        </p:nvPicPr>
        <p:blipFill>
          <a:blip r:embed="rId7">
            <a:extLst>
              <a:ext uri="{28A0092B-C50C-407E-A947-70E740481C1C}">
                <a14:useLocalDpi xmlns:a14="http://schemas.microsoft.com/office/drawing/2010/main" val="0"/>
              </a:ext>
            </a:extLst>
          </a:blip>
          <a:stretch>
            <a:fillRect/>
          </a:stretch>
        </p:blipFill>
        <p:spPr>
          <a:xfrm>
            <a:off x="7932649" y="3930680"/>
            <a:ext cx="233585" cy="171567"/>
          </a:xfrm>
          <a:prstGeom prst="rect">
            <a:avLst/>
          </a:prstGeom>
        </p:spPr>
      </p:pic>
      <p:pic>
        <p:nvPicPr>
          <p:cNvPr id="18" name="Image 17"/>
          <p:cNvPicPr/>
          <p:nvPr/>
        </p:nvPicPr>
        <p:blipFill>
          <a:blip r:embed="rId8">
            <a:extLst>
              <a:ext uri="{28A0092B-C50C-407E-A947-70E740481C1C}">
                <a14:useLocalDpi xmlns:a14="http://schemas.microsoft.com/office/drawing/2010/main" val="0"/>
              </a:ext>
            </a:extLst>
          </a:blip>
          <a:stretch>
            <a:fillRect/>
          </a:stretch>
        </p:blipFill>
        <p:spPr>
          <a:xfrm>
            <a:off x="7899866" y="2747041"/>
            <a:ext cx="293494" cy="286418"/>
          </a:xfrm>
          <a:prstGeom prst="rect">
            <a:avLst/>
          </a:prstGeom>
        </p:spPr>
      </p:pic>
      <p:pic>
        <p:nvPicPr>
          <p:cNvPr id="19" name="Image 18"/>
          <p:cNvPicPr/>
          <p:nvPr/>
        </p:nvPicPr>
        <p:blipFill rotWithShape="1">
          <a:blip r:embed="rId9">
            <a:extLst>
              <a:ext uri="{28A0092B-C50C-407E-A947-70E740481C1C}">
                <a14:useLocalDpi xmlns:a14="http://schemas.microsoft.com/office/drawing/2010/main" val="0"/>
              </a:ext>
            </a:extLst>
          </a:blip>
          <a:srcRect l="24996" t="51905" r="10441"/>
          <a:stretch/>
        </p:blipFill>
        <p:spPr bwMode="auto">
          <a:xfrm>
            <a:off x="7942819" y="4307490"/>
            <a:ext cx="250541" cy="226036"/>
          </a:xfrm>
          <a:prstGeom prst="rect">
            <a:avLst/>
          </a:prstGeom>
          <a:ln>
            <a:noFill/>
          </a:ln>
          <a:extLst>
            <a:ext uri="{53640926-AAD7-44D8-BBD7-CCE9431645EC}">
              <a14:shadowObscured xmlns:a14="http://schemas.microsoft.com/office/drawing/2010/main"/>
            </a:ext>
          </a:extLst>
        </p:spPr>
      </p:pic>
      <p:sp>
        <p:nvSpPr>
          <p:cNvPr id="20" name="Zone de texte 2"/>
          <p:cNvSpPr txBox="1">
            <a:spLocks noChangeArrowheads="1"/>
          </p:cNvSpPr>
          <p:nvPr/>
        </p:nvSpPr>
        <p:spPr bwMode="auto">
          <a:xfrm>
            <a:off x="8311281" y="4245494"/>
            <a:ext cx="1394247" cy="335634"/>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nSpc>
                <a:spcPct val="115000"/>
              </a:lnSpc>
              <a:spcAft>
                <a:spcPts val="1000"/>
              </a:spcAft>
            </a:pPr>
            <a:r>
              <a:rPr lang="fr-FR" sz="1400" i="1" dirty="0">
                <a:solidFill>
                  <a:schemeClr val="dk1"/>
                </a:solidFill>
                <a:latin typeface="+mj-lt"/>
                <a:cs typeface="+mn-cs"/>
              </a:rPr>
              <a:t>Zone humide</a:t>
            </a:r>
          </a:p>
        </p:txBody>
      </p:sp>
      <p:sp>
        <p:nvSpPr>
          <p:cNvPr id="22" name="Rectangle 21"/>
          <p:cNvSpPr/>
          <p:nvPr/>
        </p:nvSpPr>
        <p:spPr>
          <a:xfrm>
            <a:off x="1123368" y="260648"/>
            <a:ext cx="8582606" cy="538609"/>
          </a:xfrm>
          <a:prstGeom prst="rect">
            <a:avLst/>
          </a:prstGeom>
        </p:spPr>
        <p:txBody>
          <a:bodyPr wrap="none">
            <a:spAutoFit/>
          </a:bodyPr>
          <a:lstStyle/>
          <a:p>
            <a:pPr algn="just"/>
            <a:r>
              <a:rPr lang="fr-FR" altLang="fr-FR" sz="2900" b="1" dirty="0" smtClean="0">
                <a:solidFill>
                  <a:srgbClr val="0085C8"/>
                </a:solidFill>
                <a:latin typeface="+mj-lt"/>
                <a:ea typeface="+mj-ea"/>
                <a:cs typeface="+mj-cs"/>
              </a:rPr>
              <a:t>Positions </a:t>
            </a:r>
            <a:r>
              <a:rPr lang="fr-FR" altLang="fr-FR" sz="2900" b="1" dirty="0">
                <a:solidFill>
                  <a:srgbClr val="0085C8"/>
                </a:solidFill>
                <a:latin typeface="+mj-lt"/>
                <a:ea typeface="+mj-ea"/>
                <a:cs typeface="+mj-cs"/>
              </a:rPr>
              <a:t>de six types de stations le long d’une vallée </a:t>
            </a:r>
          </a:p>
        </p:txBody>
      </p:sp>
      <p:sp>
        <p:nvSpPr>
          <p:cNvPr id="23" name="ZoneTexte 22"/>
          <p:cNvSpPr txBox="1"/>
          <p:nvPr/>
        </p:nvSpPr>
        <p:spPr>
          <a:xfrm>
            <a:off x="848544" y="812937"/>
            <a:ext cx="8712968" cy="707886"/>
          </a:xfrm>
          <a:prstGeom prst="rect">
            <a:avLst/>
          </a:prstGeom>
          <a:noFill/>
        </p:spPr>
        <p:txBody>
          <a:bodyPr wrap="square">
            <a:spAutoFit/>
          </a:bodyPr>
          <a:lstStyle/>
          <a:p>
            <a:pPr algn="ctr" fontAlgn="auto">
              <a:spcBef>
                <a:spcPts val="0"/>
              </a:spcBef>
              <a:spcAft>
                <a:spcPts val="0"/>
              </a:spcAft>
              <a:defRPr/>
            </a:pPr>
            <a:r>
              <a:rPr lang="fr-FR" sz="2000" dirty="0">
                <a:latin typeface="+mj-lt"/>
                <a:cs typeface="+mn-cs"/>
              </a:rPr>
              <a:t>La diversité des stations est résultante des variations des facteurs édaphiques couplés à la roche mère et à la topographie.</a:t>
            </a:r>
          </a:p>
        </p:txBody>
      </p:sp>
      <p:sp>
        <p:nvSpPr>
          <p:cNvPr id="21" name="ZoneTexte 6"/>
          <p:cNvSpPr txBox="1">
            <a:spLocks noChangeArrowheads="1"/>
          </p:cNvSpPr>
          <p:nvPr/>
        </p:nvSpPr>
        <p:spPr bwMode="auto">
          <a:xfrm rot="16200000">
            <a:off x="-2105533" y="4028722"/>
            <a:ext cx="5126583" cy="420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itchFamily="18" charset="0"/>
              </a:defRPr>
            </a:lvl1pPr>
            <a:lvl2pPr marL="742950" indent="-285750">
              <a:defRPr>
                <a:solidFill>
                  <a:schemeClr val="tx1"/>
                </a:solidFill>
                <a:latin typeface="Cambria" pitchFamily="18" charset="0"/>
              </a:defRPr>
            </a:lvl2pPr>
            <a:lvl3pPr marL="1143000" indent="-228600">
              <a:defRPr>
                <a:solidFill>
                  <a:schemeClr val="tx1"/>
                </a:solidFill>
                <a:latin typeface="Cambria" pitchFamily="18" charset="0"/>
              </a:defRPr>
            </a:lvl3pPr>
            <a:lvl4pPr marL="1600200" indent="-228600">
              <a:defRPr>
                <a:solidFill>
                  <a:schemeClr val="tx1"/>
                </a:solidFill>
                <a:latin typeface="Cambria" pitchFamily="18" charset="0"/>
              </a:defRPr>
            </a:lvl4pPr>
            <a:lvl5pPr marL="2057400" indent="-228600">
              <a:defRPr>
                <a:solidFill>
                  <a:schemeClr val="tx1"/>
                </a:solidFill>
                <a:latin typeface="Cambria" pitchFamily="18" charset="0"/>
              </a:defRPr>
            </a:lvl5pPr>
            <a:lvl6pPr marL="2514600" indent="-228600" fontAlgn="base">
              <a:spcBef>
                <a:spcPct val="0"/>
              </a:spcBef>
              <a:spcAft>
                <a:spcPct val="0"/>
              </a:spcAft>
              <a:defRPr>
                <a:solidFill>
                  <a:schemeClr val="tx1"/>
                </a:solidFill>
                <a:latin typeface="Cambria" pitchFamily="18" charset="0"/>
              </a:defRPr>
            </a:lvl6pPr>
            <a:lvl7pPr marL="2971800" indent="-228600" fontAlgn="base">
              <a:spcBef>
                <a:spcPct val="0"/>
              </a:spcBef>
              <a:spcAft>
                <a:spcPct val="0"/>
              </a:spcAft>
              <a:defRPr>
                <a:solidFill>
                  <a:schemeClr val="tx1"/>
                </a:solidFill>
                <a:latin typeface="Cambria" pitchFamily="18" charset="0"/>
              </a:defRPr>
            </a:lvl7pPr>
            <a:lvl8pPr marL="3429000" indent="-228600" fontAlgn="base">
              <a:spcBef>
                <a:spcPct val="0"/>
              </a:spcBef>
              <a:spcAft>
                <a:spcPct val="0"/>
              </a:spcAft>
              <a:defRPr>
                <a:solidFill>
                  <a:schemeClr val="tx1"/>
                </a:solidFill>
                <a:latin typeface="Cambria" pitchFamily="18" charset="0"/>
              </a:defRPr>
            </a:lvl8pPr>
            <a:lvl9pPr marL="3886200" indent="-228600" fontAlgn="base">
              <a:spcBef>
                <a:spcPct val="0"/>
              </a:spcBef>
              <a:spcAft>
                <a:spcPct val="0"/>
              </a:spcAft>
              <a:defRPr>
                <a:solidFill>
                  <a:schemeClr val="tx1"/>
                </a:solidFill>
                <a:latin typeface="Cambria" pitchFamily="18" charset="0"/>
              </a:defRPr>
            </a:lvl9pPr>
          </a:lstStyle>
          <a:p>
            <a:pPr algn="ctr"/>
            <a:r>
              <a:rPr lang="fr-FR" altLang="fr-FR" sz="3200" b="1" i="1" baseline="30000" dirty="0" smtClean="0">
                <a:solidFill>
                  <a:srgbClr val="0085C8"/>
                </a:solidFill>
                <a:latin typeface="Calibri" pitchFamily="34" charset="0"/>
              </a:rPr>
              <a:t>Définir </a:t>
            </a:r>
            <a:r>
              <a:rPr lang="fr-FR" altLang="fr-FR" sz="3200" b="1" i="1" baseline="30000" dirty="0">
                <a:solidFill>
                  <a:srgbClr val="0085C8"/>
                </a:solidFill>
                <a:latin typeface="Calibri" pitchFamily="34" charset="0"/>
              </a:rPr>
              <a:t>les paramètres d’étude de la station </a:t>
            </a:r>
          </a:p>
        </p:txBody>
      </p:sp>
    </p:spTree>
    <p:extLst>
      <p:ext uri="{BB962C8B-B14F-4D97-AF65-F5344CB8AC3E}">
        <p14:creationId xmlns:p14="http://schemas.microsoft.com/office/powerpoint/2010/main" val="42235715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9201472" y="6462247"/>
            <a:ext cx="535442" cy="292099"/>
          </a:xfrm>
        </p:spPr>
        <p:txBody>
          <a:bodyPr/>
          <a:lstStyle/>
          <a:p>
            <a:pPr>
              <a:defRPr/>
            </a:pPr>
            <a:fld id="{552BC89B-6869-4F6F-B872-A040215E6FE0}" type="slidenum">
              <a:rPr lang="fr-FR" smtClean="0"/>
              <a:pPr>
                <a:defRPr/>
              </a:pPr>
              <a:t>8</a:t>
            </a:fld>
            <a:endParaRPr lang="fr-FR" dirty="0"/>
          </a:p>
        </p:txBody>
      </p:sp>
      <p:sp>
        <p:nvSpPr>
          <p:cNvPr id="4" name="ZoneTexte 3"/>
          <p:cNvSpPr txBox="1"/>
          <p:nvPr/>
        </p:nvSpPr>
        <p:spPr>
          <a:xfrm>
            <a:off x="779332" y="916910"/>
            <a:ext cx="8991622" cy="1631216"/>
          </a:xfrm>
          <a:prstGeom prst="rect">
            <a:avLst/>
          </a:prstGeom>
          <a:noFill/>
        </p:spPr>
        <p:txBody>
          <a:bodyPr wrap="square" rtlCol="0">
            <a:spAutoFit/>
          </a:bodyPr>
          <a:lstStyle/>
          <a:p>
            <a:pPr algn="just"/>
            <a:r>
              <a:rPr lang="fr-FR" sz="2000" dirty="0" smtClean="0">
                <a:latin typeface="+mj-lt"/>
              </a:rPr>
              <a:t>Dans </a:t>
            </a:r>
            <a:r>
              <a:rPr lang="fr-FR" sz="2000" dirty="0">
                <a:latin typeface="+mj-lt"/>
              </a:rPr>
              <a:t>un premier </a:t>
            </a:r>
            <a:r>
              <a:rPr lang="fr-FR" sz="2000" dirty="0" smtClean="0">
                <a:latin typeface="+mj-lt"/>
              </a:rPr>
              <a:t>temps la forme d’humus doit </a:t>
            </a:r>
            <a:r>
              <a:rPr lang="fr-FR" sz="2000" dirty="0">
                <a:latin typeface="+mj-lt"/>
              </a:rPr>
              <a:t>être </a:t>
            </a:r>
            <a:r>
              <a:rPr lang="fr-FR" sz="2000" dirty="0" smtClean="0">
                <a:latin typeface="+mj-lt"/>
              </a:rPr>
              <a:t>examinée. </a:t>
            </a:r>
            <a:r>
              <a:rPr lang="fr-FR" sz="2000" dirty="0">
                <a:latin typeface="+mj-lt"/>
              </a:rPr>
              <a:t>On observe tout d’abord les </a:t>
            </a:r>
            <a:r>
              <a:rPr lang="fr-FR" sz="2000" b="1" dirty="0">
                <a:solidFill>
                  <a:srgbClr val="BE498B"/>
                </a:solidFill>
                <a:latin typeface="+mj-lt"/>
                <a:cs typeface="+mn-cs"/>
              </a:rPr>
              <a:t>horizons de litière, holorganiques : Oln, Olv, OF, OH</a:t>
            </a:r>
            <a:r>
              <a:rPr lang="fr-FR" sz="2000" dirty="0">
                <a:latin typeface="+mj-lt"/>
              </a:rPr>
              <a:t>. </a:t>
            </a:r>
            <a:endParaRPr lang="fr-FR" sz="2000" dirty="0" smtClean="0">
              <a:latin typeface="+mj-lt"/>
            </a:endParaRPr>
          </a:p>
          <a:p>
            <a:pPr algn="just"/>
            <a:r>
              <a:rPr lang="fr-FR" sz="2000" dirty="0" smtClean="0">
                <a:latin typeface="+mj-lt"/>
              </a:rPr>
              <a:t>La </a:t>
            </a:r>
            <a:r>
              <a:rPr lang="fr-FR" sz="2000" dirty="0">
                <a:latin typeface="+mj-lt"/>
              </a:rPr>
              <a:t>présence de </a:t>
            </a:r>
            <a:r>
              <a:rPr lang="fr-FR" sz="2000" dirty="0" smtClean="0">
                <a:latin typeface="+mj-lt"/>
              </a:rPr>
              <a:t>tous ces </a:t>
            </a:r>
            <a:r>
              <a:rPr lang="fr-FR" sz="2000" dirty="0">
                <a:latin typeface="+mj-lt"/>
              </a:rPr>
              <a:t>horizons indique </a:t>
            </a:r>
            <a:r>
              <a:rPr lang="fr-FR" sz="2000" dirty="0" smtClean="0">
                <a:latin typeface="+mj-lt"/>
              </a:rPr>
              <a:t>: difficulté </a:t>
            </a:r>
            <a:r>
              <a:rPr lang="fr-FR" sz="2000" dirty="0">
                <a:latin typeface="+mj-lt"/>
              </a:rPr>
              <a:t>de décomposition et </a:t>
            </a:r>
            <a:r>
              <a:rPr lang="fr-FR" sz="2000" dirty="0" smtClean="0">
                <a:latin typeface="+mj-lt"/>
              </a:rPr>
              <a:t>faible présence </a:t>
            </a:r>
            <a:r>
              <a:rPr lang="fr-FR" sz="2000" dirty="0">
                <a:latin typeface="+mj-lt"/>
              </a:rPr>
              <a:t>d’organismes décomposeurs dans le sol. </a:t>
            </a:r>
            <a:endParaRPr lang="fr-FR" sz="2000" dirty="0" smtClean="0">
              <a:latin typeface="+mj-lt"/>
            </a:endParaRPr>
          </a:p>
          <a:p>
            <a:pPr algn="just"/>
            <a:r>
              <a:rPr lang="fr-FR" sz="2000" dirty="0" smtClean="0">
                <a:latin typeface="+mj-lt"/>
              </a:rPr>
              <a:t>Les formes d’humus </a:t>
            </a:r>
            <a:r>
              <a:rPr lang="fr-FR" sz="2000" b="1" dirty="0">
                <a:solidFill>
                  <a:srgbClr val="BE498B"/>
                </a:solidFill>
                <a:latin typeface="+mj-lt"/>
                <a:cs typeface="+mn-cs"/>
              </a:rPr>
              <a:t>MODER ou MOR </a:t>
            </a:r>
            <a:r>
              <a:rPr lang="fr-FR" sz="2000" dirty="0">
                <a:latin typeface="+mj-lt"/>
              </a:rPr>
              <a:t>sont généralement </a:t>
            </a:r>
            <a:r>
              <a:rPr lang="fr-FR" sz="2000" dirty="0" smtClean="0">
                <a:latin typeface="+mj-lt"/>
              </a:rPr>
              <a:t>sur sols acides. </a:t>
            </a:r>
            <a:endParaRPr lang="fr-FR" sz="2000" dirty="0">
              <a:latin typeface="+mj-lt"/>
            </a:endParaRPr>
          </a:p>
        </p:txBody>
      </p:sp>
      <p:sp>
        <p:nvSpPr>
          <p:cNvPr id="14" name="Rectangle 13"/>
          <p:cNvSpPr/>
          <p:nvPr/>
        </p:nvSpPr>
        <p:spPr>
          <a:xfrm>
            <a:off x="3531423" y="306720"/>
            <a:ext cx="3341749" cy="538609"/>
          </a:xfrm>
          <a:prstGeom prst="rect">
            <a:avLst/>
          </a:prstGeom>
        </p:spPr>
        <p:txBody>
          <a:bodyPr wrap="none">
            <a:spAutoFit/>
          </a:bodyPr>
          <a:lstStyle/>
          <a:p>
            <a:pPr algn="just"/>
            <a:r>
              <a:rPr lang="fr-FR" altLang="fr-FR" sz="2900" b="1" dirty="0">
                <a:solidFill>
                  <a:srgbClr val="0085C8"/>
                </a:solidFill>
                <a:latin typeface="+mj-lt"/>
                <a:ea typeface="+mj-ea"/>
                <a:cs typeface="+mj-cs"/>
              </a:rPr>
              <a:t>2. La forme d’humus</a:t>
            </a:r>
          </a:p>
        </p:txBody>
      </p:sp>
      <p:grpSp>
        <p:nvGrpSpPr>
          <p:cNvPr id="3" name="Groupe 2"/>
          <p:cNvGrpSpPr/>
          <p:nvPr/>
        </p:nvGrpSpPr>
        <p:grpSpPr>
          <a:xfrm>
            <a:off x="775586" y="2686088"/>
            <a:ext cx="2454572" cy="2112202"/>
            <a:chOff x="1191248" y="2724559"/>
            <a:chExt cx="2454572" cy="2112202"/>
          </a:xfrm>
        </p:grpSpPr>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1248" y="2724559"/>
              <a:ext cx="2454572" cy="1840929"/>
            </a:xfrm>
            <a:prstGeom prst="rect">
              <a:avLst/>
            </a:prstGeom>
          </p:spPr>
        </p:pic>
        <p:sp>
          <p:nvSpPr>
            <p:cNvPr id="16" name="ZoneTexte 15"/>
            <p:cNvSpPr txBox="1"/>
            <p:nvPr/>
          </p:nvSpPr>
          <p:spPr>
            <a:xfrm>
              <a:off x="1652960" y="4498207"/>
              <a:ext cx="1859880" cy="338554"/>
            </a:xfrm>
            <a:prstGeom prst="rect">
              <a:avLst/>
            </a:prstGeom>
            <a:noFill/>
          </p:spPr>
          <p:txBody>
            <a:bodyPr wrap="square" rtlCol="0">
              <a:spAutoFit/>
            </a:bodyPr>
            <a:lstStyle/>
            <a:p>
              <a:r>
                <a:rPr lang="fr-FR" sz="1600" i="1" dirty="0">
                  <a:latin typeface="+mj-lt"/>
                </a:rPr>
                <a:t>Oln </a:t>
              </a:r>
              <a:r>
                <a:rPr lang="fr-FR" sz="1600" i="1" dirty="0" smtClean="0">
                  <a:latin typeface="+mj-lt"/>
                </a:rPr>
                <a:t>(litière </a:t>
              </a:r>
              <a:r>
                <a:rPr lang="fr-FR" sz="1600" i="1" dirty="0">
                  <a:latin typeface="+mj-lt"/>
                </a:rPr>
                <a:t>neuve</a:t>
              </a:r>
              <a:r>
                <a:rPr lang="fr-FR" sz="1600" i="1" dirty="0" smtClean="0">
                  <a:latin typeface="+mj-lt"/>
                </a:rPr>
                <a:t>)</a:t>
              </a:r>
              <a:endParaRPr lang="fr-FR" sz="1600" i="1" dirty="0">
                <a:latin typeface="+mj-lt"/>
              </a:endParaRPr>
            </a:p>
          </p:txBody>
        </p:sp>
      </p:grpSp>
      <p:grpSp>
        <p:nvGrpSpPr>
          <p:cNvPr id="18" name="Groupe 17"/>
          <p:cNvGrpSpPr/>
          <p:nvPr/>
        </p:nvGrpSpPr>
        <p:grpSpPr>
          <a:xfrm>
            <a:off x="2816586" y="4731200"/>
            <a:ext cx="2454572" cy="2126800"/>
            <a:chOff x="3819240" y="2724559"/>
            <a:chExt cx="2454572" cy="2126800"/>
          </a:xfrm>
        </p:grpSpPr>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819240" y="2724559"/>
              <a:ext cx="2454572" cy="1840929"/>
            </a:xfrm>
            <a:prstGeom prst="rect">
              <a:avLst/>
            </a:prstGeom>
          </p:spPr>
        </p:pic>
        <p:sp>
          <p:nvSpPr>
            <p:cNvPr id="17" name="ZoneTexte 16"/>
            <p:cNvSpPr txBox="1"/>
            <p:nvPr/>
          </p:nvSpPr>
          <p:spPr>
            <a:xfrm>
              <a:off x="4232920" y="4512805"/>
              <a:ext cx="1654932" cy="338554"/>
            </a:xfrm>
            <a:prstGeom prst="rect">
              <a:avLst/>
            </a:prstGeom>
            <a:noFill/>
          </p:spPr>
          <p:txBody>
            <a:bodyPr wrap="square" rtlCol="0">
              <a:spAutoFit/>
            </a:bodyPr>
            <a:lstStyle/>
            <a:p>
              <a:r>
                <a:rPr lang="fr-FR" sz="1600" i="1" dirty="0" err="1">
                  <a:latin typeface="+mj-lt"/>
                </a:rPr>
                <a:t>Olv</a:t>
              </a:r>
              <a:r>
                <a:rPr lang="fr-FR" sz="1600" i="1" dirty="0" smtClean="0">
                  <a:latin typeface="+mj-lt"/>
                </a:rPr>
                <a:t> </a:t>
              </a:r>
              <a:r>
                <a:rPr lang="fr-FR" sz="1600" i="1" dirty="0">
                  <a:latin typeface="+mj-lt"/>
                </a:rPr>
                <a:t>(litière vieillie)</a:t>
              </a:r>
            </a:p>
          </p:txBody>
        </p:sp>
      </p:grpSp>
      <p:grpSp>
        <p:nvGrpSpPr>
          <p:cNvPr id="20" name="Groupe 19"/>
          <p:cNvGrpSpPr/>
          <p:nvPr/>
        </p:nvGrpSpPr>
        <p:grpSpPr>
          <a:xfrm>
            <a:off x="4730141" y="2619707"/>
            <a:ext cx="2435944" cy="2144125"/>
            <a:chOff x="3036847" y="2708920"/>
            <a:chExt cx="2435944" cy="2144125"/>
          </a:xfrm>
        </p:grpSpPr>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6847" y="2708920"/>
              <a:ext cx="2435944" cy="1874217"/>
            </a:xfrm>
            <a:prstGeom prst="rect">
              <a:avLst/>
            </a:prstGeom>
          </p:spPr>
        </p:pic>
        <p:sp>
          <p:nvSpPr>
            <p:cNvPr id="19" name="ZoneTexte 18"/>
            <p:cNvSpPr txBox="1"/>
            <p:nvPr/>
          </p:nvSpPr>
          <p:spPr>
            <a:xfrm>
              <a:off x="3203197" y="4514491"/>
              <a:ext cx="2141367" cy="338554"/>
            </a:xfrm>
            <a:prstGeom prst="rect">
              <a:avLst/>
            </a:prstGeom>
            <a:noFill/>
          </p:spPr>
          <p:txBody>
            <a:bodyPr wrap="square" rtlCol="0">
              <a:spAutoFit/>
            </a:bodyPr>
            <a:lstStyle/>
            <a:p>
              <a:r>
                <a:rPr lang="fr-FR" sz="1600" i="1" dirty="0" smtClean="0">
                  <a:latin typeface="+mj-lt"/>
                </a:rPr>
                <a:t>OF </a:t>
              </a:r>
              <a:r>
                <a:rPr lang="fr-FR" sz="1600" i="1" dirty="0">
                  <a:latin typeface="+mj-lt"/>
                </a:rPr>
                <a:t>(litière fragmentée)</a:t>
              </a:r>
            </a:p>
          </p:txBody>
        </p:sp>
      </p:grpSp>
      <p:grpSp>
        <p:nvGrpSpPr>
          <p:cNvPr id="22" name="Groupe 21"/>
          <p:cNvGrpSpPr/>
          <p:nvPr/>
        </p:nvGrpSpPr>
        <p:grpSpPr>
          <a:xfrm>
            <a:off x="7229741" y="3606552"/>
            <a:ext cx="2593220" cy="2671926"/>
            <a:chOff x="6102444" y="3409261"/>
            <a:chExt cx="2593220" cy="2671926"/>
          </a:xfrm>
        </p:grpSpPr>
        <p:pic>
          <p:nvPicPr>
            <p:cNvPr id="8" name="Imag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71768" y="3409261"/>
              <a:ext cx="2454572" cy="1840929"/>
            </a:xfrm>
            <a:prstGeom prst="rect">
              <a:avLst/>
            </a:prstGeom>
          </p:spPr>
        </p:pic>
        <p:sp>
          <p:nvSpPr>
            <p:cNvPr id="21" name="ZoneTexte 20"/>
            <p:cNvSpPr txBox="1"/>
            <p:nvPr/>
          </p:nvSpPr>
          <p:spPr>
            <a:xfrm>
              <a:off x="6102444" y="5250190"/>
              <a:ext cx="2593220" cy="830997"/>
            </a:xfrm>
            <a:prstGeom prst="rect">
              <a:avLst/>
            </a:prstGeom>
            <a:noFill/>
          </p:spPr>
          <p:txBody>
            <a:bodyPr wrap="square" rtlCol="0">
              <a:spAutoFit/>
            </a:bodyPr>
            <a:lstStyle/>
            <a:p>
              <a:pPr algn="ctr"/>
              <a:r>
                <a:rPr lang="fr-FR" sz="1600" i="1" dirty="0" smtClean="0">
                  <a:latin typeface="+mj-lt"/>
                </a:rPr>
                <a:t>OH </a:t>
              </a:r>
              <a:r>
                <a:rPr lang="fr-FR" sz="1600" i="1" dirty="0">
                  <a:latin typeface="+mj-lt"/>
                </a:rPr>
                <a:t>(horizon humifère, à matière organique très fragmentée)</a:t>
              </a:r>
            </a:p>
          </p:txBody>
        </p:sp>
      </p:grpSp>
      <p:sp>
        <p:nvSpPr>
          <p:cNvPr id="23" name="ZoneTexte 6"/>
          <p:cNvSpPr txBox="1">
            <a:spLocks noChangeArrowheads="1"/>
          </p:cNvSpPr>
          <p:nvPr/>
        </p:nvSpPr>
        <p:spPr bwMode="auto">
          <a:xfrm rot="16200000">
            <a:off x="-2105533" y="4028722"/>
            <a:ext cx="5126583" cy="420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itchFamily="18" charset="0"/>
              </a:defRPr>
            </a:lvl1pPr>
            <a:lvl2pPr marL="742950" indent="-285750">
              <a:defRPr>
                <a:solidFill>
                  <a:schemeClr val="tx1"/>
                </a:solidFill>
                <a:latin typeface="Cambria" pitchFamily="18" charset="0"/>
              </a:defRPr>
            </a:lvl2pPr>
            <a:lvl3pPr marL="1143000" indent="-228600">
              <a:defRPr>
                <a:solidFill>
                  <a:schemeClr val="tx1"/>
                </a:solidFill>
                <a:latin typeface="Cambria" pitchFamily="18" charset="0"/>
              </a:defRPr>
            </a:lvl3pPr>
            <a:lvl4pPr marL="1600200" indent="-228600">
              <a:defRPr>
                <a:solidFill>
                  <a:schemeClr val="tx1"/>
                </a:solidFill>
                <a:latin typeface="Cambria" pitchFamily="18" charset="0"/>
              </a:defRPr>
            </a:lvl4pPr>
            <a:lvl5pPr marL="2057400" indent="-228600">
              <a:defRPr>
                <a:solidFill>
                  <a:schemeClr val="tx1"/>
                </a:solidFill>
                <a:latin typeface="Cambria" pitchFamily="18" charset="0"/>
              </a:defRPr>
            </a:lvl5pPr>
            <a:lvl6pPr marL="2514600" indent="-228600" fontAlgn="base">
              <a:spcBef>
                <a:spcPct val="0"/>
              </a:spcBef>
              <a:spcAft>
                <a:spcPct val="0"/>
              </a:spcAft>
              <a:defRPr>
                <a:solidFill>
                  <a:schemeClr val="tx1"/>
                </a:solidFill>
                <a:latin typeface="Cambria" pitchFamily="18" charset="0"/>
              </a:defRPr>
            </a:lvl6pPr>
            <a:lvl7pPr marL="2971800" indent="-228600" fontAlgn="base">
              <a:spcBef>
                <a:spcPct val="0"/>
              </a:spcBef>
              <a:spcAft>
                <a:spcPct val="0"/>
              </a:spcAft>
              <a:defRPr>
                <a:solidFill>
                  <a:schemeClr val="tx1"/>
                </a:solidFill>
                <a:latin typeface="Cambria" pitchFamily="18" charset="0"/>
              </a:defRPr>
            </a:lvl7pPr>
            <a:lvl8pPr marL="3429000" indent="-228600" fontAlgn="base">
              <a:spcBef>
                <a:spcPct val="0"/>
              </a:spcBef>
              <a:spcAft>
                <a:spcPct val="0"/>
              </a:spcAft>
              <a:defRPr>
                <a:solidFill>
                  <a:schemeClr val="tx1"/>
                </a:solidFill>
                <a:latin typeface="Cambria" pitchFamily="18" charset="0"/>
              </a:defRPr>
            </a:lvl8pPr>
            <a:lvl9pPr marL="3886200" indent="-228600" fontAlgn="base">
              <a:spcBef>
                <a:spcPct val="0"/>
              </a:spcBef>
              <a:spcAft>
                <a:spcPct val="0"/>
              </a:spcAft>
              <a:defRPr>
                <a:solidFill>
                  <a:schemeClr val="tx1"/>
                </a:solidFill>
                <a:latin typeface="Cambria" pitchFamily="18" charset="0"/>
              </a:defRPr>
            </a:lvl9pPr>
          </a:lstStyle>
          <a:p>
            <a:pPr algn="ctr"/>
            <a:r>
              <a:rPr lang="fr-FR" altLang="fr-FR" sz="3200" b="1" i="1" baseline="30000" dirty="0" smtClean="0">
                <a:solidFill>
                  <a:srgbClr val="0085C8"/>
                </a:solidFill>
                <a:latin typeface="Calibri" pitchFamily="34" charset="0"/>
              </a:rPr>
              <a:t>Définir </a:t>
            </a:r>
            <a:r>
              <a:rPr lang="fr-FR" altLang="fr-FR" sz="3200" b="1" i="1" baseline="30000" dirty="0">
                <a:solidFill>
                  <a:srgbClr val="0085C8"/>
                </a:solidFill>
                <a:latin typeface="Calibri" pitchFamily="34" charset="0"/>
              </a:rPr>
              <a:t>les paramètres d’étude de la station </a:t>
            </a:r>
          </a:p>
        </p:txBody>
      </p:sp>
    </p:spTree>
    <p:extLst>
      <p:ext uri="{BB962C8B-B14F-4D97-AF65-F5344CB8AC3E}">
        <p14:creationId xmlns:p14="http://schemas.microsoft.com/office/powerpoint/2010/main" val="32369478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a:xfrm>
            <a:off x="9201472" y="6453188"/>
            <a:ext cx="535442" cy="292099"/>
          </a:xfrm>
        </p:spPr>
        <p:txBody>
          <a:bodyPr/>
          <a:lstStyle/>
          <a:p>
            <a:pPr>
              <a:defRPr/>
            </a:pPr>
            <a:fld id="{552BC89B-6869-4F6F-B872-A040215E6FE0}" type="slidenum">
              <a:rPr lang="fr-FR" smtClean="0"/>
              <a:pPr>
                <a:defRPr/>
              </a:pPr>
              <a:t>9</a:t>
            </a:fld>
            <a:endParaRPr lang="fr-FR" dirty="0"/>
          </a:p>
        </p:txBody>
      </p:sp>
      <p:sp>
        <p:nvSpPr>
          <p:cNvPr id="4" name="ZoneTexte 3"/>
          <p:cNvSpPr txBox="1"/>
          <p:nvPr/>
        </p:nvSpPr>
        <p:spPr>
          <a:xfrm>
            <a:off x="954767" y="1021082"/>
            <a:ext cx="8623093" cy="2246769"/>
          </a:xfrm>
          <a:prstGeom prst="rect">
            <a:avLst/>
          </a:prstGeom>
          <a:noFill/>
        </p:spPr>
        <p:txBody>
          <a:bodyPr wrap="square" rtlCol="0">
            <a:spAutoFit/>
          </a:bodyPr>
          <a:lstStyle/>
          <a:p>
            <a:pPr algn="just"/>
            <a:r>
              <a:rPr lang="fr-FR" sz="2000" dirty="0" smtClean="0">
                <a:latin typeface="+mj-lt"/>
              </a:rPr>
              <a:t>Les formes d’humus </a:t>
            </a:r>
            <a:r>
              <a:rPr lang="fr-FR" sz="2000" dirty="0">
                <a:latin typeface="+mj-lt"/>
              </a:rPr>
              <a:t>présentant les </a:t>
            </a:r>
            <a:r>
              <a:rPr lang="fr-FR" sz="2000" b="1" dirty="0">
                <a:solidFill>
                  <a:srgbClr val="BE498B"/>
                </a:solidFill>
                <a:latin typeface="+mj-lt"/>
                <a:cs typeface="+mn-cs"/>
              </a:rPr>
              <a:t>meilleures potentialités </a:t>
            </a:r>
            <a:r>
              <a:rPr lang="fr-FR" sz="2000" dirty="0" smtClean="0">
                <a:latin typeface="+mj-lt"/>
              </a:rPr>
              <a:t>pour la production de bois, </a:t>
            </a:r>
            <a:r>
              <a:rPr lang="fr-FR" sz="2000" dirty="0">
                <a:latin typeface="+mj-lt"/>
              </a:rPr>
              <a:t>sont ceux dont la </a:t>
            </a:r>
            <a:r>
              <a:rPr lang="fr-FR" sz="2000" b="1" dirty="0">
                <a:solidFill>
                  <a:srgbClr val="BE498B"/>
                </a:solidFill>
                <a:latin typeface="+mj-lt"/>
                <a:cs typeface="+mn-cs"/>
              </a:rPr>
              <a:t>biodiversité dans le sol est la plus haute</a:t>
            </a:r>
            <a:r>
              <a:rPr lang="fr-FR" sz="2000" dirty="0" smtClean="0">
                <a:latin typeface="+mj-lt"/>
              </a:rPr>
              <a:t>. </a:t>
            </a:r>
          </a:p>
          <a:p>
            <a:pPr algn="just"/>
            <a:r>
              <a:rPr lang="fr-FR" sz="2000" b="1" dirty="0" smtClean="0">
                <a:solidFill>
                  <a:srgbClr val="0085C8"/>
                </a:solidFill>
                <a:latin typeface="+mj-lt"/>
              </a:rPr>
              <a:t>MULL </a:t>
            </a:r>
            <a:r>
              <a:rPr lang="fr-FR" sz="2000" b="1" dirty="0">
                <a:solidFill>
                  <a:srgbClr val="0085C8"/>
                </a:solidFill>
                <a:latin typeface="+mj-lt"/>
              </a:rPr>
              <a:t>: </a:t>
            </a:r>
            <a:r>
              <a:rPr lang="fr-FR" sz="2000" dirty="0" smtClean="0">
                <a:latin typeface="+mj-lt"/>
              </a:rPr>
              <a:t>minéralisation rapide </a:t>
            </a:r>
            <a:r>
              <a:rPr lang="fr-FR" sz="2000" dirty="0">
                <a:latin typeface="+mj-lt"/>
              </a:rPr>
              <a:t>apportant un stock de nutriments </a:t>
            </a:r>
            <a:r>
              <a:rPr lang="fr-FR" sz="2000" dirty="0" smtClean="0">
                <a:latin typeface="+mj-lt"/>
              </a:rPr>
              <a:t>important. </a:t>
            </a:r>
            <a:r>
              <a:rPr lang="fr-FR" sz="2000" b="1" dirty="0" smtClean="0">
                <a:solidFill>
                  <a:srgbClr val="0085C8"/>
                </a:solidFill>
                <a:latin typeface="+mj-lt"/>
              </a:rPr>
              <a:t>MODER : </a:t>
            </a:r>
            <a:r>
              <a:rPr lang="fr-FR" sz="2000" dirty="0" smtClean="0">
                <a:latin typeface="+mj-lt"/>
              </a:rPr>
              <a:t>multiplication </a:t>
            </a:r>
            <a:r>
              <a:rPr lang="fr-FR" sz="2000" dirty="0">
                <a:latin typeface="+mj-lt"/>
              </a:rPr>
              <a:t>des couches, </a:t>
            </a:r>
            <a:r>
              <a:rPr lang="fr-FR" sz="2000" dirty="0" smtClean="0">
                <a:latin typeface="+mj-lt"/>
              </a:rPr>
              <a:t>chute </a:t>
            </a:r>
            <a:r>
              <a:rPr lang="fr-FR" sz="2000" dirty="0">
                <a:latin typeface="+mj-lt"/>
              </a:rPr>
              <a:t>de la quantité </a:t>
            </a:r>
            <a:r>
              <a:rPr lang="fr-FR" sz="2000" dirty="0" smtClean="0">
                <a:latin typeface="+mj-lt"/>
              </a:rPr>
              <a:t>et de la </a:t>
            </a:r>
            <a:r>
              <a:rPr lang="fr-FR" sz="2000" dirty="0">
                <a:latin typeface="+mj-lt"/>
              </a:rPr>
              <a:t>qualité de la biodiversité </a:t>
            </a:r>
            <a:r>
              <a:rPr lang="fr-FR" sz="2000" dirty="0" smtClean="0">
                <a:latin typeface="+mj-lt"/>
              </a:rPr>
              <a:t>et ainsi </a:t>
            </a:r>
            <a:r>
              <a:rPr lang="fr-FR" sz="2000" dirty="0">
                <a:latin typeface="+mj-lt"/>
              </a:rPr>
              <a:t>de la </a:t>
            </a:r>
            <a:r>
              <a:rPr lang="fr-FR" sz="2000" dirty="0" smtClean="0">
                <a:latin typeface="+mj-lt"/>
              </a:rPr>
              <a:t>production</a:t>
            </a:r>
            <a:r>
              <a:rPr lang="fr-FR" sz="2000" b="1" dirty="0" smtClean="0">
                <a:latin typeface="+mj-lt"/>
              </a:rPr>
              <a:t>. </a:t>
            </a:r>
          </a:p>
          <a:p>
            <a:pPr algn="just"/>
            <a:r>
              <a:rPr lang="fr-FR" sz="2000" b="1" dirty="0" smtClean="0">
                <a:solidFill>
                  <a:srgbClr val="0085C8"/>
                </a:solidFill>
                <a:latin typeface="+mj-lt"/>
              </a:rPr>
              <a:t>MOR : </a:t>
            </a:r>
            <a:r>
              <a:rPr lang="fr-FR" sz="2000" dirty="0" smtClean="0">
                <a:latin typeface="+mj-lt"/>
              </a:rPr>
              <a:t>horizon </a:t>
            </a:r>
            <a:r>
              <a:rPr lang="fr-FR" sz="2000" dirty="0">
                <a:latin typeface="+mj-lt"/>
              </a:rPr>
              <a:t>OH de plus d’un centimètre </a:t>
            </a:r>
            <a:r>
              <a:rPr lang="fr-FR" sz="2000" dirty="0" smtClean="0">
                <a:latin typeface="+mj-lt"/>
              </a:rPr>
              <a:t>correspond à la forme des </a:t>
            </a:r>
            <a:r>
              <a:rPr lang="fr-FR" sz="2000" dirty="0">
                <a:latin typeface="+mj-lt"/>
              </a:rPr>
              <a:t>humus </a:t>
            </a:r>
            <a:r>
              <a:rPr lang="fr-FR" sz="2000" dirty="0" smtClean="0">
                <a:latin typeface="+mj-lt"/>
              </a:rPr>
              <a:t>présentant </a:t>
            </a:r>
            <a:r>
              <a:rPr lang="fr-FR" sz="2000" dirty="0">
                <a:latin typeface="+mj-lt"/>
              </a:rPr>
              <a:t>la plus basse des </a:t>
            </a:r>
            <a:r>
              <a:rPr lang="fr-FR" sz="2000" dirty="0" smtClean="0">
                <a:latin typeface="+mj-lt"/>
              </a:rPr>
              <a:t>productivités</a:t>
            </a:r>
            <a:r>
              <a:rPr lang="fr-FR" sz="2000" b="1" dirty="0" smtClean="0">
                <a:latin typeface="+mj-lt"/>
              </a:rPr>
              <a:t>. </a:t>
            </a:r>
            <a:endParaRPr lang="fr-FR" sz="2000" dirty="0">
              <a:latin typeface="+mj-lt"/>
            </a:endParaRPr>
          </a:p>
        </p:txBody>
      </p:sp>
      <p:grpSp>
        <p:nvGrpSpPr>
          <p:cNvPr id="27" name="Groupe 26"/>
          <p:cNvGrpSpPr/>
          <p:nvPr/>
        </p:nvGrpSpPr>
        <p:grpSpPr>
          <a:xfrm>
            <a:off x="527691" y="3635508"/>
            <a:ext cx="2858871" cy="2713933"/>
            <a:chOff x="-102401" y="3767782"/>
            <a:chExt cx="2858871" cy="2713933"/>
          </a:xfrm>
        </p:grpSpPr>
        <p:pic>
          <p:nvPicPr>
            <p:cNvPr id="5" name="Image 4"/>
            <p:cNvPicPr/>
            <p:nvPr/>
          </p:nvPicPr>
          <p:blipFill rotWithShape="1">
            <a:blip r:embed="rId2">
              <a:extLst>
                <a:ext uri="{28A0092B-C50C-407E-A947-70E740481C1C}">
                  <a14:useLocalDpi xmlns:a14="http://schemas.microsoft.com/office/drawing/2010/main" val="0"/>
                </a:ext>
              </a:extLst>
            </a:blip>
            <a:srcRect t="6580"/>
            <a:stretch/>
          </p:blipFill>
          <p:spPr bwMode="auto">
            <a:xfrm>
              <a:off x="1244302" y="3828200"/>
              <a:ext cx="1512168" cy="2253405"/>
            </a:xfrm>
            <a:prstGeom prst="rect">
              <a:avLst/>
            </a:prstGeom>
            <a:ln>
              <a:noFill/>
            </a:ln>
            <a:extLst>
              <a:ext uri="{53640926-AAD7-44D8-BBD7-CCE9431645EC}">
                <a14:shadowObscured xmlns:a14="http://schemas.microsoft.com/office/drawing/2010/main"/>
              </a:ext>
            </a:extLst>
          </p:spPr>
        </p:pic>
        <p:sp>
          <p:nvSpPr>
            <p:cNvPr id="6" name="Zone de texte 2"/>
            <p:cNvSpPr txBox="1">
              <a:spLocks noChangeArrowheads="1"/>
            </p:cNvSpPr>
            <p:nvPr/>
          </p:nvSpPr>
          <p:spPr bwMode="auto">
            <a:xfrm>
              <a:off x="-102401" y="3767782"/>
              <a:ext cx="1277510" cy="34229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r">
                <a:lnSpc>
                  <a:spcPct val="115000"/>
                </a:lnSpc>
                <a:spcAft>
                  <a:spcPts val="1000"/>
                </a:spcAft>
              </a:pPr>
              <a:r>
                <a:rPr lang="fr-FR" sz="1600" dirty="0">
                  <a:latin typeface="+mj-lt"/>
                </a:rPr>
                <a:t>Oln + (Olv)</a:t>
              </a:r>
            </a:p>
          </p:txBody>
        </p:sp>
        <p:sp>
          <p:nvSpPr>
            <p:cNvPr id="7" name="Zone de texte 2"/>
            <p:cNvSpPr txBox="1">
              <a:spLocks noChangeArrowheads="1"/>
            </p:cNvSpPr>
            <p:nvPr/>
          </p:nvSpPr>
          <p:spPr bwMode="auto">
            <a:xfrm>
              <a:off x="795447" y="4227413"/>
              <a:ext cx="377825" cy="38671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ctr">
                <a:lnSpc>
                  <a:spcPct val="115000"/>
                </a:lnSpc>
                <a:spcAft>
                  <a:spcPts val="1000"/>
                </a:spcAft>
              </a:pPr>
              <a:r>
                <a:rPr lang="fr-FR" sz="1600" dirty="0">
                  <a:latin typeface="+mj-lt"/>
                </a:rPr>
                <a:t>A</a:t>
              </a:r>
            </a:p>
          </p:txBody>
        </p:sp>
        <p:sp>
          <p:nvSpPr>
            <p:cNvPr id="8" name="Zone de texte 2"/>
            <p:cNvSpPr txBox="1">
              <a:spLocks noChangeArrowheads="1"/>
            </p:cNvSpPr>
            <p:nvPr/>
          </p:nvSpPr>
          <p:spPr bwMode="auto">
            <a:xfrm>
              <a:off x="765855" y="5248517"/>
              <a:ext cx="377825" cy="38671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ctr">
                <a:lnSpc>
                  <a:spcPct val="115000"/>
                </a:lnSpc>
                <a:spcAft>
                  <a:spcPts val="1000"/>
                </a:spcAft>
              </a:pPr>
              <a:r>
                <a:rPr lang="fr-FR" sz="1600" dirty="0">
                  <a:latin typeface="+mj-lt"/>
                </a:rPr>
                <a:t>B</a:t>
              </a:r>
            </a:p>
          </p:txBody>
        </p:sp>
        <p:sp>
          <p:nvSpPr>
            <p:cNvPr id="9" name="ZoneTexte 8"/>
            <p:cNvSpPr txBox="1"/>
            <p:nvPr/>
          </p:nvSpPr>
          <p:spPr>
            <a:xfrm>
              <a:off x="1212722" y="6081605"/>
              <a:ext cx="1512168" cy="400110"/>
            </a:xfrm>
            <a:prstGeom prst="rect">
              <a:avLst/>
            </a:prstGeom>
            <a:noFill/>
          </p:spPr>
          <p:txBody>
            <a:bodyPr wrap="square" rtlCol="0">
              <a:spAutoFit/>
            </a:bodyPr>
            <a:lstStyle/>
            <a:p>
              <a:pPr algn="ctr"/>
              <a:r>
                <a:rPr lang="fr-FR" sz="2000" b="1" dirty="0">
                  <a:solidFill>
                    <a:srgbClr val="0085C8"/>
                  </a:solidFill>
                  <a:latin typeface="+mj-lt"/>
                </a:rPr>
                <a:t>MULL</a:t>
              </a:r>
            </a:p>
          </p:txBody>
        </p:sp>
      </p:grpSp>
      <p:grpSp>
        <p:nvGrpSpPr>
          <p:cNvPr id="26" name="Groupe 25"/>
          <p:cNvGrpSpPr/>
          <p:nvPr/>
        </p:nvGrpSpPr>
        <p:grpSpPr>
          <a:xfrm>
            <a:off x="3453431" y="3661639"/>
            <a:ext cx="2956568" cy="2699553"/>
            <a:chOff x="2600574" y="3784413"/>
            <a:chExt cx="2956568" cy="2699553"/>
          </a:xfrm>
        </p:grpSpPr>
        <p:pic>
          <p:nvPicPr>
            <p:cNvPr id="10" name="Image 9"/>
            <p:cNvPicPr/>
            <p:nvPr/>
          </p:nvPicPr>
          <p:blipFill>
            <a:blip r:embed="rId3">
              <a:extLst>
                <a:ext uri="{28A0092B-C50C-407E-A947-70E740481C1C}">
                  <a14:useLocalDpi xmlns:a14="http://schemas.microsoft.com/office/drawing/2010/main" val="0"/>
                </a:ext>
              </a:extLst>
            </a:blip>
            <a:stretch>
              <a:fillRect/>
            </a:stretch>
          </p:blipFill>
          <p:spPr>
            <a:xfrm>
              <a:off x="4045142" y="3828492"/>
              <a:ext cx="1512000" cy="2255363"/>
            </a:xfrm>
            <a:prstGeom prst="rect">
              <a:avLst/>
            </a:prstGeom>
          </p:spPr>
        </p:pic>
        <p:sp>
          <p:nvSpPr>
            <p:cNvPr id="11" name="Zone de texte 2"/>
            <p:cNvSpPr txBox="1">
              <a:spLocks noChangeArrowheads="1"/>
            </p:cNvSpPr>
            <p:nvPr/>
          </p:nvSpPr>
          <p:spPr bwMode="auto">
            <a:xfrm>
              <a:off x="2600574" y="3784413"/>
              <a:ext cx="1443059" cy="38671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r">
                <a:lnSpc>
                  <a:spcPct val="115000"/>
                </a:lnSpc>
                <a:spcAft>
                  <a:spcPts val="1000"/>
                </a:spcAft>
              </a:pPr>
              <a:r>
                <a:rPr lang="fr-FR" sz="1600" dirty="0">
                  <a:latin typeface="+mj-lt"/>
                </a:rPr>
                <a:t>Oln + Olv + OF</a:t>
              </a:r>
            </a:p>
          </p:txBody>
        </p:sp>
        <p:sp>
          <p:nvSpPr>
            <p:cNvPr id="12" name="Zone de texte 2"/>
            <p:cNvSpPr txBox="1">
              <a:spLocks noChangeArrowheads="1"/>
            </p:cNvSpPr>
            <p:nvPr/>
          </p:nvSpPr>
          <p:spPr bwMode="auto">
            <a:xfrm>
              <a:off x="3386591" y="4080834"/>
              <a:ext cx="550714" cy="295739"/>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ctr">
                <a:lnSpc>
                  <a:spcPct val="115000"/>
                </a:lnSpc>
                <a:spcAft>
                  <a:spcPts val="1000"/>
                </a:spcAft>
              </a:pPr>
              <a:r>
                <a:rPr lang="fr-FR" sz="1600" dirty="0">
                  <a:latin typeface="+mj-lt"/>
                </a:rPr>
                <a:t>OH</a:t>
              </a:r>
            </a:p>
          </p:txBody>
        </p:sp>
        <p:sp>
          <p:nvSpPr>
            <p:cNvPr id="13" name="Zone de texte 2"/>
            <p:cNvSpPr txBox="1">
              <a:spLocks noChangeArrowheads="1"/>
            </p:cNvSpPr>
            <p:nvPr/>
          </p:nvSpPr>
          <p:spPr bwMode="auto">
            <a:xfrm>
              <a:off x="3533580" y="4467549"/>
              <a:ext cx="377825" cy="31683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ctr">
                <a:lnSpc>
                  <a:spcPct val="115000"/>
                </a:lnSpc>
                <a:spcAft>
                  <a:spcPts val="1000"/>
                </a:spcAft>
              </a:pPr>
              <a:r>
                <a:rPr lang="fr-FR" sz="1600" dirty="0">
                  <a:latin typeface="+mj-lt"/>
                </a:rPr>
                <a:t>A</a:t>
              </a:r>
            </a:p>
          </p:txBody>
        </p:sp>
        <p:sp>
          <p:nvSpPr>
            <p:cNvPr id="14" name="Zone de texte 2"/>
            <p:cNvSpPr txBox="1">
              <a:spLocks noChangeArrowheads="1"/>
            </p:cNvSpPr>
            <p:nvPr/>
          </p:nvSpPr>
          <p:spPr bwMode="auto">
            <a:xfrm>
              <a:off x="3554708" y="5221302"/>
              <a:ext cx="377825" cy="38671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ctr">
                <a:lnSpc>
                  <a:spcPct val="115000"/>
                </a:lnSpc>
                <a:spcAft>
                  <a:spcPts val="1000"/>
                </a:spcAft>
              </a:pPr>
              <a:r>
                <a:rPr lang="fr-FR" sz="1600" dirty="0">
                  <a:latin typeface="+mj-lt"/>
                </a:rPr>
                <a:t>B</a:t>
              </a:r>
            </a:p>
          </p:txBody>
        </p:sp>
        <p:sp>
          <p:nvSpPr>
            <p:cNvPr id="15" name="ZoneTexte 14"/>
            <p:cNvSpPr txBox="1"/>
            <p:nvPr/>
          </p:nvSpPr>
          <p:spPr>
            <a:xfrm>
              <a:off x="4042125" y="6083856"/>
              <a:ext cx="1512168" cy="400110"/>
            </a:xfrm>
            <a:prstGeom prst="rect">
              <a:avLst/>
            </a:prstGeom>
            <a:noFill/>
          </p:spPr>
          <p:txBody>
            <a:bodyPr wrap="square" rtlCol="0">
              <a:spAutoFit/>
            </a:bodyPr>
            <a:lstStyle/>
            <a:p>
              <a:pPr algn="ctr"/>
              <a:r>
                <a:rPr lang="fr-FR" sz="2000" b="1" dirty="0">
                  <a:solidFill>
                    <a:srgbClr val="0085C8"/>
                  </a:solidFill>
                  <a:latin typeface="+mj-lt"/>
                </a:rPr>
                <a:t>MODER</a:t>
              </a:r>
            </a:p>
          </p:txBody>
        </p:sp>
      </p:grpSp>
      <p:grpSp>
        <p:nvGrpSpPr>
          <p:cNvPr id="3" name="Groupe 2"/>
          <p:cNvGrpSpPr/>
          <p:nvPr/>
        </p:nvGrpSpPr>
        <p:grpSpPr>
          <a:xfrm>
            <a:off x="6431478" y="3635508"/>
            <a:ext cx="3115242" cy="2725684"/>
            <a:chOff x="5365982" y="3758282"/>
            <a:chExt cx="3115242" cy="2725684"/>
          </a:xfrm>
        </p:grpSpPr>
        <p:pic>
          <p:nvPicPr>
            <p:cNvPr id="16" name="Image 15"/>
            <p:cNvPicPr/>
            <p:nvPr/>
          </p:nvPicPr>
          <p:blipFill>
            <a:blip r:embed="rId4">
              <a:extLst>
                <a:ext uri="{28A0092B-C50C-407E-A947-70E740481C1C}">
                  <a14:useLocalDpi xmlns:a14="http://schemas.microsoft.com/office/drawing/2010/main" val="0"/>
                </a:ext>
              </a:extLst>
            </a:blip>
            <a:stretch>
              <a:fillRect/>
            </a:stretch>
          </p:blipFill>
          <p:spPr>
            <a:xfrm>
              <a:off x="6969224" y="3758282"/>
              <a:ext cx="1512000" cy="2325574"/>
            </a:xfrm>
            <a:prstGeom prst="rect">
              <a:avLst/>
            </a:prstGeom>
          </p:spPr>
        </p:pic>
        <p:sp>
          <p:nvSpPr>
            <p:cNvPr id="17" name="Zone de texte 2"/>
            <p:cNvSpPr txBox="1">
              <a:spLocks noChangeArrowheads="1"/>
            </p:cNvSpPr>
            <p:nvPr/>
          </p:nvSpPr>
          <p:spPr bwMode="auto">
            <a:xfrm>
              <a:off x="5365982" y="3758282"/>
              <a:ext cx="1559098" cy="38671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r">
                <a:lnSpc>
                  <a:spcPct val="115000"/>
                </a:lnSpc>
                <a:spcAft>
                  <a:spcPts val="1000"/>
                </a:spcAft>
              </a:pPr>
              <a:r>
                <a:rPr lang="fr-FR" sz="1600" dirty="0">
                  <a:latin typeface="+mj-lt"/>
                </a:rPr>
                <a:t>Oln + Olv + OF</a:t>
              </a:r>
            </a:p>
          </p:txBody>
        </p:sp>
        <p:sp>
          <p:nvSpPr>
            <p:cNvPr id="18" name="Zone de texte 2"/>
            <p:cNvSpPr txBox="1">
              <a:spLocks noChangeArrowheads="1"/>
            </p:cNvSpPr>
            <p:nvPr/>
          </p:nvSpPr>
          <p:spPr bwMode="auto">
            <a:xfrm>
              <a:off x="6379999" y="4307865"/>
              <a:ext cx="545081" cy="272859"/>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ctr">
                <a:lnSpc>
                  <a:spcPct val="115000"/>
                </a:lnSpc>
                <a:spcAft>
                  <a:spcPts val="1000"/>
                </a:spcAft>
              </a:pPr>
              <a:r>
                <a:rPr lang="fr-FR" sz="1600" dirty="0">
                  <a:latin typeface="+mj-lt"/>
                </a:rPr>
                <a:t>OH</a:t>
              </a:r>
            </a:p>
          </p:txBody>
        </p:sp>
        <p:sp>
          <p:nvSpPr>
            <p:cNvPr id="19" name="Zone de texte 2"/>
            <p:cNvSpPr txBox="1">
              <a:spLocks noChangeArrowheads="1"/>
            </p:cNvSpPr>
            <p:nvPr/>
          </p:nvSpPr>
          <p:spPr bwMode="auto">
            <a:xfrm>
              <a:off x="6519223" y="4687344"/>
              <a:ext cx="377825" cy="38671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ctr">
                <a:lnSpc>
                  <a:spcPct val="115000"/>
                </a:lnSpc>
                <a:spcAft>
                  <a:spcPts val="1000"/>
                </a:spcAft>
              </a:pPr>
              <a:r>
                <a:rPr lang="fr-FR" sz="1600" dirty="0">
                  <a:latin typeface="+mj-lt"/>
                </a:rPr>
                <a:t>A</a:t>
              </a:r>
            </a:p>
          </p:txBody>
        </p:sp>
        <p:sp>
          <p:nvSpPr>
            <p:cNvPr id="20" name="Zone de texte 2"/>
            <p:cNvSpPr txBox="1">
              <a:spLocks noChangeArrowheads="1"/>
            </p:cNvSpPr>
            <p:nvPr/>
          </p:nvSpPr>
          <p:spPr bwMode="auto">
            <a:xfrm>
              <a:off x="6519223" y="5270864"/>
              <a:ext cx="377825" cy="386715"/>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ctr">
                <a:lnSpc>
                  <a:spcPct val="115000"/>
                </a:lnSpc>
                <a:spcAft>
                  <a:spcPts val="1000"/>
                </a:spcAft>
              </a:pPr>
              <a:r>
                <a:rPr lang="fr-FR" sz="1600" dirty="0">
                  <a:latin typeface="+mj-lt"/>
                </a:rPr>
                <a:t>B</a:t>
              </a:r>
            </a:p>
          </p:txBody>
        </p:sp>
        <p:sp>
          <p:nvSpPr>
            <p:cNvPr id="21" name="ZoneTexte 20"/>
            <p:cNvSpPr txBox="1"/>
            <p:nvPr/>
          </p:nvSpPr>
          <p:spPr>
            <a:xfrm>
              <a:off x="6969056" y="6083856"/>
              <a:ext cx="1512168" cy="400110"/>
            </a:xfrm>
            <a:prstGeom prst="rect">
              <a:avLst/>
            </a:prstGeom>
            <a:solidFill>
              <a:schemeClr val="bg1"/>
            </a:solidFill>
          </p:spPr>
          <p:txBody>
            <a:bodyPr wrap="square" rtlCol="0">
              <a:spAutoFit/>
            </a:bodyPr>
            <a:lstStyle/>
            <a:p>
              <a:pPr algn="ctr"/>
              <a:r>
                <a:rPr lang="fr-FR" sz="2000" b="1" dirty="0">
                  <a:solidFill>
                    <a:srgbClr val="0085C8"/>
                  </a:solidFill>
                  <a:latin typeface="+mj-lt"/>
                </a:rPr>
                <a:t>MOR</a:t>
              </a:r>
            </a:p>
          </p:txBody>
        </p:sp>
      </p:grpSp>
      <p:sp>
        <p:nvSpPr>
          <p:cNvPr id="25" name="Rectangle 24"/>
          <p:cNvSpPr/>
          <p:nvPr/>
        </p:nvSpPr>
        <p:spPr>
          <a:xfrm>
            <a:off x="3531423" y="306720"/>
            <a:ext cx="3341749" cy="538609"/>
          </a:xfrm>
          <a:prstGeom prst="rect">
            <a:avLst/>
          </a:prstGeom>
        </p:spPr>
        <p:txBody>
          <a:bodyPr wrap="none">
            <a:spAutoFit/>
          </a:bodyPr>
          <a:lstStyle/>
          <a:p>
            <a:pPr algn="just"/>
            <a:r>
              <a:rPr lang="fr-FR" altLang="fr-FR" sz="2900" b="1" dirty="0">
                <a:solidFill>
                  <a:srgbClr val="0085C8"/>
                </a:solidFill>
                <a:latin typeface="+mj-lt"/>
                <a:ea typeface="+mj-ea"/>
                <a:cs typeface="+mj-cs"/>
              </a:rPr>
              <a:t>2. La forme d’humus</a:t>
            </a:r>
          </a:p>
        </p:txBody>
      </p:sp>
      <p:sp>
        <p:nvSpPr>
          <p:cNvPr id="28" name="ZoneTexte 6"/>
          <p:cNvSpPr txBox="1">
            <a:spLocks noChangeArrowheads="1"/>
          </p:cNvSpPr>
          <p:nvPr/>
        </p:nvSpPr>
        <p:spPr bwMode="auto">
          <a:xfrm rot="16200000">
            <a:off x="-2105533" y="4028722"/>
            <a:ext cx="5126583" cy="420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mbria" pitchFamily="18" charset="0"/>
              </a:defRPr>
            </a:lvl1pPr>
            <a:lvl2pPr marL="742950" indent="-285750">
              <a:defRPr>
                <a:solidFill>
                  <a:schemeClr val="tx1"/>
                </a:solidFill>
                <a:latin typeface="Cambria" pitchFamily="18" charset="0"/>
              </a:defRPr>
            </a:lvl2pPr>
            <a:lvl3pPr marL="1143000" indent="-228600">
              <a:defRPr>
                <a:solidFill>
                  <a:schemeClr val="tx1"/>
                </a:solidFill>
                <a:latin typeface="Cambria" pitchFamily="18" charset="0"/>
              </a:defRPr>
            </a:lvl3pPr>
            <a:lvl4pPr marL="1600200" indent="-228600">
              <a:defRPr>
                <a:solidFill>
                  <a:schemeClr val="tx1"/>
                </a:solidFill>
                <a:latin typeface="Cambria" pitchFamily="18" charset="0"/>
              </a:defRPr>
            </a:lvl4pPr>
            <a:lvl5pPr marL="2057400" indent="-228600">
              <a:defRPr>
                <a:solidFill>
                  <a:schemeClr val="tx1"/>
                </a:solidFill>
                <a:latin typeface="Cambria" pitchFamily="18" charset="0"/>
              </a:defRPr>
            </a:lvl5pPr>
            <a:lvl6pPr marL="2514600" indent="-228600" fontAlgn="base">
              <a:spcBef>
                <a:spcPct val="0"/>
              </a:spcBef>
              <a:spcAft>
                <a:spcPct val="0"/>
              </a:spcAft>
              <a:defRPr>
                <a:solidFill>
                  <a:schemeClr val="tx1"/>
                </a:solidFill>
                <a:latin typeface="Cambria" pitchFamily="18" charset="0"/>
              </a:defRPr>
            </a:lvl6pPr>
            <a:lvl7pPr marL="2971800" indent="-228600" fontAlgn="base">
              <a:spcBef>
                <a:spcPct val="0"/>
              </a:spcBef>
              <a:spcAft>
                <a:spcPct val="0"/>
              </a:spcAft>
              <a:defRPr>
                <a:solidFill>
                  <a:schemeClr val="tx1"/>
                </a:solidFill>
                <a:latin typeface="Cambria" pitchFamily="18" charset="0"/>
              </a:defRPr>
            </a:lvl7pPr>
            <a:lvl8pPr marL="3429000" indent="-228600" fontAlgn="base">
              <a:spcBef>
                <a:spcPct val="0"/>
              </a:spcBef>
              <a:spcAft>
                <a:spcPct val="0"/>
              </a:spcAft>
              <a:defRPr>
                <a:solidFill>
                  <a:schemeClr val="tx1"/>
                </a:solidFill>
                <a:latin typeface="Cambria" pitchFamily="18" charset="0"/>
              </a:defRPr>
            </a:lvl8pPr>
            <a:lvl9pPr marL="3886200" indent="-228600" fontAlgn="base">
              <a:spcBef>
                <a:spcPct val="0"/>
              </a:spcBef>
              <a:spcAft>
                <a:spcPct val="0"/>
              </a:spcAft>
              <a:defRPr>
                <a:solidFill>
                  <a:schemeClr val="tx1"/>
                </a:solidFill>
                <a:latin typeface="Cambria" pitchFamily="18" charset="0"/>
              </a:defRPr>
            </a:lvl9pPr>
          </a:lstStyle>
          <a:p>
            <a:pPr algn="ctr"/>
            <a:r>
              <a:rPr lang="fr-FR" altLang="fr-FR" sz="3200" b="1" i="1" baseline="30000" dirty="0" smtClean="0">
                <a:solidFill>
                  <a:srgbClr val="0085C8"/>
                </a:solidFill>
                <a:latin typeface="Calibri" pitchFamily="34" charset="0"/>
              </a:rPr>
              <a:t>Définir </a:t>
            </a:r>
            <a:r>
              <a:rPr lang="fr-FR" altLang="fr-FR" sz="3200" b="1" i="1" baseline="30000" dirty="0">
                <a:solidFill>
                  <a:srgbClr val="0085C8"/>
                </a:solidFill>
                <a:latin typeface="Calibri" pitchFamily="34" charset="0"/>
              </a:rPr>
              <a:t>les paramètres d’étude de la station </a:t>
            </a:r>
          </a:p>
        </p:txBody>
      </p:sp>
    </p:spTree>
    <p:extLst>
      <p:ext uri="{BB962C8B-B14F-4D97-AF65-F5344CB8AC3E}">
        <p14:creationId xmlns:p14="http://schemas.microsoft.com/office/powerpoint/2010/main" val="86688877"/>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UVER">
  <a:themeElements>
    <a:clrScheme name="Efor-owne">
      <a:dk1>
        <a:sysClr val="windowText" lastClr="000000"/>
      </a:dk1>
      <a:lt1>
        <a:srgbClr val="FFFFFF"/>
      </a:lt1>
      <a:dk2>
        <a:srgbClr val="0085C8"/>
      </a:dk2>
      <a:lt2>
        <a:srgbClr val="BA4995"/>
      </a:lt2>
      <a:accent1>
        <a:srgbClr val="8DC2EA"/>
      </a:accent1>
      <a:accent2>
        <a:srgbClr val="E7C3DD"/>
      </a:accent2>
      <a:accent3>
        <a:srgbClr val="993533"/>
      </a:accent3>
      <a:accent4>
        <a:srgbClr val="7F7F7F"/>
      </a:accent4>
      <a:accent5>
        <a:srgbClr val="FFFFFF"/>
      </a:accent5>
      <a:accent6>
        <a:srgbClr val="FFFFFF"/>
      </a:accent6>
      <a:hlink>
        <a:srgbClr val="0000FF"/>
      </a:hlink>
      <a:folHlink>
        <a:srgbClr val="800080"/>
      </a:folHlink>
    </a:clrScheme>
    <a:fontScheme name="Office 2">
      <a:maj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Modèle-EFOR</Template>
  <TotalTime>2113</TotalTime>
  <Words>2692</Words>
  <Application>Microsoft Office PowerPoint</Application>
  <PresentationFormat>Format A4 (210 x 297 mm)</PresentationFormat>
  <Paragraphs>391</Paragraphs>
  <Slides>26</Slides>
  <Notes>12</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26</vt:i4>
      </vt:variant>
    </vt:vector>
  </HeadingPairs>
  <TitlesOfParts>
    <vt:vector size="34" baseType="lpstr">
      <vt:lpstr>Arial</vt:lpstr>
      <vt:lpstr>Calibri</vt:lpstr>
      <vt:lpstr>Cambria</vt:lpstr>
      <vt:lpstr>Cambria Math</vt:lpstr>
      <vt:lpstr>Symbol</vt:lpstr>
      <vt:lpstr>Times New Roman</vt:lpstr>
      <vt:lpstr>Trebuchet MS</vt:lpstr>
      <vt:lpstr>RETROUVER</vt:lpstr>
      <vt:lpstr>Diagnostiquer les  stations forestières</vt:lpstr>
      <vt:lpstr>Quatre étapes indispensables</vt:lpstr>
      <vt:lpstr>Étape 1 : Identification d’une station forestière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Diagnostiquer les stations forestières</dc:title>
  <dc:creator>kevin.girot</dc:creator>
  <cp:lastModifiedBy>RMonnier</cp:lastModifiedBy>
  <cp:revision>186</cp:revision>
  <dcterms:created xsi:type="dcterms:W3CDTF">2017-12-08T12:12:51Z</dcterms:created>
  <dcterms:modified xsi:type="dcterms:W3CDTF">2019-05-14T14:54:58Z</dcterms:modified>
</cp:coreProperties>
</file>